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4"/>
  </p:notesMasterIdLst>
  <p:handoutMasterIdLst>
    <p:handoutMasterId r:id="rId35"/>
  </p:handoutMasterIdLst>
  <p:sldIdLst>
    <p:sldId id="256" r:id="rId4"/>
    <p:sldId id="258" r:id="rId5"/>
    <p:sldId id="321" r:id="rId6"/>
    <p:sldId id="322" r:id="rId7"/>
    <p:sldId id="267" r:id="rId8"/>
    <p:sldId id="268" r:id="rId9"/>
    <p:sldId id="323" r:id="rId10"/>
    <p:sldId id="271" r:id="rId11"/>
    <p:sldId id="339" r:id="rId12"/>
    <p:sldId id="324" r:id="rId13"/>
    <p:sldId id="337" r:id="rId14"/>
    <p:sldId id="325" r:id="rId15"/>
    <p:sldId id="326" r:id="rId16"/>
    <p:sldId id="327" r:id="rId17"/>
    <p:sldId id="329" r:id="rId18"/>
    <p:sldId id="330" r:id="rId19"/>
    <p:sldId id="331" r:id="rId20"/>
    <p:sldId id="305" r:id="rId21"/>
    <p:sldId id="306" r:id="rId22"/>
    <p:sldId id="307" r:id="rId23"/>
    <p:sldId id="338" r:id="rId24"/>
    <p:sldId id="309" r:id="rId25"/>
    <p:sldId id="310" r:id="rId26"/>
    <p:sldId id="311" r:id="rId27"/>
    <p:sldId id="332" r:id="rId28"/>
    <p:sldId id="333" r:id="rId29"/>
    <p:sldId id="336" r:id="rId30"/>
    <p:sldId id="335" r:id="rId31"/>
    <p:sldId id="334" r:id="rId32"/>
    <p:sldId id="272"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623"/>
    <a:srgbClr val="008EC0"/>
    <a:srgbClr val="1AA8CC"/>
    <a:srgbClr val="397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402" autoAdjust="0"/>
  </p:normalViewPr>
  <p:slideViewPr>
    <p:cSldViewPr>
      <p:cViewPr>
        <p:scale>
          <a:sx n="117" d="100"/>
          <a:sy n="117" d="100"/>
        </p:scale>
        <p:origin x="180" y="1376"/>
      </p:cViewPr>
      <p:guideLst>
        <p:guide orient="horz" pos="2160"/>
        <p:guide pos="2880"/>
      </p:guideLst>
    </p:cSldViewPr>
  </p:slideViewPr>
  <p:outlineViewPr>
    <p:cViewPr>
      <p:scale>
        <a:sx n="33" d="100"/>
        <a:sy n="33" d="100"/>
      </p:scale>
      <p:origin x="0" y="298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7653A6E0-B0F7-4524-8C84-6FA5A3BE1CF5}" type="datetimeFigureOut">
              <a:rPr lang="en-CA" smtClean="0"/>
              <a:t>13/10/2015</a:t>
            </a:fld>
            <a:endParaRPr lang="en-CA"/>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59EBA60-5AC8-4870-A0AC-3593A71427E5}" type="slidenum">
              <a:rPr lang="en-CA" smtClean="0"/>
              <a:t>‹#›</a:t>
            </a:fld>
            <a:endParaRPr lang="en-CA"/>
          </a:p>
        </p:txBody>
      </p:sp>
    </p:spTree>
    <p:extLst>
      <p:ext uri="{BB962C8B-B14F-4D97-AF65-F5344CB8AC3E}">
        <p14:creationId xmlns:p14="http://schemas.microsoft.com/office/powerpoint/2010/main" val="851828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A42A86B-C018-46CA-837E-1FDEA80743C3}" type="datetimeFigureOut">
              <a:rPr lang="en-CA" smtClean="0"/>
              <a:t>13/10/2015</a:t>
            </a:fld>
            <a:endParaRPr lang="en-CA"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CA"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5E75912-6DC4-4C62-BDB5-740702715692}" type="slidenum">
              <a:rPr lang="en-CA" smtClean="0"/>
              <a:t>‹#›</a:t>
            </a:fld>
            <a:endParaRPr lang="en-CA" dirty="0"/>
          </a:p>
        </p:txBody>
      </p:sp>
    </p:spTree>
    <p:extLst>
      <p:ext uri="{BB962C8B-B14F-4D97-AF65-F5344CB8AC3E}">
        <p14:creationId xmlns:p14="http://schemas.microsoft.com/office/powerpoint/2010/main" val="384432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1</a:t>
            </a:fld>
            <a:endParaRPr lang="en-CA" dirty="0"/>
          </a:p>
        </p:txBody>
      </p:sp>
    </p:spTree>
    <p:extLst>
      <p:ext uri="{BB962C8B-B14F-4D97-AF65-F5344CB8AC3E}">
        <p14:creationId xmlns:p14="http://schemas.microsoft.com/office/powerpoint/2010/main" val="377524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Shaun or Ian or</a:t>
            </a:r>
            <a:r>
              <a:rPr lang="en-CA" baseline="0" dirty="0" smtClean="0"/>
              <a:t> Kim</a:t>
            </a:r>
          </a:p>
          <a:p>
            <a:endParaRPr lang="en-CA" baseline="0" dirty="0" smtClean="0"/>
          </a:p>
          <a:p>
            <a:r>
              <a:rPr lang="en-CA" baseline="0" dirty="0" smtClean="0"/>
              <a:t>Talking points:</a:t>
            </a:r>
          </a:p>
          <a:p>
            <a:endParaRPr lang="en-CA" baseline="0" dirty="0" smtClean="0"/>
          </a:p>
          <a:p>
            <a:r>
              <a:rPr lang="en-CA" baseline="0" dirty="0" smtClean="0"/>
              <a:t>Great opportunity to highlight efforts and successes of working closely with community based agencies to improve patient experience</a:t>
            </a:r>
          </a:p>
          <a:p>
            <a:r>
              <a:rPr lang="en-CA" baseline="0" dirty="0" smtClean="0"/>
              <a:t>Highlight the importance of ED triage to rule out physical biological factors playing into emotional / behavioural mental health distress.</a:t>
            </a:r>
          </a:p>
          <a:p>
            <a:r>
              <a:rPr lang="en-CA" baseline="0" dirty="0" smtClean="0"/>
              <a:t>Describe Priority Community Referral and where to get templates</a:t>
            </a:r>
          </a:p>
          <a:p>
            <a:r>
              <a:rPr lang="en-CA" baseline="0" dirty="0" smtClean="0"/>
              <a:t>Describe how Crisis Plan and PCR is helpful to assessment and </a:t>
            </a:r>
            <a:r>
              <a:rPr lang="en-CA" baseline="0" dirty="0" err="1" smtClean="0"/>
              <a:t>stabalization</a:t>
            </a: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10</a:t>
            </a:fld>
            <a:endParaRPr lang="en-CA" dirty="0"/>
          </a:p>
        </p:txBody>
      </p:sp>
    </p:spTree>
    <p:extLst>
      <p:ext uri="{BB962C8B-B14F-4D97-AF65-F5344CB8AC3E}">
        <p14:creationId xmlns:p14="http://schemas.microsoft.com/office/powerpoint/2010/main" val="145599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Shaun or Ian or</a:t>
            </a:r>
            <a:r>
              <a:rPr lang="en-CA" baseline="0" dirty="0" smtClean="0"/>
              <a:t> Kim</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11</a:t>
            </a:fld>
            <a:endParaRPr lang="en-CA" dirty="0"/>
          </a:p>
        </p:txBody>
      </p:sp>
    </p:spTree>
    <p:extLst>
      <p:ext uri="{BB962C8B-B14F-4D97-AF65-F5344CB8AC3E}">
        <p14:creationId xmlns:p14="http://schemas.microsoft.com/office/powerpoint/2010/main" val="1455994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Kelly</a:t>
            </a:r>
          </a:p>
          <a:p>
            <a:endParaRPr lang="en-CA" dirty="0" smtClean="0"/>
          </a:p>
          <a:p>
            <a:r>
              <a:rPr lang="en-CA" dirty="0" smtClean="0"/>
              <a:t>Key points:</a:t>
            </a:r>
          </a:p>
          <a:p>
            <a:endParaRPr lang="en-CA" dirty="0" smtClean="0"/>
          </a:p>
          <a:p>
            <a:r>
              <a:rPr lang="en-CA" dirty="0" smtClean="0"/>
              <a:t>Describe Safe Beds</a:t>
            </a:r>
          </a:p>
          <a:p>
            <a:r>
              <a:rPr lang="en-CA" dirty="0" smtClean="0"/>
              <a:t>Describe partnership</a:t>
            </a:r>
            <a:r>
              <a:rPr lang="en-CA" baseline="0" dirty="0" smtClean="0"/>
              <a:t> that allows a Bethesda Behaviour Therapist to support users – perhaps talk about how the model is being seen as a good example by other LHIN’s</a:t>
            </a:r>
          </a:p>
          <a:p>
            <a:r>
              <a:rPr lang="en-CA" baseline="0" dirty="0" smtClean="0"/>
              <a:t>Describe when / how </a:t>
            </a:r>
            <a:r>
              <a:rPr lang="en-CA" baseline="0" dirty="0" err="1" smtClean="0"/>
              <a:t>safebeds</a:t>
            </a:r>
            <a:r>
              <a:rPr lang="en-CA" baseline="0" dirty="0" smtClean="0"/>
              <a:t> may be a better option than ED</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12</a:t>
            </a:fld>
            <a:endParaRPr lang="en-CA" dirty="0"/>
          </a:p>
        </p:txBody>
      </p:sp>
    </p:spTree>
    <p:extLst>
      <p:ext uri="{BB962C8B-B14F-4D97-AF65-F5344CB8AC3E}">
        <p14:creationId xmlns:p14="http://schemas.microsoft.com/office/powerpoint/2010/main" val="1455994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Sarina or Kelly</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13</a:t>
            </a:fld>
            <a:endParaRPr lang="en-CA" dirty="0"/>
          </a:p>
        </p:txBody>
      </p:sp>
    </p:spTree>
    <p:extLst>
      <p:ext uri="{BB962C8B-B14F-4D97-AF65-F5344CB8AC3E}">
        <p14:creationId xmlns:p14="http://schemas.microsoft.com/office/powerpoint/2010/main" val="1455994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Tom</a:t>
            </a:r>
          </a:p>
          <a:p>
            <a:endParaRPr lang="en-CA" dirty="0" smtClean="0"/>
          </a:p>
          <a:p>
            <a:r>
              <a:rPr lang="en-CA" dirty="0" smtClean="0"/>
              <a:t>Key</a:t>
            </a:r>
            <a:r>
              <a:rPr lang="en-CA" baseline="0" dirty="0" smtClean="0"/>
              <a:t> points:</a:t>
            </a:r>
          </a:p>
          <a:p>
            <a:r>
              <a:rPr lang="en-CA" baseline="0" dirty="0" smtClean="0"/>
              <a:t>Many people do not live in residential supports, but still need help.</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14</a:t>
            </a:fld>
            <a:endParaRPr lang="en-CA" dirty="0"/>
          </a:p>
        </p:txBody>
      </p:sp>
    </p:spTree>
    <p:extLst>
      <p:ext uri="{BB962C8B-B14F-4D97-AF65-F5344CB8AC3E}">
        <p14:creationId xmlns:p14="http://schemas.microsoft.com/office/powerpoint/2010/main" val="1455994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Tom?</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15</a:t>
            </a:fld>
            <a:endParaRPr lang="en-CA" dirty="0"/>
          </a:p>
        </p:txBody>
      </p:sp>
    </p:spTree>
    <p:extLst>
      <p:ext uri="{BB962C8B-B14F-4D97-AF65-F5344CB8AC3E}">
        <p14:creationId xmlns:p14="http://schemas.microsoft.com/office/powerpoint/2010/main" val="1455994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Terry</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16</a:t>
            </a:fld>
            <a:endParaRPr lang="en-CA" dirty="0"/>
          </a:p>
        </p:txBody>
      </p:sp>
    </p:spTree>
    <p:extLst>
      <p:ext uri="{BB962C8B-B14F-4D97-AF65-F5344CB8AC3E}">
        <p14:creationId xmlns:p14="http://schemas.microsoft.com/office/powerpoint/2010/main" val="1455994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Terry</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17</a:t>
            </a:fld>
            <a:endParaRPr lang="en-CA" dirty="0"/>
          </a:p>
        </p:txBody>
      </p:sp>
    </p:spTree>
    <p:extLst>
      <p:ext uri="{BB962C8B-B14F-4D97-AF65-F5344CB8AC3E}">
        <p14:creationId xmlns:p14="http://schemas.microsoft.com/office/powerpoint/2010/main" val="1455994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Tom</a:t>
            </a:r>
          </a:p>
          <a:p>
            <a:endParaRPr lang="en-CA" dirty="0" smtClean="0"/>
          </a:p>
          <a:p>
            <a:r>
              <a:rPr lang="en-CA" dirty="0" smtClean="0"/>
              <a:t>Key Points:</a:t>
            </a:r>
            <a:r>
              <a:rPr lang="en-CA" baseline="0" dirty="0" smtClean="0"/>
              <a:t>  </a:t>
            </a:r>
          </a:p>
          <a:p>
            <a:r>
              <a:rPr lang="en-CA" baseline="0" dirty="0" smtClean="0"/>
              <a:t>Crisis Plans or Crisis Prevention Plans?</a:t>
            </a:r>
          </a:p>
          <a:p>
            <a:r>
              <a:rPr lang="en-CA" baseline="0" dirty="0" smtClean="0"/>
              <a:t>Individual has to be at the centre of the discussion / plan.</a:t>
            </a:r>
          </a:p>
          <a:p>
            <a:r>
              <a:rPr lang="en-CA" baseline="0" dirty="0" smtClean="0"/>
              <a:t>Most people have times when they can be involved in discussions about avoiding situations when the say and do thinks they feel awful about.</a:t>
            </a:r>
          </a:p>
          <a:p>
            <a:r>
              <a:rPr lang="en-CA" baseline="0" dirty="0" smtClean="0"/>
              <a:t>I have been at Crisis planning meetings where the person worked on a jigsaw puzzle beside us and would join in with thoughts and suggestions – we need to listen!</a:t>
            </a:r>
          </a:p>
        </p:txBody>
      </p:sp>
      <p:sp>
        <p:nvSpPr>
          <p:cNvPr id="4" name="Slide Number Placeholder 3"/>
          <p:cNvSpPr>
            <a:spLocks noGrp="1"/>
          </p:cNvSpPr>
          <p:nvPr>
            <p:ph type="sldNum" sz="quarter" idx="10"/>
          </p:nvPr>
        </p:nvSpPr>
        <p:spPr/>
        <p:txBody>
          <a:bodyPr/>
          <a:lstStyle/>
          <a:p>
            <a:fld id="{85E75912-6DC4-4C62-BDB5-740702715692}"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val="380192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Tom</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solidFill>
                  <a:prstClr val="black"/>
                </a:solidFill>
              </a:rPr>
              <a:pPr/>
              <a:t>19</a:t>
            </a:fld>
            <a:endParaRPr lang="en-CA" dirty="0">
              <a:solidFill>
                <a:prstClr val="black"/>
              </a:solidFill>
            </a:endParaRPr>
          </a:p>
        </p:txBody>
      </p:sp>
    </p:spTree>
    <p:extLst>
      <p:ext uri="{BB962C8B-B14F-4D97-AF65-F5344CB8AC3E}">
        <p14:creationId xmlns:p14="http://schemas.microsoft.com/office/powerpoint/2010/main" val="291764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Kelly &amp; </a:t>
            </a:r>
            <a:r>
              <a:rPr lang="en-CA" dirty="0" err="1" smtClean="0"/>
              <a:t>Sarina</a:t>
            </a:r>
            <a:endParaRPr lang="en-CA" dirty="0" smtClean="0"/>
          </a:p>
          <a:p>
            <a:endParaRPr lang="en-CA" dirty="0" smtClean="0"/>
          </a:p>
          <a:p>
            <a:r>
              <a:rPr lang="en-CA" dirty="0" smtClean="0"/>
              <a:t>Talking Points: </a:t>
            </a:r>
          </a:p>
          <a:p>
            <a:pPr marL="181240" indent="-181240">
              <a:buFontTx/>
              <a:buChar char="-"/>
            </a:pPr>
            <a:r>
              <a:rPr lang="en-CA" dirty="0" smtClean="0"/>
              <a:t>Recognize Sam Curtin MCSS (provided funding for Crisis Guideline Launch and Implementation)</a:t>
            </a:r>
            <a:endParaRPr lang="en-CA" dirty="0"/>
          </a:p>
          <a:p>
            <a:pPr marL="181240" indent="-181240">
              <a:buFontTx/>
              <a:buChar char="-"/>
            </a:pPr>
            <a:r>
              <a:rPr lang="en-CA" baseline="0" dirty="0" smtClean="0"/>
              <a:t>Show of hands from all the sectors participating in Launch: Community Mental Health, Hospital, Community Health Centres, Developmental Service Sector, Seniors Sector, COAST, Justice, others??</a:t>
            </a:r>
          </a:p>
          <a:p>
            <a:pPr marL="181240" indent="-181240">
              <a:buFontTx/>
              <a:buChar char="-"/>
            </a:pPr>
            <a:r>
              <a:rPr lang="en-CA" baseline="0" dirty="0" smtClean="0"/>
              <a:t>Highlight that the main purpose of Crisis Guideline is to recognize that we can support people a lot better when we work together!</a:t>
            </a:r>
          </a:p>
          <a:p>
            <a:r>
              <a:rPr lang="en-CA" baseline="0" dirty="0" smtClean="0"/>
              <a:t>-   Reflect on the growth in Niagara’s capacity to respond to people in crisis: CIT Trained officers, COAST, Safe Beds, and over the summer the Mobile Crisis Rapid Response Team </a:t>
            </a:r>
            <a:endParaRPr lang="en-CA" dirty="0" smtClean="0"/>
          </a:p>
        </p:txBody>
      </p:sp>
      <p:sp>
        <p:nvSpPr>
          <p:cNvPr id="4" name="Slide Number Placeholder 3"/>
          <p:cNvSpPr>
            <a:spLocks noGrp="1"/>
          </p:cNvSpPr>
          <p:nvPr>
            <p:ph type="sldNum" sz="quarter" idx="10"/>
          </p:nvPr>
        </p:nvSpPr>
        <p:spPr/>
        <p:txBody>
          <a:bodyPr/>
          <a:lstStyle/>
          <a:p>
            <a:fld id="{85E75912-6DC4-4C62-BDB5-740702715692}" type="slidenum">
              <a:rPr lang="en-CA" smtClean="0"/>
              <a:t>2</a:t>
            </a:fld>
            <a:endParaRPr lang="en-CA" dirty="0"/>
          </a:p>
        </p:txBody>
      </p:sp>
    </p:spTree>
    <p:extLst>
      <p:ext uri="{BB962C8B-B14F-4D97-AF65-F5344CB8AC3E}">
        <p14:creationId xmlns:p14="http://schemas.microsoft.com/office/powerpoint/2010/main" val="377955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Tom</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solidFill>
                  <a:prstClr val="black"/>
                </a:solidFill>
              </a:rPr>
              <a:pPr/>
              <a:t>20</a:t>
            </a:fld>
            <a:endParaRPr lang="en-CA" dirty="0">
              <a:solidFill>
                <a:prstClr val="black"/>
              </a:solidFill>
            </a:endParaRPr>
          </a:p>
        </p:txBody>
      </p:sp>
    </p:spTree>
    <p:extLst>
      <p:ext uri="{BB962C8B-B14F-4D97-AF65-F5344CB8AC3E}">
        <p14:creationId xmlns:p14="http://schemas.microsoft.com/office/powerpoint/2010/main" val="4006553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Mainly Kathy Peters, Kelly to add to last point about lessons learned.</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solidFill>
                  <a:prstClr val="black"/>
                </a:solidFill>
              </a:rPr>
              <a:pPr/>
              <a:t>21</a:t>
            </a:fld>
            <a:endParaRPr lang="en-CA" dirty="0">
              <a:solidFill>
                <a:prstClr val="black"/>
              </a:solidFill>
            </a:endParaRPr>
          </a:p>
        </p:txBody>
      </p:sp>
    </p:spTree>
    <p:extLst>
      <p:ext uri="{BB962C8B-B14F-4D97-AF65-F5344CB8AC3E}">
        <p14:creationId xmlns:p14="http://schemas.microsoft.com/office/powerpoint/2010/main" val="4006553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Tom:</a:t>
            </a:r>
          </a:p>
          <a:p>
            <a:endParaRPr lang="en-CA" dirty="0" smtClean="0"/>
          </a:p>
          <a:p>
            <a:r>
              <a:rPr lang="en-CA" dirty="0" smtClean="0"/>
              <a:t>Scenario</a:t>
            </a:r>
            <a:r>
              <a:rPr lang="en-CA" baseline="0" dirty="0" smtClean="0"/>
              <a:t> is based on</a:t>
            </a:r>
            <a:r>
              <a:rPr lang="en-CA" dirty="0" smtClean="0"/>
              <a:t> several elements from a</a:t>
            </a:r>
            <a:r>
              <a:rPr lang="en-CA" baseline="0" dirty="0" smtClean="0"/>
              <a:t> crisis planning meetings.</a:t>
            </a:r>
          </a:p>
          <a:p>
            <a:r>
              <a:rPr lang="en-CA" dirty="0" smtClean="0"/>
              <a:t>Set</a:t>
            </a:r>
            <a:r>
              <a:rPr lang="en-CA" baseline="0" dirty="0" smtClean="0"/>
              <a:t> the scene. Meet with individual and discuss situations that led to crisis (ED, Police, EMS). Got OK to bring some of her supports (paid, unpaid) together to help reduce crisis in her life. Discussed things that she felt important in plan that shouldn’t be forgotten.</a:t>
            </a:r>
          </a:p>
          <a:p>
            <a:endParaRPr lang="en-CA" baseline="0" dirty="0" smtClean="0"/>
          </a:p>
          <a:p>
            <a:r>
              <a:rPr lang="en-CA" baseline="0" dirty="0" smtClean="0"/>
              <a:t>We have all been involved in helping people who experience crisis, so we want you to speak up and share.  4 potted mums have to go home with keeners!</a:t>
            </a:r>
          </a:p>
          <a:p>
            <a:endParaRPr lang="en-CA" baseline="0" dirty="0" smtClean="0"/>
          </a:p>
          <a:p>
            <a:r>
              <a:rPr lang="en-CA" baseline="0" dirty="0" smtClean="0"/>
              <a:t>First section is very important but boring.  COAST and NHS PERT need list of stressors and things that are not helpful.  COAST will be entering the information you provide up front on their data base. </a:t>
            </a:r>
          </a:p>
          <a:p>
            <a:endParaRPr lang="en-CA" baseline="0" dirty="0" smtClean="0"/>
          </a:p>
          <a:p>
            <a:r>
              <a:rPr lang="en-CA" baseline="0" dirty="0" smtClean="0"/>
              <a:t>Can I hear about anyone’s experience with unusual things that may get a person even more reactive???</a:t>
            </a:r>
          </a:p>
          <a:p>
            <a:endParaRPr lang="en-CA" baseline="0" dirty="0" smtClean="0"/>
          </a:p>
          <a:p>
            <a:r>
              <a:rPr lang="en-CA" baseline="0" dirty="0" smtClean="0"/>
              <a:t>What we will / should discover is that people will have different triggers, stressors, and calming strategies – very unique.  They may not know why different things set them off or calm them.  For Crisis plan purposes we don’t need to know why they have them, just to avoid them or re-enforce them.</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solidFill>
                  <a:prstClr val="black"/>
                </a:solidFill>
              </a:rPr>
              <a:pPr/>
              <a:t>22</a:t>
            </a:fld>
            <a:endParaRPr lang="en-CA" dirty="0">
              <a:solidFill>
                <a:prstClr val="black"/>
              </a:solidFill>
            </a:endParaRPr>
          </a:p>
        </p:txBody>
      </p:sp>
    </p:spTree>
    <p:extLst>
      <p:ext uri="{BB962C8B-B14F-4D97-AF65-F5344CB8AC3E}">
        <p14:creationId xmlns:p14="http://schemas.microsoft.com/office/powerpoint/2010/main" val="1578683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Kelly</a:t>
            </a:r>
          </a:p>
          <a:p>
            <a:r>
              <a:rPr lang="en-CA" dirty="0" smtClean="0"/>
              <a:t>Anyone know about sleep strategies that work for other people?</a:t>
            </a:r>
          </a:p>
          <a:p>
            <a:endParaRPr lang="en-CA" dirty="0" smtClean="0"/>
          </a:p>
          <a:p>
            <a:r>
              <a:rPr lang="en-CA" dirty="0" smtClean="0"/>
              <a:t>Anyone</a:t>
            </a:r>
            <a:r>
              <a:rPr lang="en-CA" baseline="0" dirty="0" smtClean="0"/>
              <a:t> know of strategies to address re-occurring sad thoughts?</a:t>
            </a:r>
            <a:endParaRPr lang="en-CA" dirty="0" smtClean="0"/>
          </a:p>
        </p:txBody>
      </p:sp>
      <p:sp>
        <p:nvSpPr>
          <p:cNvPr id="4" name="Slide Number Placeholder 3"/>
          <p:cNvSpPr>
            <a:spLocks noGrp="1"/>
          </p:cNvSpPr>
          <p:nvPr>
            <p:ph type="sldNum" sz="quarter" idx="10"/>
          </p:nvPr>
        </p:nvSpPr>
        <p:spPr/>
        <p:txBody>
          <a:bodyPr/>
          <a:lstStyle/>
          <a:p>
            <a:fld id="{85E75912-6DC4-4C62-BDB5-740702715692}" type="slidenum">
              <a:rPr lang="en-CA" smtClean="0">
                <a:solidFill>
                  <a:prstClr val="black"/>
                </a:solidFill>
              </a:rPr>
              <a:pPr/>
              <a:t>23</a:t>
            </a:fld>
            <a:endParaRPr lang="en-CA" dirty="0">
              <a:solidFill>
                <a:prstClr val="black"/>
              </a:solidFill>
            </a:endParaRPr>
          </a:p>
        </p:txBody>
      </p:sp>
    </p:spTree>
    <p:extLst>
      <p:ext uri="{BB962C8B-B14F-4D97-AF65-F5344CB8AC3E}">
        <p14:creationId xmlns:p14="http://schemas.microsoft.com/office/powerpoint/2010/main" val="1936833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Kelly</a:t>
            </a:r>
          </a:p>
        </p:txBody>
      </p:sp>
      <p:sp>
        <p:nvSpPr>
          <p:cNvPr id="4" name="Slide Number Placeholder 3"/>
          <p:cNvSpPr>
            <a:spLocks noGrp="1"/>
          </p:cNvSpPr>
          <p:nvPr>
            <p:ph type="sldNum" sz="quarter" idx="10"/>
          </p:nvPr>
        </p:nvSpPr>
        <p:spPr/>
        <p:txBody>
          <a:bodyPr/>
          <a:lstStyle/>
          <a:p>
            <a:fld id="{85E75912-6DC4-4C62-BDB5-740702715692}" type="slidenum">
              <a:rPr lang="en-CA" smtClean="0">
                <a:solidFill>
                  <a:prstClr val="black"/>
                </a:solidFill>
              </a:rPr>
              <a:pPr/>
              <a:t>24</a:t>
            </a:fld>
            <a:endParaRPr lang="en-CA" dirty="0">
              <a:solidFill>
                <a:prstClr val="black"/>
              </a:solidFill>
            </a:endParaRPr>
          </a:p>
        </p:txBody>
      </p:sp>
    </p:spTree>
    <p:extLst>
      <p:ext uri="{BB962C8B-B14F-4D97-AF65-F5344CB8AC3E}">
        <p14:creationId xmlns:p14="http://schemas.microsoft.com/office/powerpoint/2010/main" val="1456639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Kelly</a:t>
            </a:r>
          </a:p>
          <a:p>
            <a:endParaRPr lang="en-CA" dirty="0" smtClean="0"/>
          </a:p>
          <a:p>
            <a:r>
              <a:rPr lang="en-CA" dirty="0" smtClean="0"/>
              <a:t>Notice that as the emotions escalate, there is more of a role in supports to do something that the person may no longer be able to do for them selves. Prevent others from crowding, assist her t</a:t>
            </a:r>
            <a:r>
              <a:rPr lang="en-CA" baseline="0" dirty="0" smtClean="0"/>
              <a:t>o a safe place</a:t>
            </a:r>
            <a:endParaRPr lang="en-CA" dirty="0" smtClean="0"/>
          </a:p>
        </p:txBody>
      </p:sp>
      <p:sp>
        <p:nvSpPr>
          <p:cNvPr id="4" name="Slide Number Placeholder 3"/>
          <p:cNvSpPr>
            <a:spLocks noGrp="1"/>
          </p:cNvSpPr>
          <p:nvPr>
            <p:ph type="sldNum" sz="quarter" idx="10"/>
          </p:nvPr>
        </p:nvSpPr>
        <p:spPr/>
        <p:txBody>
          <a:bodyPr/>
          <a:lstStyle/>
          <a:p>
            <a:fld id="{85E75912-6DC4-4C62-BDB5-740702715692}" type="slidenum">
              <a:rPr lang="en-CA" smtClean="0">
                <a:solidFill>
                  <a:prstClr val="black"/>
                </a:solidFill>
              </a:rPr>
              <a:pPr/>
              <a:t>25</a:t>
            </a:fld>
            <a:endParaRPr lang="en-CA" dirty="0">
              <a:solidFill>
                <a:prstClr val="black"/>
              </a:solidFill>
            </a:endParaRPr>
          </a:p>
        </p:txBody>
      </p:sp>
    </p:spTree>
    <p:extLst>
      <p:ext uri="{BB962C8B-B14F-4D97-AF65-F5344CB8AC3E}">
        <p14:creationId xmlns:p14="http://schemas.microsoft.com/office/powerpoint/2010/main" val="1456639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Kelly</a:t>
            </a:r>
          </a:p>
        </p:txBody>
      </p:sp>
      <p:sp>
        <p:nvSpPr>
          <p:cNvPr id="4" name="Slide Number Placeholder 3"/>
          <p:cNvSpPr>
            <a:spLocks noGrp="1"/>
          </p:cNvSpPr>
          <p:nvPr>
            <p:ph type="sldNum" sz="quarter" idx="10"/>
          </p:nvPr>
        </p:nvSpPr>
        <p:spPr/>
        <p:txBody>
          <a:bodyPr/>
          <a:lstStyle/>
          <a:p>
            <a:fld id="{85E75912-6DC4-4C62-BDB5-740702715692}"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1456639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Kelly</a:t>
            </a:r>
          </a:p>
          <a:p>
            <a:r>
              <a:rPr lang="en-CA" dirty="0" smtClean="0"/>
              <a:t>Level 3 is when calming  / redirect strategies are no longer working. </a:t>
            </a:r>
          </a:p>
        </p:txBody>
      </p:sp>
      <p:sp>
        <p:nvSpPr>
          <p:cNvPr id="4" name="Slide Number Placeholder 3"/>
          <p:cNvSpPr>
            <a:spLocks noGrp="1"/>
          </p:cNvSpPr>
          <p:nvPr>
            <p:ph type="sldNum" sz="quarter" idx="10"/>
          </p:nvPr>
        </p:nvSpPr>
        <p:spPr/>
        <p:txBody>
          <a:bodyPr/>
          <a:lstStyle/>
          <a:p>
            <a:fld id="{85E75912-6DC4-4C62-BDB5-740702715692}" type="slidenum">
              <a:rPr lang="en-CA" smtClean="0">
                <a:solidFill>
                  <a:prstClr val="black"/>
                </a:solidFill>
              </a:rPr>
              <a:pPr/>
              <a:t>27</a:t>
            </a:fld>
            <a:endParaRPr lang="en-CA" dirty="0">
              <a:solidFill>
                <a:prstClr val="black"/>
              </a:solidFill>
            </a:endParaRPr>
          </a:p>
        </p:txBody>
      </p:sp>
    </p:spTree>
    <p:extLst>
      <p:ext uri="{BB962C8B-B14F-4D97-AF65-F5344CB8AC3E}">
        <p14:creationId xmlns:p14="http://schemas.microsoft.com/office/powerpoint/2010/main" val="1456639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Kelly</a:t>
            </a:r>
          </a:p>
          <a:p>
            <a:endParaRPr lang="en-CA" dirty="0" smtClean="0"/>
          </a:p>
          <a:p>
            <a:r>
              <a:rPr lang="en-CA" dirty="0" smtClean="0"/>
              <a:t>Individual</a:t>
            </a:r>
            <a:r>
              <a:rPr lang="en-CA" baseline="0" dirty="0" smtClean="0"/>
              <a:t> needs to agree for it to work .  The value of verbal and written contracts</a:t>
            </a:r>
            <a:endParaRPr lang="en-CA" dirty="0" smtClean="0"/>
          </a:p>
        </p:txBody>
      </p:sp>
      <p:sp>
        <p:nvSpPr>
          <p:cNvPr id="4" name="Slide Number Placeholder 3"/>
          <p:cNvSpPr>
            <a:spLocks noGrp="1"/>
          </p:cNvSpPr>
          <p:nvPr>
            <p:ph type="sldNum" sz="quarter" idx="10"/>
          </p:nvPr>
        </p:nvSpPr>
        <p:spPr/>
        <p:txBody>
          <a:bodyPr/>
          <a:lstStyle/>
          <a:p>
            <a:fld id="{85E75912-6DC4-4C62-BDB5-740702715692}"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val="1456639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Kelly</a:t>
            </a:r>
          </a:p>
          <a:p>
            <a:endParaRPr lang="en-CA" dirty="0" smtClean="0"/>
          </a:p>
          <a:p>
            <a:r>
              <a:rPr lang="en-CA" dirty="0" smtClean="0"/>
              <a:t>Sharing with others is a key element in crisis response</a:t>
            </a:r>
          </a:p>
          <a:p>
            <a:endParaRPr lang="en-CA" dirty="0" smtClean="0"/>
          </a:p>
          <a:p>
            <a:r>
              <a:rPr lang="en-CA" dirty="0" smtClean="0"/>
              <a:t>Template has COAST, NHS </a:t>
            </a:r>
            <a:r>
              <a:rPr lang="en-CA" dirty="0" err="1" smtClean="0"/>
              <a:t>enbedded</a:t>
            </a:r>
            <a:r>
              <a:rPr lang="en-CA" dirty="0" smtClean="0"/>
              <a:t>.  Other organizations and people (family, friends, neighbours) can also be added.</a:t>
            </a:r>
          </a:p>
          <a:p>
            <a:r>
              <a:rPr lang="en-CA" dirty="0" smtClean="0"/>
              <a:t>Individual can decide who not to share it with</a:t>
            </a:r>
          </a:p>
          <a:p>
            <a:r>
              <a:rPr lang="en-CA" dirty="0" smtClean="0"/>
              <a:t>Individual can withdraw consent</a:t>
            </a:r>
            <a:r>
              <a:rPr lang="en-CA" baseline="0" dirty="0" smtClean="0"/>
              <a:t> to one or more </a:t>
            </a:r>
            <a:r>
              <a:rPr lang="en-CA" dirty="0" smtClean="0"/>
              <a:t>at any time</a:t>
            </a:r>
          </a:p>
        </p:txBody>
      </p:sp>
      <p:sp>
        <p:nvSpPr>
          <p:cNvPr id="4" name="Slide Number Placeholder 3"/>
          <p:cNvSpPr>
            <a:spLocks noGrp="1"/>
          </p:cNvSpPr>
          <p:nvPr>
            <p:ph type="sldNum" sz="quarter" idx="10"/>
          </p:nvPr>
        </p:nvSpPr>
        <p:spPr/>
        <p:txBody>
          <a:bodyPr/>
          <a:lstStyle/>
          <a:p>
            <a:fld id="{85E75912-6DC4-4C62-BDB5-740702715692}" type="slidenum">
              <a:rPr lang="en-CA" smtClean="0">
                <a:solidFill>
                  <a:prstClr val="black"/>
                </a:solidFill>
              </a:rPr>
              <a:pPr/>
              <a:t>29</a:t>
            </a:fld>
            <a:endParaRPr lang="en-CA" dirty="0">
              <a:solidFill>
                <a:prstClr val="black"/>
              </a:solidFill>
            </a:endParaRPr>
          </a:p>
        </p:txBody>
      </p:sp>
    </p:spTree>
    <p:extLst>
      <p:ext uri="{BB962C8B-B14F-4D97-AF65-F5344CB8AC3E}">
        <p14:creationId xmlns:p14="http://schemas.microsoft.com/office/powerpoint/2010/main" val="145663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Tom &amp; Liz</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3</a:t>
            </a:fld>
            <a:endParaRPr lang="en-CA" dirty="0"/>
          </a:p>
        </p:txBody>
      </p:sp>
    </p:spTree>
    <p:extLst>
      <p:ext uri="{BB962C8B-B14F-4D97-AF65-F5344CB8AC3E}">
        <p14:creationId xmlns:p14="http://schemas.microsoft.com/office/powerpoint/2010/main" val="3779554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7600" dirty="0"/>
              <a:t>Kelly and </a:t>
            </a:r>
            <a:r>
              <a:rPr lang="en-CA" sz="7600" dirty="0" err="1"/>
              <a:t>Sarina</a:t>
            </a:r>
            <a:endParaRPr lang="en-CA" sz="7600" dirty="0"/>
          </a:p>
          <a:p>
            <a:endParaRPr lang="en-CA" sz="7600" dirty="0"/>
          </a:p>
          <a:p>
            <a:r>
              <a:rPr lang="en-CA" sz="7600" dirty="0"/>
              <a:t>Thank You</a:t>
            </a:r>
          </a:p>
          <a:p>
            <a:r>
              <a:rPr lang="en-CA" sz="7600" dirty="0"/>
              <a:t>Evaluations</a:t>
            </a:r>
          </a:p>
          <a:p>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30</a:t>
            </a:fld>
            <a:endParaRPr lang="en-CA" dirty="0"/>
          </a:p>
        </p:txBody>
      </p:sp>
    </p:spTree>
    <p:extLst>
      <p:ext uri="{BB962C8B-B14F-4D97-AF65-F5344CB8AC3E}">
        <p14:creationId xmlns:p14="http://schemas.microsoft.com/office/powerpoint/2010/main" val="257018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Tom &amp; Liz</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4</a:t>
            </a:fld>
            <a:endParaRPr lang="en-CA" dirty="0"/>
          </a:p>
        </p:txBody>
      </p:sp>
    </p:spTree>
    <p:extLst>
      <p:ext uri="{BB962C8B-B14F-4D97-AF65-F5344CB8AC3E}">
        <p14:creationId xmlns:p14="http://schemas.microsoft.com/office/powerpoint/2010/main" val="3779554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Kelly &amp; </a:t>
            </a:r>
            <a:r>
              <a:rPr lang="en-CA" dirty="0" err="1" smtClean="0"/>
              <a:t>Sarina</a:t>
            </a:r>
            <a:r>
              <a:rPr lang="en-CA" dirty="0" smtClean="0"/>
              <a:t>:</a:t>
            </a:r>
          </a:p>
          <a:p>
            <a:endParaRPr lang="en-CA" dirty="0" smtClean="0"/>
          </a:p>
          <a:p>
            <a:r>
              <a:rPr lang="en-CA" dirty="0" smtClean="0"/>
              <a:t>Talking Points:</a:t>
            </a:r>
          </a:p>
          <a:p>
            <a:r>
              <a:rPr lang="en-CA" dirty="0" smtClean="0"/>
              <a:t>Show of hands for people involved in NSDN</a:t>
            </a:r>
          </a:p>
          <a:p>
            <a:r>
              <a:rPr lang="en-CA" dirty="0" smtClean="0"/>
              <a:t>Show of hands for</a:t>
            </a:r>
            <a:r>
              <a:rPr lang="en-CA" baseline="0" dirty="0" smtClean="0"/>
              <a:t> people who have ben involved in the many years of birthing the guideline.</a:t>
            </a:r>
          </a:p>
          <a:p>
            <a:endParaRPr lang="en-CA" baseline="0" dirty="0" smtClean="0"/>
          </a:p>
          <a:p>
            <a:r>
              <a:rPr lang="en-CA" baseline="0" dirty="0" smtClean="0"/>
              <a:t>Identify that this is the latest version of the Guideline. Changes were for a good reason – discussions, programs and services have </a:t>
            </a:r>
            <a:r>
              <a:rPr lang="en-CA" baseline="0" smtClean="0"/>
              <a:t>evolved over the </a:t>
            </a:r>
            <a:r>
              <a:rPr lang="en-CA" baseline="0" dirty="0" smtClean="0"/>
              <a:t>past 6 months.</a:t>
            </a:r>
            <a:endParaRPr lang="en-CA" dirty="0" smtClean="0"/>
          </a:p>
        </p:txBody>
      </p:sp>
      <p:sp>
        <p:nvSpPr>
          <p:cNvPr id="4" name="Slide Number Placeholder 3"/>
          <p:cNvSpPr>
            <a:spLocks noGrp="1"/>
          </p:cNvSpPr>
          <p:nvPr>
            <p:ph type="sldNum" sz="quarter" idx="10"/>
          </p:nvPr>
        </p:nvSpPr>
        <p:spPr/>
        <p:txBody>
          <a:bodyPr/>
          <a:lstStyle/>
          <a:p>
            <a:fld id="{85E75912-6DC4-4C62-BDB5-740702715692}" type="slidenum">
              <a:rPr lang="en-CA" smtClean="0"/>
              <a:t>5</a:t>
            </a:fld>
            <a:endParaRPr lang="en-CA" dirty="0"/>
          </a:p>
        </p:txBody>
      </p:sp>
    </p:spTree>
    <p:extLst>
      <p:ext uri="{BB962C8B-B14F-4D97-AF65-F5344CB8AC3E}">
        <p14:creationId xmlns:p14="http://schemas.microsoft.com/office/powerpoint/2010/main" val="138916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Kelly &amp; </a:t>
            </a:r>
            <a:r>
              <a:rPr lang="en-CA" dirty="0" err="1" smtClean="0"/>
              <a:t>Sarina</a:t>
            </a:r>
            <a:endParaRPr lang="en-CA" dirty="0" smtClean="0"/>
          </a:p>
          <a:p>
            <a:endParaRPr lang="en-CA" dirty="0" smtClean="0"/>
          </a:p>
          <a:p>
            <a:r>
              <a:rPr lang="en-CA" dirty="0" smtClean="0"/>
              <a:t>Key talking points:</a:t>
            </a:r>
          </a:p>
          <a:p>
            <a:r>
              <a:rPr lang="en-CA" dirty="0" smtClean="0"/>
              <a:t>Today’s launch is a great opportunity for us to work on these items – please use the break to introduce yourself to someone new, find out what they do and how they might help and how you can help them – exchange business cards!!!!</a:t>
            </a:r>
          </a:p>
          <a:p>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6</a:t>
            </a:fld>
            <a:endParaRPr lang="en-CA" dirty="0"/>
          </a:p>
        </p:txBody>
      </p:sp>
    </p:spTree>
    <p:extLst>
      <p:ext uri="{BB962C8B-B14F-4D97-AF65-F5344CB8AC3E}">
        <p14:creationId xmlns:p14="http://schemas.microsoft.com/office/powerpoint/2010/main" val="3490987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Kelly &amp; </a:t>
            </a:r>
            <a:r>
              <a:rPr lang="en-CA" dirty="0" err="1" smtClean="0"/>
              <a:t>Sarina</a:t>
            </a:r>
            <a:endParaRPr lang="en-CA" dirty="0" smtClean="0"/>
          </a:p>
          <a:p>
            <a:r>
              <a:rPr lang="en-CA" dirty="0" smtClean="0"/>
              <a:t>Talking Points:  </a:t>
            </a:r>
          </a:p>
          <a:p>
            <a:endParaRPr lang="en-CA" dirty="0" smtClean="0"/>
          </a:p>
          <a:p>
            <a:r>
              <a:rPr lang="en-CA" dirty="0" smtClean="0"/>
              <a:t>* Asterisk = With the informed consents from Individual</a:t>
            </a:r>
            <a:r>
              <a:rPr lang="en-CA" baseline="0" dirty="0" smtClean="0"/>
              <a:t> or their guardian or Substitute Decision Maker </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7</a:t>
            </a:fld>
            <a:endParaRPr lang="en-CA" dirty="0"/>
          </a:p>
        </p:txBody>
      </p:sp>
    </p:spTree>
    <p:extLst>
      <p:ext uri="{BB962C8B-B14F-4D97-AF65-F5344CB8AC3E}">
        <p14:creationId xmlns:p14="http://schemas.microsoft.com/office/powerpoint/2010/main" val="349098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Laura Bruno is a mental health worker with both COAST and MCRRT</a:t>
            </a:r>
          </a:p>
          <a:p>
            <a:endParaRPr lang="en-CA" dirty="0" smtClean="0"/>
          </a:p>
          <a:p>
            <a:r>
              <a:rPr lang="en-CA" dirty="0" smtClean="0"/>
              <a:t>Talking Points:</a:t>
            </a:r>
          </a:p>
          <a:p>
            <a:endParaRPr lang="en-CA" dirty="0" smtClean="0"/>
          </a:p>
          <a:p>
            <a:r>
              <a:rPr lang="en-CA" dirty="0" smtClean="0"/>
              <a:t>Describe CIT and is success (what it is, Officers volunteer to be trained, that</a:t>
            </a:r>
            <a:r>
              <a:rPr lang="en-CA" baseline="0" dirty="0" smtClean="0"/>
              <a:t> it is Ontario wide, </a:t>
            </a:r>
            <a:r>
              <a:rPr lang="en-CA" dirty="0" smtClean="0"/>
              <a:t>how long it has</a:t>
            </a:r>
            <a:r>
              <a:rPr lang="en-CA" baseline="0" dirty="0" smtClean="0"/>
              <a:t> been in place in Niagara, how many officers get trained each year, how many may be on at any one shift….) </a:t>
            </a:r>
          </a:p>
          <a:p>
            <a:r>
              <a:rPr lang="en-CA" baseline="0" dirty="0" smtClean="0"/>
              <a:t>Describe MCRRT (when it started, what it entails, any successes [stats], hours of operation)</a:t>
            </a:r>
          </a:p>
          <a:p>
            <a:r>
              <a:rPr lang="en-CA" baseline="0" dirty="0" smtClean="0"/>
              <a:t>Suggest that people identify a mental health or behaviour concern and ask for MCRRT or CIT when appropriate.</a:t>
            </a:r>
          </a:p>
          <a:p>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t>8</a:t>
            </a:fld>
            <a:endParaRPr lang="en-CA" dirty="0"/>
          </a:p>
        </p:txBody>
      </p:sp>
    </p:spTree>
    <p:extLst>
      <p:ext uri="{BB962C8B-B14F-4D97-AF65-F5344CB8AC3E}">
        <p14:creationId xmlns:p14="http://schemas.microsoft.com/office/powerpoint/2010/main" val="1455994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Vanessa Blair is a COAST officer</a:t>
            </a:r>
          </a:p>
          <a:p>
            <a:endParaRPr lang="en-CA" dirty="0" smtClean="0"/>
          </a:p>
          <a:p>
            <a:r>
              <a:rPr lang="en-CA" dirty="0" smtClean="0"/>
              <a:t>Talking points:</a:t>
            </a:r>
          </a:p>
          <a:p>
            <a:r>
              <a:rPr lang="en-CA" dirty="0" smtClean="0"/>
              <a:t>Describe COAST (who is on the team, hours of operation, Stats,</a:t>
            </a:r>
            <a:r>
              <a:rPr lang="en-CA" baseline="0" dirty="0" smtClean="0"/>
              <a:t> </a:t>
            </a:r>
            <a:r>
              <a:rPr lang="en-CA" dirty="0" smtClean="0"/>
              <a:t>when it started in Niagara)</a:t>
            </a:r>
            <a:endParaRPr lang="en-CA" dirty="0"/>
          </a:p>
        </p:txBody>
      </p:sp>
      <p:sp>
        <p:nvSpPr>
          <p:cNvPr id="4" name="Slide Number Placeholder 3"/>
          <p:cNvSpPr>
            <a:spLocks noGrp="1"/>
          </p:cNvSpPr>
          <p:nvPr>
            <p:ph type="sldNum" sz="quarter" idx="10"/>
          </p:nvPr>
        </p:nvSpPr>
        <p:spPr/>
        <p:txBody>
          <a:bodyPr/>
          <a:lstStyle/>
          <a:p>
            <a:fld id="{85E75912-6DC4-4C62-BDB5-740702715692}" type="slidenum">
              <a:rPr lang="en-CA" smtClean="0">
                <a:solidFill>
                  <a:prstClr val="black"/>
                </a:solidFill>
              </a:rPr>
              <a:pPr/>
              <a:t>9</a:t>
            </a:fld>
            <a:endParaRPr lang="en-CA" dirty="0">
              <a:solidFill>
                <a:prstClr val="black"/>
              </a:solidFill>
            </a:endParaRPr>
          </a:p>
        </p:txBody>
      </p:sp>
    </p:spTree>
    <p:extLst>
      <p:ext uri="{BB962C8B-B14F-4D97-AF65-F5344CB8AC3E}">
        <p14:creationId xmlns:p14="http://schemas.microsoft.com/office/powerpoint/2010/main" val="145599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F734F5A3-BBC0-4E8A-8FDD-C7935CC39445}" type="datetimeFigureOut">
              <a:rPr lang="en-CA"/>
              <a:pPr>
                <a:defRPr/>
              </a:pPr>
              <a:t>13/10/2015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88C5542E-C4BC-461C-8320-0B05F27FA4A6}" type="slidenum">
              <a:rPr lang="en-CA"/>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95E54A9-618A-47B1-B257-C0CDCFDB119E}" type="datetimeFigureOut">
              <a:rPr lang="en-CA"/>
              <a:pPr>
                <a:defRPr/>
              </a:pPr>
              <a:t>13/10/2015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FBA575F5-2383-4EE1-B24D-30B2A58672C9}" type="slidenum">
              <a:rPr lang="en-CA"/>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6E5D24B-ABD4-4B7A-9704-39EA5CB8FF9B}" type="datetimeFigureOut">
              <a:rPr lang="en-CA"/>
              <a:pPr>
                <a:defRPr/>
              </a:pPr>
              <a:t>13/10/2015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D55AA69A-8B34-43DB-BCBA-E3ADA2C7CB4B}" type="slidenum">
              <a:rPr lang="en-CA"/>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F734F5A3-BBC0-4E8A-8FDD-C7935CC39445}"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C5542E-C4BC-461C-8320-0B05F27FA4A6}"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1527988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24E4B72-01B0-4230-AF38-277BB0FA83F0}"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B80C82-0E9B-43B6-9110-DDE2DB3177EC}"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2779327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CF3B7D-5737-464B-9101-1E66D4606F86}"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A015FA-617C-4FBE-8C15-E3109FADC16A}"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3620918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F40ED78F-CA1B-42EB-B823-059F4D82DAF9}"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FC86E3-1B59-4B17-94FF-EA8A6852888B}"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2908405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E6588C3D-024D-4F0E-84B1-72C4CAA0C74F}"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CA9AAFD-CD01-4473-9EA3-E847BD3319DB}"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2252725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8E533B1-8A23-4D07-8259-7D2F93BCD9A2}"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6F5B83-557F-4CE2-88B3-99D7B80AAA6B}"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1536067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2A0201-A9AB-40A1-852B-E10E7B334E9F}"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FCCDA88-BAC6-4F93-A7E6-96C891903AF6}"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1826077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0F1675-DE38-4B24-A50C-21FF7095831E}"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C6CD8C-F431-4E03-8C00-0A5CEA4FF535}"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113562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24E4B72-01B0-4230-AF38-277BB0FA83F0}" type="datetimeFigureOut">
              <a:rPr lang="en-CA"/>
              <a:pPr>
                <a:defRPr/>
              </a:pPr>
              <a:t>13/10/2015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1B80C82-0E9B-43B6-9110-DDE2DB3177EC}" type="slidenum">
              <a:rPr lang="en-CA"/>
              <a:pPr>
                <a:defRPr/>
              </a:pPr>
              <a:t>‹#›</a:t>
            </a:fld>
            <a:endParaRPr lang="en-C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0ED26F-7A6C-491A-BDE6-A1475EB50701}"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D698C5-52F3-44F4-A944-5516ED9A39F4}"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804369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95E54A9-618A-47B1-B257-C0CDCFDB119E}"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A575F5-2383-4EE1-B24D-30B2A58672C9}"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210313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6E5D24B-ABD4-4B7A-9704-39EA5CB8FF9B}"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5AA69A-8B34-43DB-BCBA-E3ADA2C7CB4B}"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1900534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F734F5A3-BBC0-4E8A-8FDD-C7935CC39445}"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C5542E-C4BC-461C-8320-0B05F27FA4A6}"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1969976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24E4B72-01B0-4230-AF38-277BB0FA83F0}"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B80C82-0E9B-43B6-9110-DDE2DB3177EC}"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654858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CF3B7D-5737-464B-9101-1E66D4606F86}"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A015FA-617C-4FBE-8C15-E3109FADC16A}"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2081376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F40ED78F-CA1B-42EB-B823-059F4D82DAF9}"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FC86E3-1B59-4B17-94FF-EA8A6852888B}"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1519619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E6588C3D-024D-4F0E-84B1-72C4CAA0C74F}"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CA9AAFD-CD01-4473-9EA3-E847BD3319DB}"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3433480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8E533B1-8A23-4D07-8259-7D2F93BCD9A2}"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6F5B83-557F-4CE2-88B3-99D7B80AAA6B}"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2866905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2A0201-A9AB-40A1-852B-E10E7B334E9F}"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FCCDA88-BAC6-4F93-A7E6-96C891903AF6}"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227794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CF3B7D-5737-464B-9101-1E66D4606F86}" type="datetimeFigureOut">
              <a:rPr lang="en-CA"/>
              <a:pPr>
                <a:defRPr/>
              </a:pPr>
              <a:t>13/10/2015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D2A015FA-617C-4FBE-8C15-E3109FADC16A}" type="slidenum">
              <a:rPr lang="en-CA"/>
              <a:pPr>
                <a:defRPr/>
              </a:pPr>
              <a:t>‹#›</a:t>
            </a:fld>
            <a:endParaRPr lang="en-C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0F1675-DE38-4B24-A50C-21FF7095831E}"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C6CD8C-F431-4E03-8C00-0A5CEA4FF535}"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2750380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0ED26F-7A6C-491A-BDE6-A1475EB50701}"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D698C5-52F3-44F4-A944-5516ED9A39F4}"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861285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95E54A9-618A-47B1-B257-C0CDCFDB119E}"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A575F5-2383-4EE1-B24D-30B2A58672C9}"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1819175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6E5D24B-ABD4-4B7A-9704-39EA5CB8FF9B}"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5AA69A-8B34-43DB-BCBA-E3ADA2C7CB4B}"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427917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F40ED78F-CA1B-42EB-B823-059F4D82DAF9}" type="datetimeFigureOut">
              <a:rPr lang="en-CA"/>
              <a:pPr>
                <a:defRPr/>
              </a:pPr>
              <a:t>13/10/2015</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A9FC86E3-1B59-4B17-94FF-EA8A6852888B}" type="slidenum">
              <a:rPr lang="en-CA"/>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E6588C3D-024D-4F0E-84B1-72C4CAA0C74F}" type="datetimeFigureOut">
              <a:rPr lang="en-CA"/>
              <a:pPr>
                <a:defRPr/>
              </a:pPr>
              <a:t>13/10/2015</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ECA9AAFD-CD01-4473-9EA3-E847BD3319DB}" type="slidenum">
              <a:rPr lang="en-CA"/>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8E533B1-8A23-4D07-8259-7D2F93BCD9A2}" type="datetimeFigureOut">
              <a:rPr lang="en-CA"/>
              <a:pPr>
                <a:defRPr/>
              </a:pPr>
              <a:t>13/10/2015</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2E6F5B83-557F-4CE2-88B3-99D7B80AAA6B}" type="slidenum">
              <a:rPr lang="en-CA"/>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2A0201-A9AB-40A1-852B-E10E7B334E9F}" type="datetimeFigureOut">
              <a:rPr lang="en-CA"/>
              <a:pPr>
                <a:defRPr/>
              </a:pPr>
              <a:t>13/10/2015</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DFCCDA88-BAC6-4F93-A7E6-96C891903AF6}" type="slidenum">
              <a:rPr lang="en-CA"/>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0F1675-DE38-4B24-A50C-21FF7095831E}" type="datetimeFigureOut">
              <a:rPr lang="en-CA"/>
              <a:pPr>
                <a:defRPr/>
              </a:pPr>
              <a:t>13/10/2015</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81C6CD8C-F431-4E03-8C00-0A5CEA4FF535}" type="slidenum">
              <a:rPr lang="en-CA"/>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0ED26F-7A6C-491A-BDE6-A1475EB50701}" type="datetimeFigureOut">
              <a:rPr lang="en-CA"/>
              <a:pPr>
                <a:defRPr/>
              </a:pPr>
              <a:t>13/10/2015</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B2D698C5-52F3-44F4-A944-5516ED9A39F4}" type="slidenum">
              <a:rPr lang="en-CA"/>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5FAF532-48EF-4E86-B4F1-24102464929B}" type="datetimeFigureOut">
              <a:rPr lang="en-CA"/>
              <a:pPr>
                <a:defRPr/>
              </a:pPr>
              <a:t>13/10/2015</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601FB10-44DD-4A93-A4FA-95FE9924049B}" type="slidenum">
              <a:rPr lang="en-CA"/>
              <a:pPr>
                <a:defRPr/>
              </a:pPr>
              <a:t>‹#›</a:t>
            </a:fld>
            <a:endParaRPr lang="en-CA" dirty="0"/>
          </a:p>
        </p:txBody>
      </p:sp>
    </p:spTree>
  </p:cSld>
  <p:clrMap bg1="dk1" tx1="lt1" bg2="dk2" tx2="lt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5FAF532-48EF-4E86-B4F1-24102464929B}"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601FB10-44DD-4A93-A4FA-95FE9924049B}"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168091107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5FAF532-48EF-4E86-B4F1-24102464929B}" type="datetimeFigureOut">
              <a:rPr lang="en-CA">
                <a:solidFill>
                  <a:prstClr val="white">
                    <a:tint val="75000"/>
                  </a:prstClr>
                </a:solidFill>
              </a:rPr>
              <a:pPr>
                <a:defRPr/>
              </a:pPr>
              <a:t>13/10/2015</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601FB10-44DD-4A93-A4FA-95FE9924049B}" type="slidenum">
              <a:rPr lang="en-CA">
                <a:solidFill>
                  <a:prstClr val="white">
                    <a:tint val="75000"/>
                  </a:prstClr>
                </a:solidFill>
              </a:rPr>
              <a:pPr>
                <a:defRPr/>
              </a:pPr>
              <a:t>‹#›</a:t>
            </a:fld>
            <a:endParaRPr lang="en-CA" dirty="0">
              <a:solidFill>
                <a:prstClr val="white">
                  <a:tint val="75000"/>
                </a:prstClr>
              </a:solidFill>
            </a:endParaRPr>
          </a:p>
        </p:txBody>
      </p:sp>
    </p:spTree>
    <p:extLst>
      <p:ext uri="{BB962C8B-B14F-4D97-AF65-F5344CB8AC3E}">
        <p14:creationId xmlns:p14="http://schemas.microsoft.com/office/powerpoint/2010/main" val="1031922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314" name="Title 7"/>
          <p:cNvSpPr>
            <a:spLocks noGrp="1"/>
          </p:cNvSpPr>
          <p:nvPr>
            <p:ph type="ctrTitle"/>
          </p:nvPr>
        </p:nvSpPr>
        <p:spPr>
          <a:xfrm>
            <a:off x="0" y="2132285"/>
            <a:ext cx="9144000" cy="1512168"/>
          </a:xfrm>
          <a:solidFill>
            <a:srgbClr val="F9C623"/>
          </a:solidFill>
        </p:spPr>
        <p:txBody>
          <a:bodyPr/>
          <a:lstStyle/>
          <a:p>
            <a:r>
              <a:rPr lang="en-CA" dirty="0">
                <a:solidFill>
                  <a:schemeClr val="bg1"/>
                </a:solidFill>
                <a:latin typeface="Arial Rounded MT Bold" pitchFamily="34" charset="0"/>
              </a:rPr>
              <a:t>Niagara Crisis Guideline Launch</a:t>
            </a:r>
          </a:p>
        </p:txBody>
      </p:sp>
      <p:sp>
        <p:nvSpPr>
          <p:cNvPr id="9" name="Rectangle 8"/>
          <p:cNvSpPr/>
          <p:nvPr/>
        </p:nvSpPr>
        <p:spPr>
          <a:xfrm>
            <a:off x="61160" y="2060848"/>
            <a:ext cx="9144000" cy="71437"/>
          </a:xfrm>
          <a:prstGeom prst="rect">
            <a:avLst/>
          </a:prstGeom>
          <a:solidFill>
            <a:srgbClr val="1AA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0" name="Rectangle 9"/>
          <p:cNvSpPr/>
          <p:nvPr/>
        </p:nvSpPr>
        <p:spPr>
          <a:xfrm>
            <a:off x="61160" y="3645024"/>
            <a:ext cx="9144000" cy="71437"/>
          </a:xfrm>
          <a:prstGeom prst="rect">
            <a:avLst/>
          </a:prstGeom>
          <a:solidFill>
            <a:srgbClr val="1AA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13318" name="Picture 2"/>
          <p:cNvPicPr>
            <a:picLocks noChangeAspect="1" noChangeArrowheads="1"/>
          </p:cNvPicPr>
          <p:nvPr/>
        </p:nvPicPr>
        <p:blipFill>
          <a:blip r:embed="rId3"/>
          <a:srcRect/>
          <a:stretch>
            <a:fillRect/>
          </a:stretch>
        </p:blipFill>
        <p:spPr bwMode="auto">
          <a:xfrm>
            <a:off x="1029252" y="336550"/>
            <a:ext cx="1383674" cy="1436688"/>
          </a:xfrm>
          <a:prstGeom prst="rect">
            <a:avLst/>
          </a:prstGeom>
          <a:noFill/>
          <a:ln w="9525">
            <a:noFill/>
            <a:miter lim="800000"/>
            <a:headEnd/>
            <a:tailEnd/>
          </a:ln>
        </p:spPr>
      </p:pic>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418306"/>
            <a:ext cx="2814344" cy="8504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AST NIAGA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72008"/>
            <a:ext cx="28575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305" y="5085184"/>
            <a:ext cx="3415085" cy="1080120"/>
          </a:xfrm>
          <a:prstGeom prst="rect">
            <a:avLst/>
          </a:prstGeom>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5" y="4869160"/>
            <a:ext cx="3806137"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79512" y="116632"/>
            <a:ext cx="8712968" cy="1152128"/>
          </a:xfrm>
        </p:spPr>
        <p:txBody>
          <a:bodyPr/>
          <a:lstStyle/>
          <a:p>
            <a:r>
              <a:rPr lang="en-CA" sz="4000" dirty="0" smtClean="0"/>
              <a:t>Organization Roles – </a:t>
            </a:r>
            <a:br>
              <a:rPr lang="en-CA" sz="4000" dirty="0" smtClean="0"/>
            </a:br>
            <a:r>
              <a:rPr lang="en-CA" sz="4000" dirty="0" smtClean="0"/>
              <a:t>Niagara Health system</a:t>
            </a:r>
            <a:endParaRPr lang="en-CA" sz="4000" dirty="0"/>
          </a:p>
        </p:txBody>
      </p:sp>
      <p:sp>
        <p:nvSpPr>
          <p:cNvPr id="5" name="Subtitle 4"/>
          <p:cNvSpPr>
            <a:spLocks noGrp="1"/>
          </p:cNvSpPr>
          <p:nvPr>
            <p:ph idx="1"/>
          </p:nvPr>
        </p:nvSpPr>
        <p:spPr>
          <a:xfrm>
            <a:off x="457200" y="1412776"/>
            <a:ext cx="8229600" cy="5248374"/>
          </a:xfrm>
        </p:spPr>
        <p:txBody>
          <a:bodyPr/>
          <a:lstStyle/>
          <a:p>
            <a:r>
              <a:rPr lang="en-CA" sz="3000" dirty="0">
                <a:solidFill>
                  <a:srgbClr val="FFFFFF"/>
                </a:solidFill>
              </a:rPr>
              <a:t>PERT will *store </a:t>
            </a:r>
            <a:r>
              <a:rPr lang="en-CA" sz="3000" dirty="0" smtClean="0">
                <a:solidFill>
                  <a:srgbClr val="FFFFFF"/>
                </a:solidFill>
              </a:rPr>
              <a:t>and reference Crisis </a:t>
            </a:r>
            <a:r>
              <a:rPr lang="en-CA" sz="3000" dirty="0">
                <a:solidFill>
                  <a:srgbClr val="FFFFFF"/>
                </a:solidFill>
              </a:rPr>
              <a:t>Plans</a:t>
            </a:r>
          </a:p>
          <a:p>
            <a:r>
              <a:rPr lang="en-US" sz="3000" dirty="0" smtClean="0">
                <a:solidFill>
                  <a:srgbClr val="FFFFFF"/>
                </a:solidFill>
              </a:rPr>
              <a:t>Emergency Department (ED) will assess individual and triage for medical /psychiatric concerns</a:t>
            </a:r>
          </a:p>
          <a:p>
            <a:r>
              <a:rPr lang="en-US" sz="3000" dirty="0" smtClean="0">
                <a:solidFill>
                  <a:srgbClr val="FFFFFF"/>
                </a:solidFill>
              </a:rPr>
              <a:t>If psychiatric concerns, Psychiatric Emergency Response Team (PERT) will assess further.</a:t>
            </a:r>
          </a:p>
          <a:p>
            <a:r>
              <a:rPr lang="en-US" sz="3000" dirty="0" smtClean="0">
                <a:solidFill>
                  <a:srgbClr val="FFFFFF"/>
                </a:solidFill>
              </a:rPr>
              <a:t>ED and PERT will *review the Priority Community Referral and Crisis </a:t>
            </a:r>
            <a:r>
              <a:rPr lang="en-US" sz="3000" dirty="0">
                <a:solidFill>
                  <a:srgbClr val="FFFFFF"/>
                </a:solidFill>
              </a:rPr>
              <a:t>P</a:t>
            </a:r>
            <a:r>
              <a:rPr lang="en-US" sz="3000" dirty="0" smtClean="0">
                <a:solidFill>
                  <a:srgbClr val="FFFFFF"/>
                </a:solidFill>
              </a:rPr>
              <a:t>lan and consult with service providers / care providers during assessments</a:t>
            </a:r>
          </a:p>
          <a:p>
            <a:r>
              <a:rPr lang="en-US" sz="3000" dirty="0" smtClean="0">
                <a:solidFill>
                  <a:srgbClr val="FFFFFF"/>
                </a:solidFill>
              </a:rPr>
              <a:t>PERT *will initiate referrals to service providers as appropriate</a:t>
            </a: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p:txBody>
      </p:sp>
    </p:spTree>
    <p:extLst>
      <p:ext uri="{BB962C8B-B14F-4D97-AF65-F5344CB8AC3E}">
        <p14:creationId xmlns:p14="http://schemas.microsoft.com/office/powerpoint/2010/main" val="407267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79512" y="116632"/>
            <a:ext cx="8712968" cy="792088"/>
          </a:xfrm>
        </p:spPr>
        <p:txBody>
          <a:bodyPr/>
          <a:lstStyle/>
          <a:p>
            <a:r>
              <a:rPr lang="en-CA" sz="4000" dirty="0" smtClean="0"/>
              <a:t>What to bring to NHS ED</a:t>
            </a:r>
            <a:endParaRPr lang="en-CA" sz="4000" dirty="0"/>
          </a:p>
        </p:txBody>
      </p:sp>
      <p:sp>
        <p:nvSpPr>
          <p:cNvPr id="5" name="Subtitle 4"/>
          <p:cNvSpPr>
            <a:spLocks noGrp="1"/>
          </p:cNvSpPr>
          <p:nvPr>
            <p:ph idx="1"/>
          </p:nvPr>
        </p:nvSpPr>
        <p:spPr>
          <a:xfrm>
            <a:off x="457200" y="836712"/>
            <a:ext cx="8229600" cy="5824438"/>
          </a:xfrm>
        </p:spPr>
        <p:txBody>
          <a:bodyPr/>
          <a:lstStyle/>
          <a:p>
            <a:r>
              <a:rPr lang="en-US" dirty="0" smtClean="0">
                <a:solidFill>
                  <a:srgbClr val="FFFFFF"/>
                </a:solidFill>
              </a:rPr>
              <a:t>Priority Community Referral (fax ahead)</a:t>
            </a:r>
          </a:p>
          <a:p>
            <a:r>
              <a:rPr lang="en-US" dirty="0" smtClean="0">
                <a:solidFill>
                  <a:srgbClr val="FFFFFF"/>
                </a:solidFill>
              </a:rPr>
              <a:t>Crisis Plan</a:t>
            </a:r>
          </a:p>
          <a:p>
            <a:r>
              <a:rPr lang="en-US" dirty="0" smtClean="0">
                <a:solidFill>
                  <a:srgbClr val="FFFFFF"/>
                </a:solidFill>
              </a:rPr>
              <a:t>Medication List</a:t>
            </a:r>
          </a:p>
          <a:p>
            <a:r>
              <a:rPr lang="en-US" dirty="0" smtClean="0">
                <a:solidFill>
                  <a:srgbClr val="FFFFFF"/>
                </a:solidFill>
              </a:rPr>
              <a:t>OHIP Card</a:t>
            </a:r>
          </a:p>
          <a:p>
            <a:r>
              <a:rPr lang="en-US" dirty="0" smtClean="0">
                <a:solidFill>
                  <a:srgbClr val="FFFFFF"/>
                </a:solidFill>
              </a:rPr>
              <a:t>Money (parking, snacks, pay phone, taxi…)</a:t>
            </a:r>
          </a:p>
          <a:p>
            <a:r>
              <a:rPr lang="en-US" dirty="0" smtClean="0">
                <a:solidFill>
                  <a:srgbClr val="FFFFFF"/>
                </a:solidFill>
              </a:rPr>
              <a:t>Calming items (blankets, squeeze balls, earplugs, iPads, sunglasses…)</a:t>
            </a:r>
          </a:p>
          <a:p>
            <a:r>
              <a:rPr lang="en-US" dirty="0" smtClean="0">
                <a:solidFill>
                  <a:srgbClr val="FFFFFF"/>
                </a:solidFill>
              </a:rPr>
              <a:t>Cell phone</a:t>
            </a:r>
          </a:p>
          <a:p>
            <a:r>
              <a:rPr lang="en-US" dirty="0" smtClean="0">
                <a:solidFill>
                  <a:srgbClr val="FFFFFF"/>
                </a:solidFill>
              </a:rPr>
              <a:t>Food and Drink</a:t>
            </a:r>
          </a:p>
          <a:p>
            <a:r>
              <a:rPr lang="en-US" dirty="0" smtClean="0">
                <a:solidFill>
                  <a:srgbClr val="FFFFFF"/>
                </a:solidFill>
              </a:rPr>
              <a:t>Something to occupy time while waiting</a:t>
            </a: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p:txBody>
      </p:sp>
    </p:spTree>
    <p:extLst>
      <p:ext uri="{BB962C8B-B14F-4D97-AF65-F5344CB8AC3E}">
        <p14:creationId xmlns:p14="http://schemas.microsoft.com/office/powerpoint/2010/main" val="552606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79512" y="116632"/>
            <a:ext cx="8712968" cy="936104"/>
          </a:xfrm>
        </p:spPr>
        <p:txBody>
          <a:bodyPr/>
          <a:lstStyle/>
          <a:p>
            <a:r>
              <a:rPr lang="en-CA" sz="4000" dirty="0" smtClean="0"/>
              <a:t>Organization Roles – CMHA Safe Beds</a:t>
            </a:r>
            <a:endParaRPr lang="en-CA" sz="4000" dirty="0"/>
          </a:p>
        </p:txBody>
      </p:sp>
      <p:sp>
        <p:nvSpPr>
          <p:cNvPr id="5" name="Subtitle 4"/>
          <p:cNvSpPr>
            <a:spLocks noGrp="1"/>
          </p:cNvSpPr>
          <p:nvPr>
            <p:ph idx="1"/>
          </p:nvPr>
        </p:nvSpPr>
        <p:spPr>
          <a:xfrm>
            <a:off x="457200" y="836712"/>
            <a:ext cx="8229600" cy="5824438"/>
          </a:xfrm>
        </p:spPr>
        <p:txBody>
          <a:bodyPr/>
          <a:lstStyle/>
          <a:p>
            <a:r>
              <a:rPr lang="en-US" sz="3000" dirty="0" smtClean="0">
                <a:solidFill>
                  <a:srgbClr val="FFFFFF"/>
                </a:solidFill>
              </a:rPr>
              <a:t>CMHA will participate in Crisis </a:t>
            </a:r>
            <a:r>
              <a:rPr lang="en-US" sz="3000" dirty="0">
                <a:solidFill>
                  <a:srgbClr val="FFFFFF"/>
                </a:solidFill>
              </a:rPr>
              <a:t>P</a:t>
            </a:r>
            <a:r>
              <a:rPr lang="en-US" sz="3000" dirty="0" smtClean="0">
                <a:solidFill>
                  <a:srgbClr val="FFFFFF"/>
                </a:solidFill>
              </a:rPr>
              <a:t>lan development as appropriate</a:t>
            </a:r>
          </a:p>
          <a:p>
            <a:r>
              <a:rPr lang="en-US" sz="3000" dirty="0" smtClean="0">
                <a:solidFill>
                  <a:srgbClr val="FFFFFF"/>
                </a:solidFill>
              </a:rPr>
              <a:t>CMHA Safe Beds Program will provide short term residential care/stay as appropriate</a:t>
            </a:r>
          </a:p>
          <a:p>
            <a:r>
              <a:rPr lang="en-US" sz="3000" dirty="0" smtClean="0">
                <a:solidFill>
                  <a:srgbClr val="FFFFFF"/>
                </a:solidFill>
              </a:rPr>
              <a:t>CMHA Safe Beds will assess the individuals need and their capacity to meet the need</a:t>
            </a:r>
          </a:p>
          <a:p>
            <a:r>
              <a:rPr lang="en-US" sz="3000" dirty="0" smtClean="0">
                <a:solidFill>
                  <a:srgbClr val="FFFFFF"/>
                </a:solidFill>
              </a:rPr>
              <a:t>CMHA Safe Beds will work with COAST and service providers to *initiate additional referrals as appropriate</a:t>
            </a: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p:txBody>
      </p:sp>
    </p:spTree>
    <p:extLst>
      <p:ext uri="{BB962C8B-B14F-4D97-AF65-F5344CB8AC3E}">
        <p14:creationId xmlns:p14="http://schemas.microsoft.com/office/powerpoint/2010/main" val="168027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79512" y="116632"/>
            <a:ext cx="8712968" cy="936104"/>
          </a:xfrm>
        </p:spPr>
        <p:txBody>
          <a:bodyPr/>
          <a:lstStyle/>
          <a:p>
            <a:r>
              <a:rPr lang="en-CA" sz="4000" dirty="0" smtClean="0"/>
              <a:t>Sector Roles – Residential Providers</a:t>
            </a:r>
            <a:endParaRPr lang="en-CA" sz="4000" dirty="0"/>
          </a:p>
        </p:txBody>
      </p:sp>
      <p:sp>
        <p:nvSpPr>
          <p:cNvPr id="5" name="Subtitle 4"/>
          <p:cNvSpPr>
            <a:spLocks noGrp="1"/>
          </p:cNvSpPr>
          <p:nvPr>
            <p:ph idx="1"/>
          </p:nvPr>
        </p:nvSpPr>
        <p:spPr>
          <a:xfrm>
            <a:off x="457200" y="908720"/>
            <a:ext cx="8229600" cy="5752430"/>
          </a:xfrm>
        </p:spPr>
        <p:txBody>
          <a:bodyPr/>
          <a:lstStyle/>
          <a:p>
            <a:r>
              <a:rPr lang="en-US" sz="3000" dirty="0" smtClean="0">
                <a:solidFill>
                  <a:srgbClr val="FFFFFF"/>
                </a:solidFill>
              </a:rPr>
              <a:t>Complete and * fax Crisis Plans to COAST, PERT and other involved providers</a:t>
            </a:r>
          </a:p>
          <a:p>
            <a:r>
              <a:rPr lang="en-CA" sz="3000" dirty="0">
                <a:solidFill>
                  <a:srgbClr val="FFFFFF"/>
                </a:solidFill>
              </a:rPr>
              <a:t>U</a:t>
            </a:r>
            <a:r>
              <a:rPr lang="en-CA" sz="3000" dirty="0" smtClean="0">
                <a:solidFill>
                  <a:srgbClr val="FFFFFF"/>
                </a:solidFill>
              </a:rPr>
              <a:t>se </a:t>
            </a:r>
            <a:r>
              <a:rPr lang="en-CA" sz="3000" dirty="0">
                <a:solidFill>
                  <a:srgbClr val="FFFFFF"/>
                </a:solidFill>
              </a:rPr>
              <a:t>strategies in the Crisis Plan to de-escalate potential crisis and respond to </a:t>
            </a:r>
            <a:r>
              <a:rPr lang="en-CA" sz="3000" dirty="0" smtClean="0"/>
              <a:t>crisis</a:t>
            </a:r>
          </a:p>
          <a:p>
            <a:r>
              <a:rPr lang="en-US" sz="3000" dirty="0" smtClean="0">
                <a:solidFill>
                  <a:srgbClr val="FFFFFF"/>
                </a:solidFill>
              </a:rPr>
              <a:t>*Ensure Crisis Plans are updated, at least yearly</a:t>
            </a:r>
          </a:p>
          <a:p>
            <a:r>
              <a:rPr lang="en-US" sz="3000" dirty="0" smtClean="0">
                <a:solidFill>
                  <a:srgbClr val="FFFFFF"/>
                </a:solidFill>
              </a:rPr>
              <a:t>Ensure Priority Community Referral, Crisis Plans, medication </a:t>
            </a:r>
            <a:r>
              <a:rPr lang="en-US" sz="3000" dirty="0">
                <a:solidFill>
                  <a:srgbClr val="FFFFFF"/>
                </a:solidFill>
              </a:rPr>
              <a:t>s</a:t>
            </a:r>
            <a:r>
              <a:rPr lang="en-US" sz="3000" dirty="0" smtClean="0">
                <a:solidFill>
                  <a:srgbClr val="FFFFFF"/>
                </a:solidFill>
              </a:rPr>
              <a:t>heets and other relevant documents are shared with NHS ED &amp; PERT </a:t>
            </a:r>
          </a:p>
          <a:p>
            <a:r>
              <a:rPr lang="en-US" sz="3000" dirty="0" smtClean="0">
                <a:solidFill>
                  <a:srgbClr val="FFFFFF"/>
                </a:solidFill>
              </a:rPr>
              <a:t>Accompany individual to NHS / CMHA Safe Beds</a:t>
            </a:r>
          </a:p>
          <a:p>
            <a:r>
              <a:rPr lang="en-US" sz="3000" dirty="0" smtClean="0">
                <a:solidFill>
                  <a:srgbClr val="FFFFFF"/>
                </a:solidFill>
              </a:rPr>
              <a:t>Offer assistance to NHS / Safe Beds in supporting the individual</a:t>
            </a: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p:txBody>
      </p:sp>
    </p:spTree>
    <p:extLst>
      <p:ext uri="{BB962C8B-B14F-4D97-AF65-F5344CB8AC3E}">
        <p14:creationId xmlns:p14="http://schemas.microsoft.com/office/powerpoint/2010/main" val="2041599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79512" y="116632"/>
            <a:ext cx="8712968" cy="936104"/>
          </a:xfrm>
        </p:spPr>
        <p:txBody>
          <a:bodyPr/>
          <a:lstStyle/>
          <a:p>
            <a:r>
              <a:rPr lang="en-CA" sz="4000" dirty="0" smtClean="0"/>
              <a:t>Sector Roles – Non-Residential Supports</a:t>
            </a:r>
            <a:endParaRPr lang="en-CA" sz="4000" dirty="0"/>
          </a:p>
        </p:txBody>
      </p:sp>
      <p:sp>
        <p:nvSpPr>
          <p:cNvPr id="5" name="Subtitle 4"/>
          <p:cNvSpPr>
            <a:spLocks noGrp="1"/>
          </p:cNvSpPr>
          <p:nvPr>
            <p:ph idx="1"/>
          </p:nvPr>
        </p:nvSpPr>
        <p:spPr>
          <a:xfrm>
            <a:off x="457200" y="1052736"/>
            <a:ext cx="8229600" cy="5608414"/>
          </a:xfrm>
        </p:spPr>
        <p:txBody>
          <a:bodyPr/>
          <a:lstStyle/>
          <a:p>
            <a:r>
              <a:rPr lang="en-US" sz="3000" dirty="0" smtClean="0">
                <a:solidFill>
                  <a:srgbClr val="FFFFFF"/>
                </a:solidFill>
              </a:rPr>
              <a:t>Assist with Crisis Plan development  and implementation</a:t>
            </a:r>
          </a:p>
          <a:p>
            <a:r>
              <a:rPr lang="en-US" sz="3000" dirty="0" smtClean="0">
                <a:solidFill>
                  <a:srgbClr val="FFFFFF"/>
                </a:solidFill>
              </a:rPr>
              <a:t>Ensure Crisis Plans are *faxed to COAST, PERT and other involved providers</a:t>
            </a:r>
          </a:p>
          <a:p>
            <a:r>
              <a:rPr lang="en-CA" sz="3000" dirty="0">
                <a:solidFill>
                  <a:srgbClr val="FFFFFF"/>
                </a:solidFill>
              </a:rPr>
              <a:t>Use strategies in the Crisis Plan to de-escalate potential crisis and respond to </a:t>
            </a:r>
            <a:r>
              <a:rPr lang="en-CA" sz="3000" dirty="0" smtClean="0">
                <a:solidFill>
                  <a:srgbClr val="FFFFFF"/>
                </a:solidFill>
              </a:rPr>
              <a:t>crises</a:t>
            </a:r>
            <a:endParaRPr lang="en-US" sz="3000" dirty="0" smtClean="0">
              <a:solidFill>
                <a:srgbClr val="FFFFFF"/>
              </a:solidFill>
            </a:endParaRPr>
          </a:p>
          <a:p>
            <a:r>
              <a:rPr lang="en-US" sz="3000" dirty="0" smtClean="0">
                <a:solidFill>
                  <a:srgbClr val="FFFFFF"/>
                </a:solidFill>
              </a:rPr>
              <a:t>Ensure Crisis Plans are updated, at least yearly</a:t>
            </a:r>
          </a:p>
          <a:p>
            <a:r>
              <a:rPr lang="en-US" sz="3000" dirty="0" smtClean="0">
                <a:solidFill>
                  <a:srgbClr val="FFFFFF"/>
                </a:solidFill>
              </a:rPr>
              <a:t>Encourage individual and supports to bring Crisis Plan, medication list, and other relevant documents to NHS ED / Safe beds</a:t>
            </a:r>
          </a:p>
          <a:p>
            <a:endParaRPr lang="en-US" sz="3000" dirty="0" smtClean="0">
              <a:solidFill>
                <a:srgbClr val="FFFFFF"/>
              </a:solidFill>
            </a:endParaRP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p:txBody>
      </p:sp>
    </p:spTree>
    <p:extLst>
      <p:ext uri="{BB962C8B-B14F-4D97-AF65-F5344CB8AC3E}">
        <p14:creationId xmlns:p14="http://schemas.microsoft.com/office/powerpoint/2010/main" val="2591486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79512" y="116632"/>
            <a:ext cx="8712968" cy="936104"/>
          </a:xfrm>
        </p:spPr>
        <p:txBody>
          <a:bodyPr/>
          <a:lstStyle/>
          <a:p>
            <a:r>
              <a:rPr lang="en-CA" sz="4000" dirty="0" smtClean="0"/>
              <a:t>Post Crisis</a:t>
            </a:r>
            <a:endParaRPr lang="en-CA" sz="4000" dirty="0"/>
          </a:p>
        </p:txBody>
      </p:sp>
      <p:sp>
        <p:nvSpPr>
          <p:cNvPr id="5" name="Subtitle 4"/>
          <p:cNvSpPr>
            <a:spLocks noGrp="1"/>
          </p:cNvSpPr>
          <p:nvPr>
            <p:ph idx="1"/>
          </p:nvPr>
        </p:nvSpPr>
        <p:spPr>
          <a:xfrm>
            <a:off x="457200" y="836712"/>
            <a:ext cx="8229600" cy="5824438"/>
          </a:xfrm>
        </p:spPr>
        <p:txBody>
          <a:bodyPr/>
          <a:lstStyle/>
          <a:p>
            <a:r>
              <a:rPr lang="en-US" sz="3000" dirty="0" smtClean="0">
                <a:solidFill>
                  <a:srgbClr val="FFFFFF"/>
                </a:solidFill>
              </a:rPr>
              <a:t>Individual and support team evaluate the effectiveness of Crisis Plan</a:t>
            </a:r>
          </a:p>
          <a:p>
            <a:r>
              <a:rPr lang="en-US" sz="3000" dirty="0" smtClean="0">
                <a:solidFill>
                  <a:srgbClr val="FFFFFF"/>
                </a:solidFill>
              </a:rPr>
              <a:t>Crisis Plans are updated and *shared as appropriate (at least annually)</a:t>
            </a:r>
          </a:p>
          <a:p>
            <a:r>
              <a:rPr lang="en-US" sz="3000" dirty="0" smtClean="0">
                <a:solidFill>
                  <a:srgbClr val="FFFFFF"/>
                </a:solidFill>
              </a:rPr>
              <a:t>*Referrals for developmental services are directed to Developmental Services Ontario (DSO)</a:t>
            </a:r>
          </a:p>
          <a:p>
            <a:r>
              <a:rPr lang="en-US" sz="3000" dirty="0" smtClean="0">
                <a:solidFill>
                  <a:srgbClr val="FFFFFF"/>
                </a:solidFill>
              </a:rPr>
              <a:t>*Referrals for mental health services are directed to Mental Health and </a:t>
            </a:r>
            <a:r>
              <a:rPr lang="en-US" sz="3000" smtClean="0">
                <a:solidFill>
                  <a:srgbClr val="FFFFFF"/>
                </a:solidFill>
              </a:rPr>
              <a:t>Addictions Action Line</a:t>
            </a:r>
            <a:endParaRPr lang="en-US" sz="3000" dirty="0" smtClean="0">
              <a:solidFill>
                <a:srgbClr val="FFFFFF"/>
              </a:solidFill>
            </a:endParaRPr>
          </a:p>
          <a:p>
            <a:r>
              <a:rPr lang="en-US" sz="3000" dirty="0" smtClean="0">
                <a:solidFill>
                  <a:srgbClr val="FFFFFF"/>
                </a:solidFill>
              </a:rPr>
              <a:t>Identified gaps in services and supports are shared with Niagara Service Delivery Network</a:t>
            </a:r>
          </a:p>
          <a:p>
            <a:endParaRPr lang="en-US" sz="3000" dirty="0" smtClean="0">
              <a:solidFill>
                <a:srgbClr val="FFFFFF"/>
              </a:solidFill>
            </a:endParaRPr>
          </a:p>
          <a:p>
            <a:endParaRPr lang="en-US" sz="3000" dirty="0" smtClean="0">
              <a:solidFill>
                <a:srgbClr val="FFFFFF"/>
              </a:solidFill>
            </a:endParaRP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p:txBody>
      </p:sp>
    </p:spTree>
    <p:extLst>
      <p:ext uri="{BB962C8B-B14F-4D97-AF65-F5344CB8AC3E}">
        <p14:creationId xmlns:p14="http://schemas.microsoft.com/office/powerpoint/2010/main" val="551435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Subtitle 4"/>
          <p:cNvSpPr>
            <a:spLocks noGrp="1"/>
          </p:cNvSpPr>
          <p:nvPr>
            <p:ph idx="1"/>
          </p:nvPr>
        </p:nvSpPr>
        <p:spPr>
          <a:xfrm>
            <a:off x="539552" y="2492896"/>
            <a:ext cx="8229600" cy="1224136"/>
          </a:xfrm>
        </p:spPr>
        <p:txBody>
          <a:bodyPr/>
          <a:lstStyle/>
          <a:p>
            <a:pPr marL="0" indent="0">
              <a:buNone/>
            </a:pPr>
            <a:r>
              <a:rPr lang="en-US" sz="8000" dirty="0" smtClean="0">
                <a:solidFill>
                  <a:srgbClr val="FFFFFF"/>
                </a:solidFill>
              </a:rPr>
              <a:t>Refreshment Break</a:t>
            </a:r>
          </a:p>
          <a:p>
            <a:endParaRPr lang="en-US" sz="3000" dirty="0" smtClean="0">
              <a:solidFill>
                <a:srgbClr val="FFFFFF"/>
              </a:solidFill>
            </a:endParaRPr>
          </a:p>
          <a:p>
            <a:endParaRPr lang="en-US" sz="3000" dirty="0" smtClean="0">
              <a:solidFill>
                <a:srgbClr val="FFFFFF"/>
              </a:solidFill>
            </a:endParaRP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p:txBody>
      </p:sp>
    </p:spTree>
    <p:extLst>
      <p:ext uri="{BB962C8B-B14F-4D97-AF65-F5344CB8AC3E}">
        <p14:creationId xmlns:p14="http://schemas.microsoft.com/office/powerpoint/2010/main" val="3823180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95" y="764704"/>
            <a:ext cx="8100899"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450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42917">
              <a:srgbClr val="008EC0">
                <a:alpha val="77000"/>
                <a:lumMod val="98000"/>
              </a:srgbClr>
            </a:gs>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39552" y="116632"/>
            <a:ext cx="8229600" cy="922114"/>
          </a:xfrm>
        </p:spPr>
        <p:txBody>
          <a:bodyPr/>
          <a:lstStyle/>
          <a:p>
            <a:r>
              <a:rPr lang="en-CA" dirty="0" smtClean="0"/>
              <a:t>Crisis Plans - What</a:t>
            </a:r>
            <a:endParaRPr lang="en-CA" dirty="0"/>
          </a:p>
        </p:txBody>
      </p:sp>
      <p:sp>
        <p:nvSpPr>
          <p:cNvPr id="5" name="Subtitle 4"/>
          <p:cNvSpPr>
            <a:spLocks noGrp="1"/>
          </p:cNvSpPr>
          <p:nvPr>
            <p:ph idx="1"/>
          </p:nvPr>
        </p:nvSpPr>
        <p:spPr>
          <a:xfrm>
            <a:off x="179512" y="908720"/>
            <a:ext cx="8712968" cy="5256584"/>
          </a:xfrm>
        </p:spPr>
        <p:txBody>
          <a:bodyPr/>
          <a:lstStyle/>
          <a:p>
            <a:r>
              <a:rPr lang="en-US" dirty="0">
                <a:solidFill>
                  <a:srgbClr val="FFFFFF"/>
                </a:solidFill>
              </a:rPr>
              <a:t>A</a:t>
            </a:r>
            <a:r>
              <a:rPr lang="en-US" dirty="0" smtClean="0">
                <a:solidFill>
                  <a:srgbClr val="FFFFFF"/>
                </a:solidFill>
              </a:rPr>
              <a:t>greements by the individual, their friends/family, &amp; service organizations  on how to identify and respond to pre-crisis, crisis and post crisis behaviour.</a:t>
            </a:r>
          </a:p>
          <a:p>
            <a:r>
              <a:rPr lang="en-US" dirty="0">
                <a:solidFill>
                  <a:srgbClr val="FFFFFF"/>
                </a:solidFill>
              </a:rPr>
              <a:t>L</a:t>
            </a:r>
            <a:r>
              <a:rPr lang="en-US" dirty="0" smtClean="0">
                <a:solidFill>
                  <a:srgbClr val="FFFFFF"/>
                </a:solidFill>
              </a:rPr>
              <a:t>ist stressors / triggers and things that should be reduced prior to and during a crisis</a:t>
            </a:r>
          </a:p>
          <a:p>
            <a:r>
              <a:rPr lang="en-US" dirty="0" smtClean="0">
                <a:solidFill>
                  <a:srgbClr val="FFFFFF"/>
                </a:solidFill>
              </a:rPr>
              <a:t>List de-escalation strategies that should be increased prior to and during a crisis.</a:t>
            </a:r>
          </a:p>
          <a:p>
            <a:r>
              <a:rPr lang="en-US" dirty="0" smtClean="0">
                <a:solidFill>
                  <a:srgbClr val="FFFFFF"/>
                </a:solidFill>
              </a:rPr>
              <a:t>Documented and shared so that they can be referenced during times of stress and confusion. </a:t>
            </a:r>
          </a:p>
          <a:p>
            <a:endParaRPr lang="en-US" dirty="0" smtClean="0">
              <a:solidFill>
                <a:srgbClr val="FFFFFF"/>
              </a:solidFill>
            </a:endParaRPr>
          </a:p>
          <a:p>
            <a:endParaRPr lang="en-CA" dirty="0" smtClean="0">
              <a:solidFill>
                <a:srgbClr val="FFFFFF"/>
              </a:solidFill>
            </a:endParaRPr>
          </a:p>
        </p:txBody>
      </p:sp>
    </p:spTree>
    <p:extLst>
      <p:ext uri="{BB962C8B-B14F-4D97-AF65-F5344CB8AC3E}">
        <p14:creationId xmlns:p14="http://schemas.microsoft.com/office/powerpoint/2010/main" val="188137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Crisis Plans – Why &amp; When</a:t>
            </a:r>
            <a:endParaRPr lang="en-CA" dirty="0"/>
          </a:p>
        </p:txBody>
      </p:sp>
      <p:sp>
        <p:nvSpPr>
          <p:cNvPr id="5" name="Subtitle 4"/>
          <p:cNvSpPr>
            <a:spLocks noGrp="1"/>
          </p:cNvSpPr>
          <p:nvPr>
            <p:ph idx="1"/>
          </p:nvPr>
        </p:nvSpPr>
        <p:spPr>
          <a:xfrm>
            <a:off x="467544" y="1412776"/>
            <a:ext cx="8229600" cy="4820543"/>
          </a:xfrm>
        </p:spPr>
        <p:txBody>
          <a:bodyPr/>
          <a:lstStyle/>
          <a:p>
            <a:r>
              <a:rPr lang="en-US" dirty="0" smtClean="0">
                <a:solidFill>
                  <a:srgbClr val="FFFFFF"/>
                </a:solidFill>
              </a:rPr>
              <a:t>Crisis Plans reduce the number and intensity of crises</a:t>
            </a:r>
            <a:endParaRPr lang="en-US" strike="sngStrike" dirty="0" smtClean="0">
              <a:solidFill>
                <a:srgbClr val="FFFFFF"/>
              </a:solidFill>
            </a:endParaRPr>
          </a:p>
          <a:p>
            <a:r>
              <a:rPr lang="en-US" dirty="0" smtClean="0">
                <a:solidFill>
                  <a:srgbClr val="FFFFFF"/>
                </a:solidFill>
              </a:rPr>
              <a:t>Crisis Plans should be developed when there is a risk of a recurrence of a crisis – responses to future crises should be proactive and predictable, not reactive. </a:t>
            </a:r>
          </a:p>
          <a:p>
            <a:r>
              <a:rPr lang="en-US" dirty="0" smtClean="0">
                <a:solidFill>
                  <a:srgbClr val="FFFFFF"/>
                </a:solidFill>
              </a:rPr>
              <a:t>Crisis Plans should be reviewed and updated after each crisis and annually.</a:t>
            </a:r>
          </a:p>
          <a:p>
            <a:endParaRPr lang="en-US" dirty="0" smtClean="0">
              <a:solidFill>
                <a:srgbClr val="FFFFFF"/>
              </a:solidFill>
            </a:endParaRPr>
          </a:p>
          <a:p>
            <a:endParaRPr lang="en-CA" dirty="0" smtClean="0">
              <a:solidFill>
                <a:srgbClr val="FFFFFF"/>
              </a:solidFill>
            </a:endParaRPr>
          </a:p>
        </p:txBody>
      </p:sp>
    </p:spTree>
    <p:extLst>
      <p:ext uri="{BB962C8B-B14F-4D97-AF65-F5344CB8AC3E}">
        <p14:creationId xmlns:p14="http://schemas.microsoft.com/office/powerpoint/2010/main" val="1659206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5366" name="Picture 2"/>
          <p:cNvPicPr>
            <a:picLocks noChangeAspect="1" noChangeArrowheads="1"/>
          </p:cNvPicPr>
          <p:nvPr/>
        </p:nvPicPr>
        <p:blipFill>
          <a:blip r:embed="rId3"/>
          <a:srcRect/>
          <a:stretch>
            <a:fillRect/>
          </a:stretch>
        </p:blipFill>
        <p:spPr bwMode="auto">
          <a:xfrm>
            <a:off x="8172451" y="5988156"/>
            <a:ext cx="648022" cy="672993"/>
          </a:xfrm>
          <a:prstGeom prst="rect">
            <a:avLst/>
          </a:prstGeom>
          <a:noFill/>
          <a:ln w="9525">
            <a:noFill/>
            <a:miter lim="800000"/>
            <a:headEnd/>
            <a:tailEnd/>
          </a:ln>
        </p:spPr>
      </p:pic>
      <p:sp>
        <p:nvSpPr>
          <p:cNvPr id="2" name="Title 1"/>
          <p:cNvSpPr>
            <a:spLocks noGrp="1"/>
          </p:cNvSpPr>
          <p:nvPr>
            <p:ph type="title"/>
          </p:nvPr>
        </p:nvSpPr>
        <p:spPr>
          <a:xfrm>
            <a:off x="457200" y="274638"/>
            <a:ext cx="8229600" cy="994122"/>
          </a:xfrm>
        </p:spPr>
        <p:txBody>
          <a:bodyPr/>
          <a:lstStyle/>
          <a:p>
            <a:r>
              <a:rPr lang="en-CA" dirty="0" smtClean="0"/>
              <a:t>Agenda</a:t>
            </a:r>
            <a:endParaRPr lang="en-CA" dirty="0"/>
          </a:p>
        </p:txBody>
      </p:sp>
      <p:sp>
        <p:nvSpPr>
          <p:cNvPr id="5" name="Subtitle 4"/>
          <p:cNvSpPr>
            <a:spLocks noGrp="1"/>
          </p:cNvSpPr>
          <p:nvPr>
            <p:ph idx="1"/>
          </p:nvPr>
        </p:nvSpPr>
        <p:spPr>
          <a:xfrm>
            <a:off x="395537" y="1052736"/>
            <a:ext cx="8229600" cy="5108575"/>
          </a:xfrm>
        </p:spPr>
        <p:txBody>
          <a:bodyPr/>
          <a:lstStyle/>
          <a:p>
            <a:pPr marL="514350" indent="-514350">
              <a:buFont typeface="+mj-lt"/>
              <a:buAutoNum type="arabicPeriod"/>
            </a:pPr>
            <a:r>
              <a:rPr lang="en-US" dirty="0" smtClean="0">
                <a:solidFill>
                  <a:srgbClr val="FFFFFF"/>
                </a:solidFill>
              </a:rPr>
              <a:t>Welcome &amp; Outcomes </a:t>
            </a:r>
          </a:p>
          <a:p>
            <a:pPr marL="514350" indent="-514350">
              <a:buFont typeface="+mj-lt"/>
              <a:buAutoNum type="arabicPeriod"/>
            </a:pPr>
            <a:r>
              <a:rPr lang="en-US" dirty="0" smtClean="0">
                <a:solidFill>
                  <a:srgbClr val="FFFFFF"/>
                </a:solidFill>
              </a:rPr>
              <a:t>Niagara Service Delivery Network &amp; History of the Development of the Crisis Protocol </a:t>
            </a:r>
          </a:p>
          <a:p>
            <a:pPr marL="514350" indent="-514350">
              <a:buFont typeface="+mj-lt"/>
              <a:buAutoNum type="arabicPeriod"/>
            </a:pPr>
            <a:r>
              <a:rPr lang="en-US" dirty="0" smtClean="0">
                <a:solidFill>
                  <a:srgbClr val="FFFFFF"/>
                </a:solidFill>
              </a:rPr>
              <a:t>Community Partners  </a:t>
            </a:r>
          </a:p>
          <a:p>
            <a:pPr marL="514350" indent="-514350">
              <a:buFont typeface="+mj-lt"/>
              <a:buAutoNum type="arabicPeriod"/>
            </a:pPr>
            <a:r>
              <a:rPr lang="en-CA" dirty="0" smtClean="0"/>
              <a:t>Niagara Crisis Guideline: Overview</a:t>
            </a:r>
          </a:p>
          <a:p>
            <a:pPr marL="514350" indent="-514350">
              <a:buFont typeface="+mj-lt"/>
              <a:buAutoNum type="arabicPeriod"/>
            </a:pPr>
            <a:r>
              <a:rPr lang="en-CA" dirty="0" smtClean="0"/>
              <a:t>Refreshment Break</a:t>
            </a:r>
          </a:p>
          <a:p>
            <a:pPr marL="514350" indent="-514350">
              <a:buFont typeface="+mj-lt"/>
              <a:buAutoNum type="arabicPeriod"/>
            </a:pPr>
            <a:r>
              <a:rPr lang="en-CA" dirty="0" smtClean="0"/>
              <a:t>Developing a Crisis Plan</a:t>
            </a:r>
          </a:p>
          <a:p>
            <a:pPr marL="514350" indent="-514350">
              <a:buFont typeface="+mj-lt"/>
              <a:buAutoNum type="arabicPeriod"/>
            </a:pPr>
            <a:r>
              <a:rPr lang="en-CA" dirty="0" smtClean="0"/>
              <a:t>Resources</a:t>
            </a:r>
            <a:endParaRPr lang="en-CA" dirty="0"/>
          </a:p>
          <a:p>
            <a:pPr marL="514350" indent="-514350">
              <a:buFont typeface="+mj-lt"/>
              <a:buAutoNum type="arabicPeriod"/>
            </a:pPr>
            <a:r>
              <a:rPr lang="en-US" dirty="0" smtClean="0">
                <a:solidFill>
                  <a:srgbClr val="FFFFFF"/>
                </a:solidFill>
              </a:rPr>
              <a:t>Closing Remarks &amp; Evaluation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78098"/>
          </a:xfrm>
        </p:spPr>
        <p:txBody>
          <a:bodyPr/>
          <a:lstStyle/>
          <a:p>
            <a:r>
              <a:rPr lang="en-CA" dirty="0" smtClean="0"/>
              <a:t>Crisis Plans – Elements for Success</a:t>
            </a:r>
            <a:endParaRPr lang="en-CA" dirty="0"/>
          </a:p>
        </p:txBody>
      </p:sp>
      <p:sp>
        <p:nvSpPr>
          <p:cNvPr id="5" name="Subtitle 4"/>
          <p:cNvSpPr>
            <a:spLocks noGrp="1"/>
          </p:cNvSpPr>
          <p:nvPr>
            <p:ph idx="1"/>
          </p:nvPr>
        </p:nvSpPr>
        <p:spPr>
          <a:xfrm>
            <a:off x="457200" y="1052736"/>
            <a:ext cx="8229600" cy="5608414"/>
          </a:xfrm>
        </p:spPr>
        <p:txBody>
          <a:bodyPr/>
          <a:lstStyle/>
          <a:p>
            <a:r>
              <a:rPr lang="en-US" dirty="0">
                <a:solidFill>
                  <a:srgbClr val="FFFFFF"/>
                </a:solidFill>
              </a:rPr>
              <a:t>I</a:t>
            </a:r>
            <a:r>
              <a:rPr lang="en-US" dirty="0" smtClean="0">
                <a:solidFill>
                  <a:srgbClr val="FFFFFF"/>
                </a:solidFill>
              </a:rPr>
              <a:t>nvolvement  and agreement of individual</a:t>
            </a:r>
          </a:p>
          <a:p>
            <a:r>
              <a:rPr lang="en-US" dirty="0" smtClean="0">
                <a:solidFill>
                  <a:srgbClr val="FFFFFF"/>
                </a:solidFill>
              </a:rPr>
              <a:t>Involvement of people who now the person &amp; may be present during the crisis</a:t>
            </a:r>
          </a:p>
          <a:p>
            <a:r>
              <a:rPr lang="en-US" dirty="0" smtClean="0">
                <a:solidFill>
                  <a:srgbClr val="FFFFFF"/>
                </a:solidFill>
              </a:rPr>
              <a:t>Involvement of service organizations who are involved and have an identified role in responding to the crisis</a:t>
            </a:r>
          </a:p>
          <a:p>
            <a:r>
              <a:rPr lang="en-US" dirty="0" smtClean="0">
                <a:solidFill>
                  <a:srgbClr val="FFFFFF"/>
                </a:solidFill>
              </a:rPr>
              <a:t>Identification of a lead case manager / coordinator / communicator</a:t>
            </a:r>
          </a:p>
          <a:p>
            <a:r>
              <a:rPr lang="en-US" dirty="0" smtClean="0">
                <a:solidFill>
                  <a:srgbClr val="FFFFFF"/>
                </a:solidFill>
              </a:rPr>
              <a:t>Regular review and updating </a:t>
            </a:r>
          </a:p>
          <a:p>
            <a:r>
              <a:rPr lang="en-US" dirty="0" smtClean="0">
                <a:solidFill>
                  <a:srgbClr val="FFFFFF"/>
                </a:solidFill>
              </a:rPr>
              <a:t>All parties have access to current Crisis Plan</a:t>
            </a:r>
          </a:p>
          <a:p>
            <a:endParaRPr lang="en-US" dirty="0" smtClean="0">
              <a:solidFill>
                <a:srgbClr val="FFFFFF"/>
              </a:solidFill>
            </a:endParaRPr>
          </a:p>
          <a:p>
            <a:endParaRPr lang="en-US" dirty="0" smtClean="0">
              <a:solidFill>
                <a:srgbClr val="FFFFFF"/>
              </a:solidFill>
            </a:endParaRPr>
          </a:p>
          <a:p>
            <a:endParaRPr lang="en-CA" dirty="0" smtClean="0">
              <a:solidFill>
                <a:srgbClr val="FFFFFF"/>
              </a:solidFill>
            </a:endParaRPr>
          </a:p>
        </p:txBody>
      </p:sp>
    </p:spTree>
    <p:extLst>
      <p:ext uri="{BB962C8B-B14F-4D97-AF65-F5344CB8AC3E}">
        <p14:creationId xmlns:p14="http://schemas.microsoft.com/office/powerpoint/2010/main" val="4106004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22114"/>
          </a:xfrm>
        </p:spPr>
        <p:txBody>
          <a:bodyPr/>
          <a:lstStyle/>
          <a:p>
            <a:r>
              <a:rPr lang="en-CA" dirty="0" smtClean="0"/>
              <a:t>Crisis Plans – Working as a team</a:t>
            </a:r>
            <a:endParaRPr lang="en-CA" dirty="0"/>
          </a:p>
        </p:txBody>
      </p:sp>
      <p:sp>
        <p:nvSpPr>
          <p:cNvPr id="5" name="Subtitle 4"/>
          <p:cNvSpPr>
            <a:spLocks noGrp="1"/>
          </p:cNvSpPr>
          <p:nvPr>
            <p:ph idx="1"/>
          </p:nvPr>
        </p:nvSpPr>
        <p:spPr>
          <a:xfrm>
            <a:off x="457200" y="1196752"/>
            <a:ext cx="8229600" cy="5184576"/>
          </a:xfrm>
        </p:spPr>
        <p:txBody>
          <a:bodyPr/>
          <a:lstStyle/>
          <a:p>
            <a:r>
              <a:rPr lang="en-US" dirty="0" smtClean="0">
                <a:solidFill>
                  <a:srgbClr val="FFFFFF"/>
                </a:solidFill>
              </a:rPr>
              <a:t>BSO has implemented </a:t>
            </a:r>
            <a:r>
              <a:rPr lang="en-US" dirty="0" smtClean="0"/>
              <a:t>an</a:t>
            </a:r>
            <a:r>
              <a:rPr lang="en-US" dirty="0" smtClean="0">
                <a:solidFill>
                  <a:srgbClr val="F9C623"/>
                </a:solidFill>
              </a:rPr>
              <a:t> </a:t>
            </a:r>
            <a:r>
              <a:rPr lang="en-US" dirty="0" smtClean="0">
                <a:solidFill>
                  <a:srgbClr val="FFFFFF"/>
                </a:solidFill>
              </a:rPr>
              <a:t>Integrated Community Lead model</a:t>
            </a:r>
          </a:p>
          <a:p>
            <a:r>
              <a:rPr lang="en-US" dirty="0" smtClean="0">
                <a:solidFill>
                  <a:srgbClr val="FFFFFF"/>
                </a:solidFill>
              </a:rPr>
              <a:t>Involvement of people from multiple sectors and organization</a:t>
            </a:r>
          </a:p>
          <a:p>
            <a:r>
              <a:rPr lang="en-US" dirty="0" smtClean="0">
                <a:solidFill>
                  <a:srgbClr val="FFFFFF"/>
                </a:solidFill>
              </a:rPr>
              <a:t>Clear identification of “Lead” for plan</a:t>
            </a:r>
          </a:p>
          <a:p>
            <a:r>
              <a:rPr lang="en-US" dirty="0" smtClean="0">
                <a:solidFill>
                  <a:srgbClr val="FFFFFF"/>
                </a:solidFill>
              </a:rPr>
              <a:t>Regular review and updating </a:t>
            </a:r>
          </a:p>
          <a:p>
            <a:r>
              <a:rPr lang="en-US" dirty="0" smtClean="0">
                <a:solidFill>
                  <a:srgbClr val="FFFFFF"/>
                </a:solidFill>
              </a:rPr>
              <a:t>Benefits of approach</a:t>
            </a:r>
          </a:p>
          <a:p>
            <a:r>
              <a:rPr lang="en-US" dirty="0" smtClean="0">
                <a:solidFill>
                  <a:srgbClr val="FFFFFF"/>
                </a:solidFill>
              </a:rPr>
              <a:t>Lessons learned to implement the development of crisis plans</a:t>
            </a:r>
          </a:p>
          <a:p>
            <a:endParaRPr lang="en-US" dirty="0" smtClean="0">
              <a:solidFill>
                <a:srgbClr val="FFFFFF"/>
              </a:solidFill>
            </a:endParaRPr>
          </a:p>
          <a:p>
            <a:endParaRPr lang="en-CA" dirty="0" smtClean="0">
              <a:solidFill>
                <a:srgbClr val="FFFFFF"/>
              </a:solidFill>
            </a:endParaRPr>
          </a:p>
        </p:txBody>
      </p:sp>
    </p:spTree>
    <p:extLst>
      <p:ext uri="{BB962C8B-B14F-4D97-AF65-F5344CB8AC3E}">
        <p14:creationId xmlns:p14="http://schemas.microsoft.com/office/powerpoint/2010/main" val="735195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1938"/>
            <a:ext cx="9191625" cy="633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603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400050"/>
            <a:ext cx="9048750" cy="605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504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609600"/>
            <a:ext cx="903922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04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0728"/>
            <a:ext cx="9144000"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8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8" y="77483"/>
            <a:ext cx="9129192"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75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895350"/>
            <a:ext cx="9001125"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686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630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56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209550"/>
            <a:ext cx="9077325" cy="643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202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5366" name="Picture 2"/>
          <p:cNvPicPr>
            <a:picLocks noChangeAspect="1" noChangeArrowheads="1"/>
          </p:cNvPicPr>
          <p:nvPr/>
        </p:nvPicPr>
        <p:blipFill>
          <a:blip r:embed="rId3"/>
          <a:srcRect/>
          <a:stretch>
            <a:fillRect/>
          </a:stretch>
        </p:blipFill>
        <p:spPr bwMode="auto">
          <a:xfrm>
            <a:off x="8172451" y="5988156"/>
            <a:ext cx="648022" cy="672993"/>
          </a:xfrm>
          <a:prstGeom prst="rect">
            <a:avLst/>
          </a:prstGeom>
          <a:noFill/>
          <a:ln w="9525">
            <a:noFill/>
            <a:miter lim="800000"/>
            <a:headEnd/>
            <a:tailEnd/>
          </a:ln>
        </p:spPr>
      </p:pic>
      <p:sp>
        <p:nvSpPr>
          <p:cNvPr id="2" name="Title 1"/>
          <p:cNvSpPr>
            <a:spLocks noGrp="1"/>
          </p:cNvSpPr>
          <p:nvPr>
            <p:ph type="title"/>
          </p:nvPr>
        </p:nvSpPr>
        <p:spPr>
          <a:xfrm>
            <a:off x="457200" y="274638"/>
            <a:ext cx="8229600" cy="994122"/>
          </a:xfrm>
        </p:spPr>
        <p:txBody>
          <a:bodyPr/>
          <a:lstStyle/>
          <a:p>
            <a:r>
              <a:rPr lang="en-CA" dirty="0" smtClean="0"/>
              <a:t>Community Crisis Guidelines</a:t>
            </a:r>
            <a:endParaRPr lang="en-CA" dirty="0"/>
          </a:p>
        </p:txBody>
      </p:sp>
      <p:sp>
        <p:nvSpPr>
          <p:cNvPr id="5" name="Subtitle 4"/>
          <p:cNvSpPr>
            <a:spLocks noGrp="1"/>
          </p:cNvSpPr>
          <p:nvPr>
            <p:ph idx="1"/>
          </p:nvPr>
        </p:nvSpPr>
        <p:spPr>
          <a:xfrm>
            <a:off x="395537" y="1556792"/>
            <a:ext cx="8229600" cy="4604519"/>
          </a:xfrm>
        </p:spPr>
        <p:txBody>
          <a:bodyPr/>
          <a:lstStyle/>
          <a:p>
            <a:pPr marL="0" indent="0">
              <a:buNone/>
            </a:pPr>
            <a:r>
              <a:rPr lang="en-CA" dirty="0" smtClean="0">
                <a:solidFill>
                  <a:srgbClr val="FFFFFF"/>
                </a:solidFill>
              </a:rPr>
              <a:t>Crisis </a:t>
            </a:r>
            <a:r>
              <a:rPr lang="en-CA" dirty="0">
                <a:solidFill>
                  <a:srgbClr val="FFFFFF"/>
                </a:solidFill>
              </a:rPr>
              <a:t>Guidelines </a:t>
            </a:r>
            <a:r>
              <a:rPr lang="en-CA" dirty="0" smtClean="0">
                <a:solidFill>
                  <a:srgbClr val="FFFFFF"/>
                </a:solidFill>
              </a:rPr>
              <a:t>are </a:t>
            </a:r>
            <a:r>
              <a:rPr lang="en-CA" dirty="0">
                <a:solidFill>
                  <a:srgbClr val="FFFFFF"/>
                </a:solidFill>
              </a:rPr>
              <a:t>agreements among community service providers and emergency services to implement </a:t>
            </a:r>
            <a:r>
              <a:rPr lang="en-CA" dirty="0" smtClean="0">
                <a:solidFill>
                  <a:srgbClr val="FFFFFF"/>
                </a:solidFill>
              </a:rPr>
              <a:t>and evaluate practices </a:t>
            </a:r>
            <a:r>
              <a:rPr lang="en-CA" dirty="0">
                <a:solidFill>
                  <a:srgbClr val="FFFFFF"/>
                </a:solidFill>
              </a:rPr>
              <a:t>and processes that reduce the intensity and frequency of individual crises in the community.</a:t>
            </a:r>
          </a:p>
          <a:p>
            <a:pPr marL="0" indent="0">
              <a:buNone/>
            </a:pPr>
            <a:endParaRPr lang="en-CA" dirty="0">
              <a:solidFill>
                <a:srgbClr val="FFFFFF"/>
              </a:solidFill>
            </a:endParaRPr>
          </a:p>
        </p:txBody>
      </p:sp>
    </p:spTree>
    <p:extLst>
      <p:ext uri="{BB962C8B-B14F-4D97-AF65-F5344CB8AC3E}">
        <p14:creationId xmlns:p14="http://schemas.microsoft.com/office/powerpoint/2010/main" val="1370338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79512" y="116632"/>
            <a:ext cx="8712968" cy="936104"/>
          </a:xfrm>
        </p:spPr>
        <p:txBody>
          <a:bodyPr/>
          <a:lstStyle/>
          <a:p>
            <a:r>
              <a:rPr lang="en-CA" sz="4000" dirty="0" smtClean="0"/>
              <a:t>Closing Remarks</a:t>
            </a:r>
            <a:endParaRPr lang="en-CA" sz="4000" dirty="0"/>
          </a:p>
        </p:txBody>
      </p:sp>
      <p:sp>
        <p:nvSpPr>
          <p:cNvPr id="5" name="Subtitle 4"/>
          <p:cNvSpPr>
            <a:spLocks noGrp="1"/>
          </p:cNvSpPr>
          <p:nvPr>
            <p:ph idx="1"/>
          </p:nvPr>
        </p:nvSpPr>
        <p:spPr>
          <a:xfrm>
            <a:off x="539552" y="1026074"/>
            <a:ext cx="8229600" cy="4882517"/>
          </a:xfrm>
        </p:spPr>
        <p:txBody>
          <a:bodyPr/>
          <a:lstStyle/>
          <a:p>
            <a:pPr marL="0" indent="0">
              <a:buNone/>
            </a:pPr>
            <a:endParaRPr lang="en-US" sz="1600" dirty="0" smtClean="0">
              <a:solidFill>
                <a:srgbClr val="FFFFFF"/>
              </a:solidFill>
            </a:endParaRPr>
          </a:p>
          <a:p>
            <a:pPr marL="0" indent="0">
              <a:buNone/>
            </a:pPr>
            <a:endParaRPr lang="en-CA" sz="2000" dirty="0">
              <a:solidFill>
                <a:srgbClr val="FFFFFF"/>
              </a:solidFill>
            </a:endParaRPr>
          </a:p>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endParaRPr lang="en-US" dirty="0" smtClean="0">
              <a:solidFill>
                <a:srgbClr val="FFFFFF"/>
              </a:solidFill>
            </a:endParaRPr>
          </a:p>
        </p:txBody>
      </p:sp>
    </p:spTree>
    <p:extLst>
      <p:ext uri="{BB962C8B-B14F-4D97-AF65-F5344CB8AC3E}">
        <p14:creationId xmlns:p14="http://schemas.microsoft.com/office/powerpoint/2010/main" val="333482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5366" name="Picture 2"/>
          <p:cNvPicPr>
            <a:picLocks noChangeAspect="1" noChangeArrowheads="1"/>
          </p:cNvPicPr>
          <p:nvPr/>
        </p:nvPicPr>
        <p:blipFill>
          <a:blip r:embed="rId3"/>
          <a:srcRect/>
          <a:stretch>
            <a:fillRect/>
          </a:stretch>
        </p:blipFill>
        <p:spPr bwMode="auto">
          <a:xfrm>
            <a:off x="8172451" y="5988156"/>
            <a:ext cx="648022" cy="672993"/>
          </a:xfrm>
          <a:prstGeom prst="rect">
            <a:avLst/>
          </a:prstGeom>
          <a:noFill/>
          <a:ln w="9525">
            <a:noFill/>
            <a:miter lim="800000"/>
            <a:headEnd/>
            <a:tailEnd/>
          </a:ln>
        </p:spPr>
      </p:pic>
      <p:sp>
        <p:nvSpPr>
          <p:cNvPr id="2" name="Title 1"/>
          <p:cNvSpPr>
            <a:spLocks noGrp="1"/>
          </p:cNvSpPr>
          <p:nvPr>
            <p:ph type="title"/>
          </p:nvPr>
        </p:nvSpPr>
        <p:spPr>
          <a:xfrm>
            <a:off x="457200" y="274638"/>
            <a:ext cx="8229600" cy="994122"/>
          </a:xfrm>
        </p:spPr>
        <p:txBody>
          <a:bodyPr/>
          <a:lstStyle/>
          <a:p>
            <a:r>
              <a:rPr lang="en-CA" dirty="0" smtClean="0"/>
              <a:t>Elements of Success</a:t>
            </a:r>
            <a:endParaRPr lang="en-CA" dirty="0"/>
          </a:p>
        </p:txBody>
      </p:sp>
      <p:sp>
        <p:nvSpPr>
          <p:cNvPr id="5" name="Subtitle 4"/>
          <p:cNvSpPr>
            <a:spLocks noGrp="1"/>
          </p:cNvSpPr>
          <p:nvPr>
            <p:ph idx="1"/>
          </p:nvPr>
        </p:nvSpPr>
        <p:spPr>
          <a:xfrm>
            <a:off x="395537" y="1052736"/>
            <a:ext cx="8229600" cy="5608413"/>
          </a:xfrm>
        </p:spPr>
        <p:txBody>
          <a:bodyPr/>
          <a:lstStyle/>
          <a:p>
            <a:pPr marL="514350" indent="-514350">
              <a:buAutoNum type="arabicPeriod"/>
            </a:pPr>
            <a:r>
              <a:rPr lang="en-CA" dirty="0" smtClean="0">
                <a:solidFill>
                  <a:srgbClr val="FFFFFF"/>
                </a:solidFill>
              </a:rPr>
              <a:t>Participation </a:t>
            </a:r>
            <a:r>
              <a:rPr lang="en-CA" dirty="0">
                <a:solidFill>
                  <a:srgbClr val="FFFFFF"/>
                </a:solidFill>
              </a:rPr>
              <a:t>of organizations </a:t>
            </a:r>
            <a:r>
              <a:rPr lang="en-CA" dirty="0" smtClean="0">
                <a:solidFill>
                  <a:srgbClr val="FFFFFF"/>
                </a:solidFill>
              </a:rPr>
              <a:t>who </a:t>
            </a:r>
            <a:r>
              <a:rPr lang="en-CA" dirty="0">
                <a:solidFill>
                  <a:srgbClr val="FFFFFF"/>
                </a:solidFill>
              </a:rPr>
              <a:t>support individuals more likely to experience </a:t>
            </a:r>
            <a:r>
              <a:rPr lang="en-CA" dirty="0" smtClean="0">
                <a:solidFill>
                  <a:srgbClr val="FFFFFF"/>
                </a:solidFill>
              </a:rPr>
              <a:t>crisis</a:t>
            </a:r>
          </a:p>
          <a:p>
            <a:pPr marL="514350" indent="-514350">
              <a:buAutoNum type="arabicPeriod"/>
            </a:pPr>
            <a:r>
              <a:rPr lang="en-CA" dirty="0">
                <a:solidFill>
                  <a:srgbClr val="FFFFFF"/>
                </a:solidFill>
              </a:rPr>
              <a:t>A</a:t>
            </a:r>
            <a:r>
              <a:rPr lang="en-CA" dirty="0" smtClean="0">
                <a:solidFill>
                  <a:srgbClr val="FFFFFF"/>
                </a:solidFill>
              </a:rPr>
              <a:t>greement </a:t>
            </a:r>
            <a:r>
              <a:rPr lang="en-CA" dirty="0">
                <a:solidFill>
                  <a:srgbClr val="FFFFFF"/>
                </a:solidFill>
              </a:rPr>
              <a:t>among organizations </a:t>
            </a:r>
            <a:r>
              <a:rPr lang="en-CA" dirty="0" smtClean="0">
                <a:solidFill>
                  <a:srgbClr val="FFFFFF"/>
                </a:solidFill>
              </a:rPr>
              <a:t>regarding roles </a:t>
            </a:r>
            <a:r>
              <a:rPr lang="en-CA" dirty="0">
                <a:solidFill>
                  <a:srgbClr val="FFFFFF"/>
                </a:solidFill>
              </a:rPr>
              <a:t>and responsibilities </a:t>
            </a:r>
            <a:r>
              <a:rPr lang="en-CA" dirty="0" smtClean="0">
                <a:solidFill>
                  <a:srgbClr val="FFFFFF"/>
                </a:solidFill>
              </a:rPr>
              <a:t>responding </a:t>
            </a:r>
            <a:r>
              <a:rPr lang="en-CA" dirty="0">
                <a:solidFill>
                  <a:srgbClr val="FFFFFF"/>
                </a:solidFill>
              </a:rPr>
              <a:t>to </a:t>
            </a:r>
            <a:r>
              <a:rPr lang="en-CA" dirty="0" smtClean="0">
                <a:solidFill>
                  <a:srgbClr val="FFFFFF"/>
                </a:solidFill>
              </a:rPr>
              <a:t>crisis</a:t>
            </a:r>
            <a:r>
              <a:rPr lang="en-CA" strike="sngStrike" dirty="0" smtClean="0">
                <a:solidFill>
                  <a:srgbClr val="FFFFFF"/>
                </a:solidFill>
              </a:rPr>
              <a:t> </a:t>
            </a:r>
            <a:endParaRPr lang="en-CA" dirty="0" smtClean="0">
              <a:solidFill>
                <a:srgbClr val="F9C623"/>
              </a:solidFill>
            </a:endParaRPr>
          </a:p>
          <a:p>
            <a:pPr marL="514350" indent="-514350">
              <a:buAutoNum type="arabicPeriod"/>
            </a:pPr>
            <a:r>
              <a:rPr lang="en-CA" dirty="0">
                <a:solidFill>
                  <a:srgbClr val="FFFFFF"/>
                </a:solidFill>
              </a:rPr>
              <a:t>D</a:t>
            </a:r>
            <a:r>
              <a:rPr lang="en-CA" dirty="0" smtClean="0">
                <a:solidFill>
                  <a:srgbClr val="FFFFFF"/>
                </a:solidFill>
              </a:rPr>
              <a:t>evelopment </a:t>
            </a:r>
            <a:r>
              <a:rPr lang="en-CA" dirty="0">
                <a:solidFill>
                  <a:srgbClr val="FFFFFF"/>
                </a:solidFill>
              </a:rPr>
              <a:t>and maintenance of Individualized Crisis Plans </a:t>
            </a:r>
            <a:r>
              <a:rPr lang="en-CA" dirty="0" smtClean="0">
                <a:solidFill>
                  <a:srgbClr val="FFFFFF"/>
                </a:solidFill>
              </a:rPr>
              <a:t>with </a:t>
            </a:r>
            <a:r>
              <a:rPr lang="en-CA" dirty="0">
                <a:solidFill>
                  <a:srgbClr val="FFFFFF"/>
                </a:solidFill>
              </a:rPr>
              <a:t>those most likely to experience a </a:t>
            </a:r>
            <a:r>
              <a:rPr lang="en-CA" dirty="0" smtClean="0">
                <a:solidFill>
                  <a:srgbClr val="FFFFFF"/>
                </a:solidFill>
              </a:rPr>
              <a:t>crisis</a:t>
            </a:r>
          </a:p>
          <a:p>
            <a:pPr marL="514350" indent="-514350">
              <a:buAutoNum type="arabicPeriod"/>
            </a:pPr>
            <a:r>
              <a:rPr lang="en-CA" dirty="0" smtClean="0">
                <a:solidFill>
                  <a:srgbClr val="FFFFFF"/>
                </a:solidFill>
              </a:rPr>
              <a:t>Communication, collaboration among key organizations</a:t>
            </a:r>
            <a:endParaRPr lang="en-US" dirty="0" smtClean="0">
              <a:solidFill>
                <a:srgbClr val="FFFFFF"/>
              </a:solidFill>
            </a:endParaRPr>
          </a:p>
          <a:p>
            <a:endParaRPr lang="en-CA" dirty="0" smtClean="0">
              <a:solidFill>
                <a:srgbClr val="FFFFFF"/>
              </a:solidFill>
            </a:endParaRPr>
          </a:p>
        </p:txBody>
      </p:sp>
    </p:spTree>
    <p:extLst>
      <p:ext uri="{BB962C8B-B14F-4D97-AF65-F5344CB8AC3E}">
        <p14:creationId xmlns:p14="http://schemas.microsoft.com/office/powerpoint/2010/main" val="935736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79512" y="274638"/>
            <a:ext cx="8712968" cy="778098"/>
          </a:xfrm>
        </p:spPr>
        <p:txBody>
          <a:bodyPr/>
          <a:lstStyle/>
          <a:p>
            <a:r>
              <a:rPr lang="en-CA" sz="4000" dirty="0" smtClean="0"/>
              <a:t>Niagara’s Crisis Guideline</a:t>
            </a:r>
            <a:endParaRPr lang="en-CA" sz="4000" dirty="0"/>
          </a:p>
        </p:txBody>
      </p:sp>
      <p:sp>
        <p:nvSpPr>
          <p:cNvPr id="5" name="Subtitle 4"/>
          <p:cNvSpPr>
            <a:spLocks noGrp="1"/>
          </p:cNvSpPr>
          <p:nvPr>
            <p:ph idx="1"/>
          </p:nvPr>
        </p:nvSpPr>
        <p:spPr>
          <a:xfrm>
            <a:off x="367820" y="1052736"/>
            <a:ext cx="8229600" cy="5608414"/>
          </a:xfrm>
        </p:spPr>
        <p:txBody>
          <a:bodyPr/>
          <a:lstStyle/>
          <a:p>
            <a:r>
              <a:rPr lang="en-US" dirty="0" smtClean="0">
                <a:solidFill>
                  <a:srgbClr val="FFFFFF"/>
                </a:solidFill>
              </a:rPr>
              <a:t>Developed by Niagara’s Developmental Services sector, Mental Health and Addictions sector, COAST Niagara, Niagara Regional Police Services, &amp; Niagara Health System.</a:t>
            </a:r>
          </a:p>
          <a:p>
            <a:r>
              <a:rPr lang="en-US" dirty="0" smtClean="0">
                <a:solidFill>
                  <a:srgbClr val="FFFFFF"/>
                </a:solidFill>
              </a:rPr>
              <a:t>Focused on individuals with one or more difficulties with mental health disorders, addictions, acquired brain injury and / or developmental disabilities. </a:t>
            </a:r>
          </a:p>
        </p:txBody>
      </p:sp>
    </p:spTree>
    <p:extLst>
      <p:ext uri="{BB962C8B-B14F-4D97-AF65-F5344CB8AC3E}">
        <p14:creationId xmlns:p14="http://schemas.microsoft.com/office/powerpoint/2010/main" val="2086384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79512" y="116632"/>
            <a:ext cx="8712968" cy="936104"/>
          </a:xfrm>
        </p:spPr>
        <p:txBody>
          <a:bodyPr/>
          <a:lstStyle/>
          <a:p>
            <a:r>
              <a:rPr lang="en-CA" sz="4000" dirty="0" smtClean="0"/>
              <a:t>Community Preparation</a:t>
            </a:r>
            <a:endParaRPr lang="en-CA" sz="4000" dirty="0"/>
          </a:p>
        </p:txBody>
      </p:sp>
      <p:sp>
        <p:nvSpPr>
          <p:cNvPr id="5" name="Subtitle 4"/>
          <p:cNvSpPr>
            <a:spLocks noGrp="1"/>
          </p:cNvSpPr>
          <p:nvPr>
            <p:ph idx="1"/>
          </p:nvPr>
        </p:nvSpPr>
        <p:spPr>
          <a:xfrm>
            <a:off x="457200" y="1052736"/>
            <a:ext cx="8229600" cy="5608414"/>
          </a:xfrm>
        </p:spPr>
        <p:txBody>
          <a:bodyPr/>
          <a:lstStyle/>
          <a:p>
            <a:r>
              <a:rPr lang="en-US" dirty="0" smtClean="0">
                <a:solidFill>
                  <a:srgbClr val="FFFFFF"/>
                </a:solidFill>
              </a:rPr>
              <a:t>Organizations will ensure that staff are familiar with social services and emergency services</a:t>
            </a:r>
          </a:p>
          <a:p>
            <a:r>
              <a:rPr lang="en-US" dirty="0">
                <a:solidFill>
                  <a:srgbClr val="FFFFFF"/>
                </a:solidFill>
              </a:rPr>
              <a:t>O</a:t>
            </a:r>
            <a:r>
              <a:rPr lang="en-US" dirty="0" smtClean="0">
                <a:solidFill>
                  <a:srgbClr val="FFFFFF"/>
                </a:solidFill>
              </a:rPr>
              <a:t>rganizations will provide training to emergency services on the population they support</a:t>
            </a:r>
          </a:p>
          <a:p>
            <a:r>
              <a:rPr lang="en-CA" dirty="0" smtClean="0">
                <a:solidFill>
                  <a:srgbClr val="FFFFFF"/>
                </a:solidFill>
              </a:rPr>
              <a:t>Organizations  and Emergency Services will </a:t>
            </a:r>
            <a:r>
              <a:rPr lang="en-CA" dirty="0">
                <a:solidFill>
                  <a:srgbClr val="FFFFFF"/>
                </a:solidFill>
              </a:rPr>
              <a:t>ensure that staff are familiar with </a:t>
            </a:r>
            <a:r>
              <a:rPr lang="en-CA" dirty="0" smtClean="0">
                <a:solidFill>
                  <a:srgbClr val="FFFFFF"/>
                </a:solidFill>
              </a:rPr>
              <a:t>their responsibilities under the Crisis Guideline</a:t>
            </a:r>
            <a:endParaRPr lang="en-CA" dirty="0">
              <a:solidFill>
                <a:srgbClr val="FFFFFF"/>
              </a:solidFill>
            </a:endParaRPr>
          </a:p>
          <a:p>
            <a:endParaRPr lang="en-US" dirty="0" smtClean="0">
              <a:solidFill>
                <a:srgbClr val="FFFFFF"/>
              </a:solidFill>
            </a:endParaRPr>
          </a:p>
          <a:p>
            <a:endParaRPr lang="en-US" dirty="0" smtClean="0">
              <a:solidFill>
                <a:srgbClr val="FFFFFF"/>
              </a:solidFill>
            </a:endParaRPr>
          </a:p>
        </p:txBody>
      </p:sp>
    </p:spTree>
    <p:extLst>
      <p:ext uri="{BB962C8B-B14F-4D97-AF65-F5344CB8AC3E}">
        <p14:creationId xmlns:p14="http://schemas.microsoft.com/office/powerpoint/2010/main" val="3982415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79512" y="116632"/>
            <a:ext cx="8712968" cy="720080"/>
          </a:xfrm>
        </p:spPr>
        <p:txBody>
          <a:bodyPr/>
          <a:lstStyle/>
          <a:p>
            <a:r>
              <a:rPr lang="en-CA" sz="4000" dirty="0" smtClean="0"/>
              <a:t>Crisis Planning</a:t>
            </a:r>
            <a:endParaRPr lang="en-CA" sz="4000" dirty="0"/>
          </a:p>
        </p:txBody>
      </p:sp>
      <p:sp>
        <p:nvSpPr>
          <p:cNvPr id="5" name="Subtitle 4"/>
          <p:cNvSpPr>
            <a:spLocks noGrp="1"/>
          </p:cNvSpPr>
          <p:nvPr>
            <p:ph idx="1"/>
          </p:nvPr>
        </p:nvSpPr>
        <p:spPr>
          <a:xfrm>
            <a:off x="457200" y="692696"/>
            <a:ext cx="8229600" cy="5968454"/>
          </a:xfrm>
        </p:spPr>
        <p:txBody>
          <a:bodyPr/>
          <a:lstStyle/>
          <a:p>
            <a:r>
              <a:rPr lang="en-CA" sz="3000" dirty="0">
                <a:solidFill>
                  <a:srgbClr val="FFFFFF"/>
                </a:solidFill>
              </a:rPr>
              <a:t>O</a:t>
            </a:r>
            <a:r>
              <a:rPr lang="en-CA" sz="3000" dirty="0" smtClean="0">
                <a:solidFill>
                  <a:srgbClr val="FFFFFF"/>
                </a:solidFill>
              </a:rPr>
              <a:t>rganizations will encourage </a:t>
            </a:r>
            <a:r>
              <a:rPr lang="en-CA" sz="3000" dirty="0" smtClean="0"/>
              <a:t>staff </a:t>
            </a:r>
            <a:r>
              <a:rPr lang="en-CA" sz="3000" dirty="0" smtClean="0">
                <a:solidFill>
                  <a:srgbClr val="FFFFFF"/>
                </a:solidFill>
              </a:rPr>
              <a:t>to develop, share and maintain a </a:t>
            </a:r>
            <a:r>
              <a:rPr lang="en-CA" sz="3000" dirty="0">
                <a:solidFill>
                  <a:srgbClr val="FFFFFF"/>
                </a:solidFill>
              </a:rPr>
              <a:t>C</a:t>
            </a:r>
            <a:r>
              <a:rPr lang="en-CA" sz="3000" dirty="0" smtClean="0">
                <a:solidFill>
                  <a:srgbClr val="FFFFFF"/>
                </a:solidFill>
              </a:rPr>
              <a:t>risis Plan </a:t>
            </a:r>
            <a:r>
              <a:rPr lang="en-CA" sz="3000" dirty="0" smtClean="0"/>
              <a:t>with individuals they support</a:t>
            </a:r>
          </a:p>
          <a:p>
            <a:r>
              <a:rPr lang="en-CA" sz="3000" dirty="0" smtClean="0">
                <a:solidFill>
                  <a:srgbClr val="FFFFFF"/>
                </a:solidFill>
              </a:rPr>
              <a:t>Organizations will participate in the development and maintenance of Crisis </a:t>
            </a:r>
            <a:r>
              <a:rPr lang="en-CA" sz="3000" dirty="0">
                <a:solidFill>
                  <a:srgbClr val="FFFFFF"/>
                </a:solidFill>
              </a:rPr>
              <a:t>P</a:t>
            </a:r>
            <a:r>
              <a:rPr lang="en-CA" sz="3000" dirty="0" smtClean="0">
                <a:solidFill>
                  <a:srgbClr val="FFFFFF"/>
                </a:solidFill>
              </a:rPr>
              <a:t>lans </a:t>
            </a:r>
            <a:r>
              <a:rPr lang="en-CA" sz="3000" dirty="0" smtClean="0"/>
              <a:t>when invited</a:t>
            </a:r>
          </a:p>
          <a:p>
            <a:r>
              <a:rPr lang="en-CA" sz="3000" dirty="0" smtClean="0">
                <a:solidFill>
                  <a:srgbClr val="FFFFFF"/>
                </a:solidFill>
              </a:rPr>
              <a:t>Organizations will *fax Crisis </a:t>
            </a:r>
            <a:r>
              <a:rPr lang="en-CA" sz="3000" dirty="0">
                <a:solidFill>
                  <a:srgbClr val="FFFFFF"/>
                </a:solidFill>
              </a:rPr>
              <a:t>P</a:t>
            </a:r>
            <a:r>
              <a:rPr lang="en-CA" sz="3000" dirty="0" smtClean="0">
                <a:solidFill>
                  <a:srgbClr val="FFFFFF"/>
                </a:solidFill>
              </a:rPr>
              <a:t>lans with COAST Niagara </a:t>
            </a:r>
            <a:r>
              <a:rPr lang="en-CA" sz="3000" dirty="0">
                <a:solidFill>
                  <a:srgbClr val="FFFFFF"/>
                </a:solidFill>
              </a:rPr>
              <a:t>&amp;</a:t>
            </a:r>
            <a:r>
              <a:rPr lang="en-CA" sz="3000" dirty="0" smtClean="0">
                <a:solidFill>
                  <a:srgbClr val="FFFFFF"/>
                </a:solidFill>
              </a:rPr>
              <a:t> NHS Psychiatric Emergency Response Team (PERT) </a:t>
            </a:r>
          </a:p>
          <a:p>
            <a:r>
              <a:rPr lang="en-CA" sz="3000" dirty="0" smtClean="0">
                <a:solidFill>
                  <a:srgbClr val="FFFFFF"/>
                </a:solidFill>
              </a:rPr>
              <a:t>Crisis Plans will be updated at least annually</a:t>
            </a:r>
          </a:p>
          <a:p>
            <a:r>
              <a:rPr lang="en-CA" sz="3000" dirty="0" smtClean="0">
                <a:solidFill>
                  <a:srgbClr val="FFFFFF"/>
                </a:solidFill>
              </a:rPr>
              <a:t>Organizations will use the </a:t>
            </a:r>
            <a:r>
              <a:rPr lang="en-CA" sz="3000" dirty="0">
                <a:solidFill>
                  <a:srgbClr val="FFFFFF"/>
                </a:solidFill>
              </a:rPr>
              <a:t>C</a:t>
            </a:r>
            <a:r>
              <a:rPr lang="en-CA" sz="3000" dirty="0" smtClean="0">
                <a:solidFill>
                  <a:srgbClr val="FFFFFF"/>
                </a:solidFill>
              </a:rPr>
              <a:t>risis </a:t>
            </a:r>
            <a:r>
              <a:rPr lang="en-CA" sz="3000" dirty="0">
                <a:solidFill>
                  <a:srgbClr val="FFFFFF"/>
                </a:solidFill>
              </a:rPr>
              <a:t>P</a:t>
            </a:r>
            <a:r>
              <a:rPr lang="en-CA" sz="3000" dirty="0" smtClean="0">
                <a:solidFill>
                  <a:srgbClr val="FFFFFF"/>
                </a:solidFill>
              </a:rPr>
              <a:t>lan when concerns escalate</a:t>
            </a:r>
            <a:endParaRPr lang="en-CA" sz="3000" dirty="0">
              <a:solidFill>
                <a:srgbClr val="FFFFFF"/>
              </a:solidFill>
            </a:endParaRPr>
          </a:p>
          <a:p>
            <a:endParaRPr lang="en-US" dirty="0" smtClean="0">
              <a:solidFill>
                <a:srgbClr val="FFFFFF"/>
              </a:solidFill>
            </a:endParaRPr>
          </a:p>
          <a:p>
            <a:endParaRPr lang="en-US" dirty="0" smtClean="0">
              <a:solidFill>
                <a:srgbClr val="FFFFFF"/>
              </a:solidFill>
            </a:endParaRPr>
          </a:p>
        </p:txBody>
      </p:sp>
    </p:spTree>
    <p:extLst>
      <p:ext uri="{BB962C8B-B14F-4D97-AF65-F5344CB8AC3E}">
        <p14:creationId xmlns:p14="http://schemas.microsoft.com/office/powerpoint/2010/main" val="3934606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79512" y="116632"/>
            <a:ext cx="8712968" cy="1440160"/>
          </a:xfrm>
        </p:spPr>
        <p:txBody>
          <a:bodyPr/>
          <a:lstStyle/>
          <a:p>
            <a:r>
              <a:rPr lang="en-CA" sz="4000" dirty="0" smtClean="0"/>
              <a:t>Organization Roles – Niagara Regional Police Services</a:t>
            </a:r>
            <a:endParaRPr lang="en-CA" sz="4000" dirty="0"/>
          </a:p>
        </p:txBody>
      </p:sp>
      <p:sp>
        <p:nvSpPr>
          <p:cNvPr id="5" name="Subtitle 4"/>
          <p:cNvSpPr>
            <a:spLocks noGrp="1"/>
          </p:cNvSpPr>
          <p:nvPr>
            <p:ph idx="1"/>
          </p:nvPr>
        </p:nvSpPr>
        <p:spPr>
          <a:xfrm>
            <a:off x="457200" y="1628800"/>
            <a:ext cx="8229600" cy="5032350"/>
          </a:xfrm>
        </p:spPr>
        <p:txBody>
          <a:bodyPr/>
          <a:lstStyle/>
          <a:p>
            <a:r>
              <a:rPr lang="en-US" dirty="0" smtClean="0">
                <a:solidFill>
                  <a:srgbClr val="FFFFFF"/>
                </a:solidFill>
              </a:rPr>
              <a:t>Respond to 911 requests</a:t>
            </a:r>
          </a:p>
          <a:p>
            <a:r>
              <a:rPr lang="en-US" dirty="0" smtClean="0">
                <a:solidFill>
                  <a:srgbClr val="FFFFFF"/>
                </a:solidFill>
              </a:rPr>
              <a:t>If Mobile Crisis Rapid Response Team (MCRRT) responds, they will *access Crisis Plan directly</a:t>
            </a:r>
          </a:p>
          <a:p>
            <a:r>
              <a:rPr lang="en-US" dirty="0" smtClean="0">
                <a:solidFill>
                  <a:srgbClr val="FFFFFF"/>
                </a:solidFill>
              </a:rPr>
              <a:t>MCRRT will utilize strategies from Crisis Plan when responding to request</a:t>
            </a:r>
          </a:p>
          <a:p>
            <a:r>
              <a:rPr lang="en-US" dirty="0" smtClean="0">
                <a:solidFill>
                  <a:srgbClr val="FFFFFF"/>
                </a:solidFill>
              </a:rPr>
              <a:t>If appropriate, transport individual to NHS Emergency Services or CMHA Safe Beds as an alternative</a:t>
            </a: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p:txBody>
      </p:sp>
    </p:spTree>
    <p:extLst>
      <p:ext uri="{BB962C8B-B14F-4D97-AF65-F5344CB8AC3E}">
        <p14:creationId xmlns:p14="http://schemas.microsoft.com/office/powerpoint/2010/main" val="1798011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73000">
              <a:srgbClr val="008EC0">
                <a:alpha val="77000"/>
                <a:lumMod val="98000"/>
              </a:srgb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79512" y="116632"/>
            <a:ext cx="8712968" cy="936104"/>
          </a:xfrm>
        </p:spPr>
        <p:txBody>
          <a:bodyPr/>
          <a:lstStyle/>
          <a:p>
            <a:r>
              <a:rPr lang="en-CA" sz="4000" dirty="0" smtClean="0"/>
              <a:t>Organization Roles – COAST</a:t>
            </a:r>
            <a:endParaRPr lang="en-CA" sz="4000" dirty="0"/>
          </a:p>
        </p:txBody>
      </p:sp>
      <p:sp>
        <p:nvSpPr>
          <p:cNvPr id="5" name="Subtitle 4"/>
          <p:cNvSpPr>
            <a:spLocks noGrp="1"/>
          </p:cNvSpPr>
          <p:nvPr>
            <p:ph idx="1"/>
          </p:nvPr>
        </p:nvSpPr>
        <p:spPr>
          <a:xfrm>
            <a:off x="457200" y="836712"/>
            <a:ext cx="8229600" cy="5824438"/>
          </a:xfrm>
        </p:spPr>
        <p:txBody>
          <a:bodyPr/>
          <a:lstStyle/>
          <a:p>
            <a:r>
              <a:rPr lang="en-US" sz="3000" dirty="0" smtClean="0">
                <a:solidFill>
                  <a:srgbClr val="FFFFFF"/>
                </a:solidFill>
              </a:rPr>
              <a:t>*Store and reference Crisis Plans</a:t>
            </a:r>
          </a:p>
          <a:p>
            <a:r>
              <a:rPr lang="en-US" sz="3000" dirty="0" smtClean="0">
                <a:solidFill>
                  <a:srgbClr val="FFFFFF"/>
                </a:solidFill>
              </a:rPr>
              <a:t>Respond to crisis concerns </a:t>
            </a:r>
          </a:p>
          <a:p>
            <a:r>
              <a:rPr lang="en-US" sz="3000" dirty="0" smtClean="0">
                <a:solidFill>
                  <a:srgbClr val="FFFFFF"/>
                </a:solidFill>
              </a:rPr>
              <a:t>Utilize Crisis Plan during response</a:t>
            </a:r>
          </a:p>
          <a:p>
            <a:r>
              <a:rPr lang="en-US" sz="3000" dirty="0" smtClean="0">
                <a:solidFill>
                  <a:srgbClr val="FFFFFF"/>
                </a:solidFill>
              </a:rPr>
              <a:t>Assess, triage and respond to crisis:</a:t>
            </a:r>
          </a:p>
          <a:p>
            <a:pPr lvl="1"/>
            <a:r>
              <a:rPr lang="en-US" sz="2600" dirty="0" smtClean="0">
                <a:solidFill>
                  <a:srgbClr val="FFFFFF"/>
                </a:solidFill>
              </a:rPr>
              <a:t>Phone de-escalation</a:t>
            </a:r>
          </a:p>
          <a:p>
            <a:pPr lvl="1"/>
            <a:r>
              <a:rPr lang="en-US" sz="2600" dirty="0" smtClean="0">
                <a:solidFill>
                  <a:srgbClr val="FFFFFF"/>
                </a:solidFill>
              </a:rPr>
              <a:t>Build safety plan</a:t>
            </a:r>
          </a:p>
          <a:p>
            <a:pPr lvl="1"/>
            <a:r>
              <a:rPr lang="en-US" sz="2600" dirty="0" smtClean="0">
                <a:solidFill>
                  <a:srgbClr val="FFFFFF"/>
                </a:solidFill>
              </a:rPr>
              <a:t>Refer to other community services</a:t>
            </a:r>
          </a:p>
          <a:p>
            <a:pPr lvl="1"/>
            <a:r>
              <a:rPr lang="en-US" sz="2600" dirty="0" smtClean="0">
                <a:solidFill>
                  <a:srgbClr val="FFFFFF"/>
                </a:solidFill>
              </a:rPr>
              <a:t>Mobile intervention</a:t>
            </a:r>
          </a:p>
          <a:p>
            <a:r>
              <a:rPr lang="en-US" sz="3000" dirty="0" smtClean="0">
                <a:solidFill>
                  <a:srgbClr val="FFFFFF"/>
                </a:solidFill>
              </a:rPr>
              <a:t>Provide follow-up, post-crisis telephone support as appropriate</a:t>
            </a:r>
          </a:p>
          <a:p>
            <a:endParaRPr lang="en-US" sz="3000" dirty="0" smtClean="0">
              <a:solidFill>
                <a:srgbClr val="FFFFFF"/>
              </a:solidFill>
            </a:endParaRPr>
          </a:p>
          <a:p>
            <a:endParaRPr lang="en-US" sz="3000" dirty="0" smtClean="0">
              <a:solidFill>
                <a:srgbClr val="FFFFFF"/>
              </a:solidFill>
            </a:endParaRPr>
          </a:p>
          <a:p>
            <a:endParaRPr lang="en-US" sz="3000" dirty="0" smtClean="0">
              <a:solidFill>
                <a:srgbClr val="FFFFFF"/>
              </a:solidFill>
            </a:endParaRPr>
          </a:p>
          <a:p>
            <a:endParaRPr lang="en-US" sz="3000" dirty="0" smtClean="0">
              <a:solidFill>
                <a:srgbClr val="FFFFFF"/>
              </a:solidFill>
            </a:endParaRP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a:p>
            <a:endParaRPr lang="en-US" dirty="0" smtClean="0">
              <a:solidFill>
                <a:srgbClr val="FFFFFF"/>
              </a:solidFill>
            </a:endParaRPr>
          </a:p>
        </p:txBody>
      </p:sp>
    </p:spTree>
    <p:extLst>
      <p:ext uri="{BB962C8B-B14F-4D97-AF65-F5344CB8AC3E}">
        <p14:creationId xmlns:p14="http://schemas.microsoft.com/office/powerpoint/2010/main" val="2643001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1624</TotalTime>
  <Words>2082</Words>
  <Application>Microsoft Office PowerPoint</Application>
  <PresentationFormat>On-screen Show (4:3)</PresentationFormat>
  <Paragraphs>276</Paragraphs>
  <Slides>30</Slides>
  <Notes>30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1_Office Theme</vt:lpstr>
      <vt:lpstr>2_Office Theme</vt:lpstr>
      <vt:lpstr>Niagara Crisis Guideline Launch</vt:lpstr>
      <vt:lpstr>Agenda</vt:lpstr>
      <vt:lpstr>Community Crisis Guidelines</vt:lpstr>
      <vt:lpstr>Elements of Success</vt:lpstr>
      <vt:lpstr>Niagara’s Crisis Guideline</vt:lpstr>
      <vt:lpstr>Community Preparation</vt:lpstr>
      <vt:lpstr>Crisis Planning</vt:lpstr>
      <vt:lpstr>Organization Roles – Niagara Regional Police Services</vt:lpstr>
      <vt:lpstr>Organization Roles – COAST</vt:lpstr>
      <vt:lpstr>Organization Roles –  Niagara Health system</vt:lpstr>
      <vt:lpstr>What to bring to NHS ED</vt:lpstr>
      <vt:lpstr>Organization Roles – CMHA Safe Beds</vt:lpstr>
      <vt:lpstr>Sector Roles – Residential Providers</vt:lpstr>
      <vt:lpstr>Sector Roles – Non-Residential Supports</vt:lpstr>
      <vt:lpstr>Post Crisis</vt:lpstr>
      <vt:lpstr>PowerPoint Presentation</vt:lpstr>
      <vt:lpstr>PowerPoint Presentation</vt:lpstr>
      <vt:lpstr>Crisis Plans - What</vt:lpstr>
      <vt:lpstr>Crisis Plans – Why &amp; When</vt:lpstr>
      <vt:lpstr>Crisis Plans – Elements for Success</vt:lpstr>
      <vt:lpstr>Crisis Plans – Working as a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Remarks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Network of Specialized Care</dc:title>
  <dc:creator>Diane Smith-Coomber</dc:creator>
  <cp:lastModifiedBy>Diane Smith-Coomber</cp:lastModifiedBy>
  <cp:revision>100</cp:revision>
  <cp:lastPrinted>2015-10-13T16:31:52Z</cp:lastPrinted>
  <dcterms:created xsi:type="dcterms:W3CDTF">2012-05-28T19:30:56Z</dcterms:created>
  <dcterms:modified xsi:type="dcterms:W3CDTF">2015-10-13T16:39:08Z</dcterms:modified>
</cp:coreProperties>
</file>