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71" r:id="rId2"/>
    <p:sldId id="272" r:id="rId3"/>
    <p:sldId id="323" r:id="rId4"/>
    <p:sldId id="376" r:id="rId5"/>
    <p:sldId id="397" r:id="rId6"/>
    <p:sldId id="273" r:id="rId7"/>
    <p:sldId id="321" r:id="rId8"/>
    <p:sldId id="398" r:id="rId9"/>
    <p:sldId id="382" r:id="rId10"/>
    <p:sldId id="383" r:id="rId11"/>
    <p:sldId id="381" r:id="rId12"/>
    <p:sldId id="364" r:id="rId13"/>
    <p:sldId id="394" r:id="rId14"/>
    <p:sldId id="384" r:id="rId15"/>
    <p:sldId id="377" r:id="rId16"/>
    <p:sldId id="375" r:id="rId17"/>
    <p:sldId id="369" r:id="rId18"/>
    <p:sldId id="388" r:id="rId19"/>
    <p:sldId id="385" r:id="rId20"/>
    <p:sldId id="389" r:id="rId21"/>
    <p:sldId id="387" r:id="rId22"/>
    <p:sldId id="363" r:id="rId23"/>
    <p:sldId id="365" r:id="rId24"/>
    <p:sldId id="374" r:id="rId25"/>
    <p:sldId id="395" r:id="rId26"/>
    <p:sldId id="378" r:id="rId27"/>
    <p:sldId id="379" r:id="rId28"/>
    <p:sldId id="393" r:id="rId29"/>
    <p:sldId id="396" r:id="rId30"/>
    <p:sldId id="366" r:id="rId31"/>
    <p:sldId id="390" r:id="rId32"/>
    <p:sldId id="392" r:id="rId33"/>
    <p:sldId id="371" r:id="rId34"/>
    <p:sldId id="373" r:id="rId35"/>
    <p:sldId id="386" r:id="rId36"/>
    <p:sldId id="32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18" autoAdjust="0"/>
  </p:normalViewPr>
  <p:slideViewPr>
    <p:cSldViewPr snapToGrid="0" snapToObjects="1">
      <p:cViewPr>
        <p:scale>
          <a:sx n="36" d="100"/>
          <a:sy n="36" d="100"/>
        </p:scale>
        <p:origin x="-226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374BE-0204-5A49-9D5A-41EB1A63915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E107E-D6E3-E04F-BB7E-E5C5E67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2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10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286" indent="-281264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055" indent="-225011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077" indent="-225011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5099" indent="-225011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A72373-D5B0-406F-9950-E5F33FAF9A8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55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1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Studied 12 people moving around city.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7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43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Brazilian Educator in early 1900’s.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63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Aiding Dramatic Change in Development (ADCID) is a non-profit organization that uses participatory theatre, art and dialogue processes. We design and implement the development of innovative community mobilisation initiatives.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Aiding Dramatic Change in Development (ADCID) works with organisations at local level, using a capacity building approach, to deal with highly contextual situations. We adhere to Paulo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Friere’s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belief of “swimming in the cultural waters of the people” working from within the community and using community members’ own life experiences to guide sustainable development. 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0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5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particularly participatory and inclusive research methodologies (notably for individuals with disabilities who do not speak), and how arts-informed methodologies can facilitate inclusion.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17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19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4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-the</a:t>
            </a:r>
            <a:r>
              <a:rPr lang="en-CA" baseline="0" dirty="0" smtClean="0"/>
              <a:t> perspective of ARCH is based on our work with individual persons labelled with intellectual disabilities and with our advocacy project called Respecting Rights. </a:t>
            </a:r>
            <a:r>
              <a:rPr lang="en-CA" dirty="0" smtClean="0"/>
              <a:t>we want</a:t>
            </a:r>
            <a:r>
              <a:rPr lang="en-CA" baseline="0" dirty="0" smtClean="0"/>
              <a:t> to tell you a little bit about Respecting Rights.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47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0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 smtClean="0"/>
              <a:t>-autonomy means having independence or freedom</a:t>
            </a:r>
          </a:p>
          <a:p>
            <a:pPr eaLnBrk="1" hangingPunct="1"/>
            <a:endParaRPr lang="en-CA" altLang="en-US" smtClean="0"/>
          </a:p>
          <a:p>
            <a:pPr eaLnBrk="1" hangingPunct="1"/>
            <a:r>
              <a:rPr lang="en-CA" altLang="en-US" smtClean="0"/>
              <a:t>-starting with the premise that ability to make decisions for one’s self is an important element of autonomy and human dignity. </a:t>
            </a:r>
          </a:p>
          <a:p>
            <a:pPr eaLnBrk="1" hangingPunct="1"/>
            <a:r>
              <a:rPr lang="en-CA" altLang="en-US" smtClean="0"/>
              <a:t>-therefore a person’s right to make decisions should be promoted and protected to fullest extent possible  - even if it is inconvenient or challenging to do so. </a:t>
            </a:r>
          </a:p>
          <a:p>
            <a:pPr eaLnBrk="1" hangingPunct="1"/>
            <a:endParaRPr lang="en-CA" altLang="en-US" smtClean="0"/>
          </a:p>
          <a:p>
            <a:pPr eaLnBrk="1" hangingPunct="1"/>
            <a:r>
              <a:rPr lang="en-CA" altLang="en-US" smtClean="0"/>
              <a:t>-these ideas are philosophical but are also recognized by law, as we will see today</a:t>
            </a:r>
          </a:p>
          <a:p>
            <a:endParaRPr lang="en-CA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8404" indent="-283522"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647" indent="-225883"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0528" indent="-225883"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5410" indent="-225883"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4060" indent="-225883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2711" indent="-225883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1361" indent="-225883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40011" indent="-225883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9E3F25E-0121-476B-AB65-40C42436CD1B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 smtClean="0"/>
              <a:t>-first bullet: this includes people with disabilties</a:t>
            </a:r>
          </a:p>
          <a:p>
            <a:pPr eaLnBrk="1" hangingPunct="1"/>
            <a:endParaRPr lang="en-CA" altLang="en-US" smtClean="0"/>
          </a:p>
          <a:p>
            <a:pPr eaLnBrk="1" hangingPunct="1"/>
            <a:r>
              <a:rPr lang="en-CA" altLang="en-US" smtClean="0"/>
              <a:t>-personal care includes health care, nutrition, shelter, clothing, hygiene, safety</a:t>
            </a:r>
          </a:p>
          <a:p>
            <a:endParaRPr lang="en-CA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8404" indent="-283522"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5647" indent="-225883"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0528" indent="-225883"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5410" indent="-225883"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94060" indent="-225883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2711" indent="-225883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1361" indent="-225883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40011" indent="-225883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8FC2823-3573-4ED2-A9BF-44000FD4EB63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0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23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3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8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3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0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1978 – the People First Book </a:t>
            </a:r>
          </a:p>
          <a:p>
            <a:r>
              <a:rPr lang="en-CA" dirty="0" smtClean="0"/>
              <a:t>One of the PF members said this </a:t>
            </a:r>
          </a:p>
          <a:p>
            <a:r>
              <a:rPr lang="en-CA" dirty="0" smtClean="0"/>
              <a:t>It’s still true today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11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Was always interested in science, given the CPS and interest in medication side effects for epilepsy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107E-D6E3-E04F-BB7E-E5C5E676D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6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58C4-3D7C-E644-A14B-4A00DD745F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A57A-4032-DB4C-BF5E-889A98991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58C4-3D7C-E644-A14B-4A00DD745F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A57A-4032-DB4C-BF5E-889A98991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0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58C4-3D7C-E644-A14B-4A00DD745F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A57A-4032-DB4C-BF5E-889A98991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9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58C4-3D7C-E644-A14B-4A00DD745F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A57A-4032-DB4C-BF5E-889A98991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6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58C4-3D7C-E644-A14B-4A00DD745F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A57A-4032-DB4C-BF5E-889A98991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2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58C4-3D7C-E644-A14B-4A00DD745F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A57A-4032-DB4C-BF5E-889A98991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9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58C4-3D7C-E644-A14B-4A00DD745F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A57A-4032-DB4C-BF5E-889A98991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0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58C4-3D7C-E644-A14B-4A00DD745F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A57A-4032-DB4C-BF5E-889A98991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0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58C4-3D7C-E644-A14B-4A00DD745F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A57A-4032-DB4C-BF5E-889A98991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7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58C4-3D7C-E644-A14B-4A00DD745F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A57A-4032-DB4C-BF5E-889A98991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3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58C4-3D7C-E644-A14B-4A00DD745F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A57A-4032-DB4C-BF5E-889A98991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6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58C4-3D7C-E644-A14B-4A00DD745F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FA57A-4032-DB4C-BF5E-889A98991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7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rchdisabilitylaw.c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.ca/laws/statute/92s30" TargetMode="External"/><Relationship Id="rId2" Type="http://schemas.openxmlformats.org/officeDocument/2006/relationships/hyperlink" Target="https://www.google.ca/url?sa=t&amp;rct=j&amp;q=&amp;esrc=s&amp;source=web&amp;cd=1&amp;cad=rja&amp;uact=8&amp;ved=0ahUKEwismbqQq9DWAhVQxWMKHWoZD7UQFggoMAA&amp;url=https://www.ontario.ca/laws/statute/92s30&amp;usg=AOvVaw0h9BUYQOkIIYSgNWQRwYr_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56AFE-8E4D-43A0-8929-0BBC683B3B81}" type="slidenum">
              <a:rPr lang="en-CA" altLang="en-US"/>
              <a:pPr eaLnBrk="1" hangingPunct="1"/>
              <a:t>1</a:t>
            </a:fld>
            <a:endParaRPr lang="en-CA" altLang="en-US"/>
          </a:p>
        </p:txBody>
      </p:sp>
      <p:sp>
        <p:nvSpPr>
          <p:cNvPr id="3075" name="Rectangle 4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23850" y="333375"/>
            <a:ext cx="8496300" cy="619125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CA" altLang="en-US" sz="2800" dirty="0">
                <a:solidFill>
                  <a:schemeClr val="accent2"/>
                </a:solidFill>
              </a:rPr>
              <a:t> </a:t>
            </a:r>
            <a:r>
              <a:rPr lang="en-CA" altLang="en-US" sz="2800" dirty="0" smtClean="0">
                <a:solidFill>
                  <a:schemeClr val="accent2"/>
                </a:solidFill>
              </a:rPr>
              <a:t> </a:t>
            </a:r>
            <a:r>
              <a:rPr lang="en-CA" altLang="en-US" sz="2800" b="1" u="sng" dirty="0" smtClean="0">
                <a:solidFill>
                  <a:schemeClr val="accent2"/>
                </a:solidFill>
              </a:rPr>
              <a:t>______________________________________  ____</a:t>
            </a:r>
            <a:r>
              <a:rPr lang="en-CA" altLang="en-US" sz="2800" b="1" dirty="0" smtClean="0"/>
              <a:t>		</a:t>
            </a:r>
          </a:p>
          <a:p>
            <a:pPr eaLnBrk="1" hangingPunct="1">
              <a:buFontTx/>
              <a:buNone/>
            </a:pPr>
            <a:endParaRPr lang="en-CA" altLang="en-US" sz="2800" b="1" dirty="0" smtClean="0">
              <a:solidFill>
                <a:srgbClr val="FF6600"/>
              </a:solidFill>
            </a:endParaRPr>
          </a:p>
          <a:p>
            <a:pPr algn="ctr" eaLnBrk="1" hangingPunct="1">
              <a:buFontTx/>
              <a:buNone/>
            </a:pPr>
            <a:r>
              <a:rPr lang="en-CA" altLang="en-US" sz="2800" b="1" u="sng" dirty="0" smtClean="0">
                <a:solidFill>
                  <a:srgbClr val="FF6600"/>
                </a:solidFill>
              </a:rPr>
              <a:t>   ___________________________________________</a:t>
            </a:r>
          </a:p>
          <a:p>
            <a:pPr marL="0" indent="0" algn="ctr">
              <a:buNone/>
            </a:pPr>
            <a:r>
              <a:rPr lang="en-CA" sz="2800" b="1" dirty="0"/>
              <a:t>The Real Stories; Research that Draws and Talks</a:t>
            </a:r>
            <a:r>
              <a:rPr lang="en-CA" sz="2800" b="1" dirty="0" smtClean="0"/>
              <a:t>.</a:t>
            </a:r>
          </a:p>
          <a:p>
            <a:pPr marL="0" indent="0" algn="ctr">
              <a:buNone/>
            </a:pPr>
            <a:endParaRPr lang="en-CA" sz="2800" dirty="0"/>
          </a:p>
          <a:p>
            <a:pPr marL="0" indent="0" algn="ctr">
              <a:buNone/>
            </a:pPr>
            <a:r>
              <a:rPr lang="en-CA" sz="2800" b="1" dirty="0"/>
              <a:t>Sharing the journey toward co-authorship &amp; accessible research through art and other media.</a:t>
            </a:r>
            <a:endParaRPr lang="en-CA" sz="2800" dirty="0"/>
          </a:p>
          <a:p>
            <a:pPr eaLnBrk="1" hangingPunct="1">
              <a:buFontTx/>
              <a:buNone/>
            </a:pPr>
            <a:r>
              <a:rPr lang="en-CA" altLang="en-US" sz="2800" b="1" dirty="0" smtClean="0">
                <a:solidFill>
                  <a:schemeClr val="accent2"/>
                </a:solidFill>
              </a:rPr>
              <a:t>        </a:t>
            </a:r>
            <a:endParaRPr lang="en-CA" altLang="en-US" sz="2800" dirty="0" smtClean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CA" altLang="en-US" sz="2000" dirty="0" smtClean="0"/>
              <a:t>Presented by:</a:t>
            </a:r>
          </a:p>
          <a:p>
            <a:pPr eaLnBrk="1" hangingPunct="1">
              <a:buFontTx/>
              <a:buNone/>
            </a:pPr>
            <a:r>
              <a:rPr lang="en-CA" altLang="en-US" sz="2000" dirty="0" smtClean="0"/>
              <a:t>Sue Hutton			</a:t>
            </a:r>
          </a:p>
          <a:p>
            <a:pPr eaLnBrk="1" hangingPunct="1">
              <a:buFontTx/>
              <a:buNone/>
            </a:pPr>
            <a:r>
              <a:rPr lang="en-CA" altLang="en-US" sz="2000" dirty="0" smtClean="0"/>
              <a:t>Peter Park </a:t>
            </a:r>
          </a:p>
          <a:p>
            <a:pPr eaLnBrk="1" hangingPunct="1">
              <a:buFontTx/>
              <a:buNone/>
            </a:pPr>
            <a:r>
              <a:rPr lang="en-CA" altLang="en-US" sz="2000" dirty="0" smtClean="0"/>
              <a:t>October 2, 2017</a:t>
            </a:r>
            <a:r>
              <a:rPr lang="en-CA" altLang="en-US" sz="2000" b="1" dirty="0" smtClean="0"/>
              <a:t>	</a:t>
            </a:r>
          </a:p>
          <a:p>
            <a:pPr eaLnBrk="1" hangingPunct="1"/>
            <a:endParaRPr lang="en-CA" altLang="en-US" sz="2800" b="1" dirty="0" smtClean="0"/>
          </a:p>
          <a:p>
            <a:pPr eaLnBrk="1" hangingPunct="1"/>
            <a:endParaRPr lang="en-CA" altLang="en-US" sz="2800" b="1" dirty="0" smtClean="0"/>
          </a:p>
          <a:p>
            <a:pPr eaLnBrk="1" hangingPunct="1"/>
            <a:endParaRPr lang="en-CA" altLang="en-US" sz="2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600" b="1" dirty="0" smtClean="0"/>
          </a:p>
        </p:txBody>
      </p:sp>
      <p:pic>
        <p:nvPicPr>
          <p:cNvPr id="3076" name="Picture 5" descr="arch_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39" y="908050"/>
            <a:ext cx="2447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iStock_000009421419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863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iStock_000010205965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81075"/>
            <a:ext cx="7921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iStock_000001822721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1075"/>
            <a:ext cx="7921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iStock_000009988691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8032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0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Plain language meetings </a:t>
            </a:r>
            <a:br>
              <a:rPr lang="en-CA" dirty="0" smtClean="0"/>
            </a:br>
            <a:r>
              <a:rPr lang="en-CA" dirty="0" smtClean="0"/>
              <a:t>with MCSS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r="2375"/>
          <a:stretch/>
        </p:blipFill>
        <p:spPr>
          <a:xfrm>
            <a:off x="1318436" y="1600200"/>
            <a:ext cx="6634717" cy="4525963"/>
          </a:xfr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3" y="36232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3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Minutes Taken with </a:t>
            </a:r>
            <a:br>
              <a:rPr lang="en-CA" dirty="0" smtClean="0"/>
            </a:br>
            <a:r>
              <a:rPr lang="en-CA" dirty="0" smtClean="0"/>
              <a:t>Graphic Recording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12" y="1417638"/>
            <a:ext cx="4678889" cy="4892786"/>
          </a:xfr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3" y="36232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Nothing About Us </a:t>
            </a:r>
            <a:br>
              <a:rPr lang="en-CA" dirty="0" smtClean="0"/>
            </a:br>
            <a:r>
              <a:rPr lang="en-CA" dirty="0" smtClean="0"/>
              <a:t>Without Us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916" y="1417638"/>
            <a:ext cx="3880884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Peter: </a:t>
            </a:r>
          </a:p>
          <a:p>
            <a:pPr marL="0" indent="0" algn="ctr">
              <a:buNone/>
            </a:pPr>
            <a:r>
              <a:rPr lang="en-CA" sz="3600" dirty="0" smtClean="0"/>
              <a:t>It seems that very few researchers recognize people with disabilities other than as research subjects. </a:t>
            </a:r>
          </a:p>
          <a:p>
            <a:pPr marL="0" indent="0" algn="ctr">
              <a:buNone/>
            </a:pPr>
            <a:endParaRPr lang="en-CA" sz="3600" dirty="0"/>
          </a:p>
          <a:p>
            <a:pPr marL="0" indent="0" algn="ctr">
              <a:buNone/>
            </a:pPr>
            <a:r>
              <a:rPr lang="en-CA" sz="3600" dirty="0" smtClean="0"/>
              <a:t>We are </a:t>
            </a:r>
            <a:r>
              <a:rPr lang="en-CA" sz="3600" dirty="0"/>
              <a:t>j</a:t>
            </a:r>
            <a:r>
              <a:rPr lang="en-CA" sz="3600" dirty="0" smtClean="0"/>
              <a:t>ust “data” </a:t>
            </a: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4" y="1600200"/>
            <a:ext cx="4249809" cy="3834845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3" y="36232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0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91" y="576732"/>
            <a:ext cx="5656521" cy="5834699"/>
          </a:xfrm>
        </p:spPr>
      </p:pic>
    </p:spTree>
    <p:extLst>
      <p:ext uri="{BB962C8B-B14F-4D97-AF65-F5344CB8AC3E}">
        <p14:creationId xmlns:p14="http://schemas.microsoft.com/office/powerpoint/2010/main" val="21718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Peter Park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408" y="1417638"/>
            <a:ext cx="4242391" cy="47085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dirty="0" smtClean="0"/>
              <a:t>Institutionalized at age of 20  with epilepsy</a:t>
            </a:r>
          </a:p>
          <a:p>
            <a:pPr algn="ctr"/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Got out 18 years later and immediately founded People First of Ontario </a:t>
            </a:r>
          </a:p>
          <a:p>
            <a:pPr algn="ctr"/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Known as the Godfather of self-advocacy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757079" cy="4525963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3" y="36232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5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Peter’s Background and </a:t>
            </a:r>
            <a:br>
              <a:rPr lang="en-CA" dirty="0" smtClean="0"/>
            </a:br>
            <a:r>
              <a:rPr lang="en-CA" dirty="0" smtClean="0"/>
              <a:t>Interest in Research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734" y="1600200"/>
            <a:ext cx="413606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dirty="0" smtClean="0"/>
              <a:t>My dad was a pharmacist </a:t>
            </a:r>
          </a:p>
          <a:p>
            <a:pPr algn="ctr"/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I had the Merck Manual in the institution. 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I knew I was a guinea pig with no consent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600200"/>
            <a:ext cx="3283386" cy="4112762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3" y="36232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9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Peter’s Research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JODD Challenges in Self-Advocacy (2011)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CJDS – Self Advocacy from the Ashes (2017)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Marcia </a:t>
            </a:r>
            <a:r>
              <a:rPr lang="en-CA" dirty="0" err="1" smtClean="0"/>
              <a:t>Rioux</a:t>
            </a:r>
            <a:r>
              <a:rPr lang="en-CA" dirty="0" smtClean="0"/>
              <a:t> &amp; Mary Ann Burke collaborations 1990’s.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Plain Language </a:t>
            </a:r>
          </a:p>
          <a:p>
            <a:pPr marL="0" indent="0">
              <a:buNone/>
            </a:pPr>
            <a:r>
              <a:rPr lang="en-CA" dirty="0" smtClean="0"/>
              <a:t>Translation MCSS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179"/>
            <a:ext cx="3886200" cy="291465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3" y="36232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7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Research and </a:t>
            </a:r>
            <a:br>
              <a:rPr lang="en-CA" dirty="0" smtClean="0"/>
            </a:br>
            <a:r>
              <a:rPr lang="en-CA" dirty="0" smtClean="0"/>
              <a:t>Inclusive Practice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228" y="1600200"/>
            <a:ext cx="449757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People labelled with intellectual disabilities have had little or no involvement in how they are known.  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(</a:t>
            </a:r>
            <a:r>
              <a:rPr lang="en-CA" dirty="0" err="1" smtClean="0"/>
              <a:t>Shormans</a:t>
            </a:r>
            <a:r>
              <a:rPr lang="en-CA" dirty="0" smtClean="0"/>
              <a:t>, A. 2011)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68795"/>
            <a:ext cx="3274828" cy="327482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3" y="36232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1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My Life in the City </a:t>
            </a:r>
            <a:br>
              <a:rPr lang="en-CA" dirty="0" smtClean="0"/>
            </a:br>
            <a:r>
              <a:rPr lang="en-CA" dirty="0" smtClean="0"/>
              <a:t>Drama &amp; GPS for </a:t>
            </a:r>
            <a:br>
              <a:rPr lang="en-CA" dirty="0" smtClean="0"/>
            </a:br>
            <a:r>
              <a:rPr lang="en-CA" dirty="0" smtClean="0"/>
              <a:t>Qualitative Data Collection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9042"/>
            <a:ext cx="4348716" cy="3657600"/>
          </a:xfrm>
        </p:spPr>
      </p:pic>
      <p:sp>
        <p:nvSpPr>
          <p:cNvPr id="5" name="Rectangle 4"/>
          <p:cNvSpPr/>
          <p:nvPr/>
        </p:nvSpPr>
        <p:spPr>
          <a:xfrm>
            <a:off x="5039833" y="1935127"/>
            <a:ext cx="38064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800" dirty="0" smtClean="0"/>
          </a:p>
          <a:p>
            <a:pPr algn="ctr"/>
            <a:r>
              <a:rPr lang="en-CA" sz="3200" dirty="0" smtClean="0"/>
              <a:t>Using theatre, GPS </a:t>
            </a:r>
            <a:r>
              <a:rPr lang="en-CA" sz="3200" dirty="0"/>
              <a:t>and Geographic Information System technology, voice recordings and iPads </a:t>
            </a:r>
            <a:endParaRPr lang="en-CA" sz="3200" dirty="0" smtClean="0"/>
          </a:p>
          <a:p>
            <a:pPr algn="ctr"/>
            <a:r>
              <a:rPr lang="en-CA" sz="3200" dirty="0" smtClean="0"/>
              <a:t>(</a:t>
            </a:r>
            <a:r>
              <a:rPr lang="en-CA" sz="3200" dirty="0" err="1" smtClean="0"/>
              <a:t>Shormans</a:t>
            </a:r>
            <a:r>
              <a:rPr lang="en-CA" sz="3200" dirty="0" smtClean="0"/>
              <a:t>, A. 2011)</a:t>
            </a:r>
            <a:endParaRPr lang="en-CA" sz="32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3" y="36232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3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Enabling people to </a:t>
            </a:r>
            <a:br>
              <a:rPr lang="en-CA" dirty="0" smtClean="0"/>
            </a:br>
            <a:r>
              <a:rPr lang="en-CA" dirty="0" smtClean="0"/>
              <a:t>tell their own stories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dirty="0" smtClean="0"/>
              <a:t>Let’s create:</a:t>
            </a:r>
          </a:p>
          <a:p>
            <a:pPr marL="0" indent="0" algn="ctr">
              <a:buNone/>
            </a:pPr>
            <a:r>
              <a:rPr lang="en-CA" dirty="0" smtClean="0"/>
              <a:t>…a </a:t>
            </a:r>
            <a:r>
              <a:rPr lang="en-CA" dirty="0"/>
              <a:t>kind of research which enables people to communicate, in a meaningful way, about their identities and experiences, and their own thoughts about their identities and experiences, through creatively making things </a:t>
            </a:r>
            <a:r>
              <a:rPr lang="en-CA" dirty="0" smtClean="0"/>
              <a:t>themselves. 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US" dirty="0" smtClean="0"/>
              <a:t>           </a:t>
            </a:r>
            <a:r>
              <a:rPr lang="en-US" dirty="0" err="1" smtClean="0"/>
              <a:t>Gauntlett</a:t>
            </a:r>
            <a:r>
              <a:rPr lang="en-US" dirty="0"/>
              <a:t>, D., &amp; </a:t>
            </a:r>
            <a:r>
              <a:rPr lang="en-US" dirty="0" err="1"/>
              <a:t>Holzwarth</a:t>
            </a:r>
            <a:r>
              <a:rPr lang="en-US" dirty="0"/>
              <a:t>, P. (2006). </a:t>
            </a:r>
            <a:endParaRPr lang="en-CA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3" y="36232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5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BEC55D-A6D3-4091-9CF4-760C10B38621}" type="slidenum">
              <a:rPr lang="en-CA" altLang="en-US"/>
              <a:pPr eaLnBrk="1" hangingPunct="1"/>
              <a:t>2</a:t>
            </a:fld>
            <a:endParaRPr lang="en-CA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endParaRPr lang="en-CA" alt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CA" altLang="en-US" sz="2200" dirty="0" smtClean="0"/>
              <a:t>Specialty legal aid clinic dedicated to defending and advancing human rights and equality rights of persons with disabilities in Ontario. 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CA" altLang="en-US" sz="2200" dirty="0" smtClean="0"/>
              <a:t>Governed by a volunteer board of directors, a majority of whom are people with disabilities. 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CA" altLang="en-US" sz="2200" dirty="0" smtClean="0"/>
              <a:t>Offer summary legal advice and referrals to Ontarians with disabilities; represent individuals as well as provincial and national disability organizations in test case litigation at all levels of tribunals and courts, including the Supreme Court of Canada;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CA" altLang="en-US" sz="2200" dirty="0" smtClean="0"/>
              <a:t>Provide education to people with disabilities on disability rights, and to the legal profession about disability law; make submissions on matters of policy and law reform. 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CA" altLang="en-US" sz="2200" dirty="0" smtClean="0"/>
              <a:t>More details on ARCH’s website at: </a:t>
            </a:r>
            <a:r>
              <a:rPr lang="en-CA" altLang="en-US" sz="2200" dirty="0" smtClean="0">
                <a:hlinkClick r:id="rId2"/>
              </a:rPr>
              <a:t>www.archdisabilitylaw.ca</a:t>
            </a:r>
            <a:r>
              <a:rPr lang="en-CA" altLang="en-US" sz="2200" dirty="0" smtClean="0"/>
              <a:t>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altLang="en-US" sz="3600" dirty="0" smtClean="0"/>
              <a:t>ARCH Disability Law Centre</a:t>
            </a:r>
            <a:endParaRPr lang="en-US" altLang="en-US" sz="3600" dirty="0" smtClean="0"/>
          </a:p>
        </p:txBody>
      </p:sp>
      <p:pic>
        <p:nvPicPr>
          <p:cNvPr id="4101" name="Picture 5" descr="arch_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734050"/>
            <a:ext cx="19431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9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Paulo </a:t>
            </a:r>
            <a:r>
              <a:rPr lang="en-CA" dirty="0" err="1" smtClean="0"/>
              <a:t>Friere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Involve the “Oppressed” </a:t>
            </a:r>
            <a:br>
              <a:rPr lang="en-CA" dirty="0" smtClean="0"/>
            </a:br>
            <a:r>
              <a:rPr lang="en-CA" dirty="0" smtClean="0"/>
              <a:t>as Co-creators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166" y="1600200"/>
            <a:ext cx="458263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“Swimming </a:t>
            </a:r>
            <a:r>
              <a:rPr lang="en-CA" dirty="0"/>
              <a:t>in the Cultural Waters of the People” </a:t>
            </a: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He argued </a:t>
            </a:r>
            <a:r>
              <a:rPr lang="en-CA" dirty="0"/>
              <a:t>for pedagogy to treat the learner as a co-creator of </a:t>
            </a:r>
            <a:r>
              <a:rPr lang="en-CA" dirty="0" smtClean="0"/>
              <a:t>knowledge</a:t>
            </a:r>
          </a:p>
          <a:p>
            <a:pPr marL="0" indent="0" algn="ctr">
              <a:buNone/>
            </a:pPr>
            <a:r>
              <a:rPr lang="en-CA" dirty="0" smtClean="0"/>
              <a:t>(</a:t>
            </a:r>
            <a:r>
              <a:rPr lang="en-CA" dirty="0" err="1" smtClean="0"/>
              <a:t>Friere</a:t>
            </a:r>
            <a:r>
              <a:rPr lang="en-CA" dirty="0" smtClean="0"/>
              <a:t>, P. 1968) 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8" y="2190306"/>
            <a:ext cx="3326998" cy="3509579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3" y="36232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5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Get Creative! </a:t>
            </a:r>
            <a:br>
              <a:rPr lang="en-CA" dirty="0" smtClean="0"/>
            </a:br>
            <a:r>
              <a:rPr lang="en-CA" dirty="0" smtClean="0"/>
              <a:t>Partner with Drama Coaches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228" y="1600200"/>
            <a:ext cx="4497572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dirty="0" smtClean="0"/>
              <a:t>Participatory </a:t>
            </a:r>
            <a:r>
              <a:rPr lang="en-CA" dirty="0"/>
              <a:t>Theatre </a:t>
            </a:r>
            <a:r>
              <a:rPr lang="en-CA" dirty="0" smtClean="0"/>
              <a:t>for data collection as well as dissemination. Ester </a:t>
            </a:r>
            <a:r>
              <a:rPr lang="en-CA" dirty="0" err="1" smtClean="0"/>
              <a:t>Ignati</a:t>
            </a:r>
            <a:r>
              <a:rPr lang="en-CA" dirty="0" smtClean="0"/>
              <a:t>.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Aiding Dramatic Change in Development (ADCID) – a non-profit that uses theatre for capacity building. Partnered with McMaster. </a:t>
            </a:r>
          </a:p>
          <a:p>
            <a:pPr marL="0" indent="0" algn="ctr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8" y="1795750"/>
            <a:ext cx="3698663" cy="3265347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3" y="36232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0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Peter Park on Research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921" y="1169582"/>
            <a:ext cx="4625163" cy="49565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Research is usually done TO us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We are researched to death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People who are researchers get grants and get paid to do something at our expense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No-one bothers to tell us how it’s helping and if it’s helping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005" r="51628" b="23721"/>
          <a:stretch/>
        </p:blipFill>
        <p:spPr>
          <a:xfrm>
            <a:off x="457200" y="1417638"/>
            <a:ext cx="3508744" cy="4956581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3" y="36232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5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Ethics and practicing </a:t>
            </a:r>
            <a:br>
              <a:rPr lang="en-CA" dirty="0" smtClean="0"/>
            </a:br>
            <a:r>
              <a:rPr lang="en-CA" dirty="0"/>
              <a:t>C</a:t>
            </a:r>
            <a:r>
              <a:rPr lang="en-CA" dirty="0" smtClean="0"/>
              <a:t>o-authorship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423" y="1600200"/>
            <a:ext cx="3976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Plain Language </a:t>
            </a:r>
          </a:p>
          <a:p>
            <a:pPr marL="0" indent="0">
              <a:buNone/>
            </a:pPr>
            <a:r>
              <a:rPr lang="en-CA" dirty="0" smtClean="0"/>
              <a:t>Informed Consent </a:t>
            </a:r>
          </a:p>
          <a:p>
            <a:pPr marL="0" indent="0">
              <a:buNone/>
            </a:pPr>
            <a:r>
              <a:rPr lang="en-CA" dirty="0" smtClean="0"/>
              <a:t>Participatory Methodologies </a:t>
            </a:r>
          </a:p>
          <a:p>
            <a:pPr marL="0" indent="0">
              <a:buNone/>
            </a:pPr>
            <a:r>
              <a:rPr lang="en-CA" dirty="0" smtClean="0"/>
              <a:t>Alternative data collection = art, film </a:t>
            </a:r>
          </a:p>
          <a:p>
            <a:pPr marL="0" indent="0">
              <a:buNone/>
            </a:pPr>
            <a:r>
              <a:rPr lang="en-CA" dirty="0" smtClean="0"/>
              <a:t>Dissemination – role plays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3" y="1589728"/>
            <a:ext cx="4470193" cy="41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 picture is worth </a:t>
            </a:r>
            <a:br>
              <a:rPr lang="en-CA" dirty="0" smtClean="0"/>
            </a:br>
            <a:r>
              <a:rPr lang="en-CA" dirty="0" smtClean="0"/>
              <a:t>a thousand words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 </a:t>
            </a:r>
          </a:p>
          <a:p>
            <a:pPr marL="0" indent="0" algn="ctr">
              <a:buNone/>
            </a:pPr>
            <a:endParaRPr lang="en-C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81" y="2147777"/>
            <a:ext cx="4976038" cy="34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Graphic data can convey what goes beyond words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19" y="1600200"/>
            <a:ext cx="6313458" cy="4525963"/>
          </a:xfrm>
        </p:spPr>
      </p:pic>
    </p:spTree>
    <p:extLst>
      <p:ext uri="{BB962C8B-B14F-4D97-AF65-F5344CB8AC3E}">
        <p14:creationId xmlns:p14="http://schemas.microsoft.com/office/powerpoint/2010/main" val="21108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Graphic Data Collection </a:t>
            </a:r>
            <a:br>
              <a:rPr lang="en-CA" dirty="0" smtClean="0"/>
            </a:br>
            <a:r>
              <a:rPr lang="en-CA" dirty="0" smtClean="0"/>
              <a:t>D Ward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18" y="1749923"/>
            <a:ext cx="6075205" cy="48528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74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Graphic Data Collection </a:t>
            </a:r>
            <a:br>
              <a:rPr lang="en-CA" dirty="0" smtClean="0"/>
            </a:br>
            <a:r>
              <a:rPr lang="en-CA" dirty="0" smtClean="0"/>
              <a:t>Water Torture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9" y="1616149"/>
            <a:ext cx="6273210" cy="49228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22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Graphic Data Collection </a:t>
            </a:r>
            <a:br>
              <a:rPr lang="en-CA" dirty="0" smtClean="0"/>
            </a:br>
            <a:r>
              <a:rPr lang="en-CA" dirty="0" smtClean="0"/>
              <a:t>Co-creation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9024"/>
            <a:ext cx="5528930" cy="49484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99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Graphic Data Collection</a:t>
            </a:r>
            <a:br>
              <a:rPr lang="en-CA" dirty="0" smtClean="0"/>
            </a:br>
            <a:r>
              <a:rPr lang="en-CA" dirty="0" smtClean="0"/>
              <a:t>Transition Aged Youth - Trapped  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09" y="1417638"/>
            <a:ext cx="5592726" cy="49424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89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>
              <a:spcBef>
                <a:spcPct val="0"/>
              </a:spcBef>
              <a:buNone/>
            </a:pPr>
            <a:r>
              <a:rPr lang="en-CA" altLang="en-US" dirty="0" smtClean="0"/>
              <a:t>                     Sue                           Peter </a:t>
            </a:r>
            <a:endParaRPr lang="en-CA" altLang="en-US" dirty="0"/>
          </a:p>
          <a:p>
            <a:pPr>
              <a:spcBef>
                <a:spcPct val="0"/>
              </a:spcBef>
              <a:buNone/>
            </a:pPr>
            <a:r>
              <a:rPr lang="en-CA" altLang="en-US" dirty="0"/>
              <a:t> </a:t>
            </a:r>
            <a:r>
              <a:rPr lang="en-CA" altLang="en-US" dirty="0" smtClean="0"/>
              <a:t>                 Hutton                         Park </a:t>
            </a: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altLang="en-US" sz="3600" dirty="0" smtClean="0"/>
              <a:t>Today`s Presenters</a:t>
            </a:r>
            <a:endParaRPr lang="en-US" altLang="en-US" sz="36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15" y="1835401"/>
            <a:ext cx="1573619" cy="203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arch_logo_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734050"/>
            <a:ext cx="19431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94" y="1835401"/>
            <a:ext cx="1655950" cy="20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Informed Consent 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166" y="1600200"/>
            <a:ext cx="4582633" cy="4525963"/>
          </a:xfrm>
        </p:spPr>
        <p:txBody>
          <a:bodyPr>
            <a:normAutofit/>
          </a:bodyPr>
          <a:lstStyle/>
          <a:p>
            <a:pPr algn="ctr"/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How do we know </a:t>
            </a:r>
          </a:p>
          <a:p>
            <a:pPr marL="0" indent="0" algn="ctr">
              <a:buNone/>
            </a:pPr>
            <a:r>
              <a:rPr lang="en-CA" dirty="0" smtClean="0"/>
              <a:t>we have it</a:t>
            </a:r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Ethics Review Boards require us to be clear about decision making and capacity and consent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0169"/>
            <a:ext cx="3285460" cy="3702961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1" y="357396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5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CFBEDF-BFFE-4DD9-98C1-0613CF78E758}" type="slidenum">
              <a:rPr lang="en-C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CA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</a:rPr>
              <a:t>Legal Capacity, Consent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 and Autonomy</a:t>
            </a:r>
            <a:endParaRPr lang="en-US" altLang="en-US" sz="2800" i="1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97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Legal capacity = power provided by law to make decisions, enter into contracts, take legal action, etc.</a:t>
            </a:r>
            <a:endParaRPr lang="en-CA" altLang="en-US" sz="28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CA" altLang="en-US" sz="2800" dirty="0" smtClean="0">
                <a:solidFill>
                  <a:srgbClr val="000000"/>
                </a:solidFill>
              </a:rPr>
              <a:t>The ability to make decisions for one’s self is an important part of autonomy and human dignity.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CA" altLang="en-US" sz="28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CA" altLang="en-US" sz="2800" dirty="0" smtClean="0">
                <a:solidFill>
                  <a:srgbClr val="000000"/>
                </a:solidFill>
              </a:rPr>
              <a:t>A person’s right to make decisions should be promoted and protected to fullest extent possible  - even if it is inconvenient or challenging to do so. </a:t>
            </a:r>
          </a:p>
          <a:p>
            <a:pPr marL="450850" lvl="1" indent="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/>
          </a:p>
        </p:txBody>
      </p:sp>
      <p:pic>
        <p:nvPicPr>
          <p:cNvPr id="11269" name="Picture 5" descr="arch_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805488"/>
            <a:ext cx="1655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06" y="5697538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1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A2A2CD-9D33-43F9-9CB7-091BD17682A6}" type="slidenum">
              <a:rPr lang="en-C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CA" altLang="en-US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altLang="en-US" smtClean="0"/>
              <a:t/>
            </a:r>
            <a:br>
              <a:rPr lang="en-CA" altLang="en-US" smtClean="0"/>
            </a:br>
            <a:r>
              <a:rPr lang="en-US" altLang="en-US" sz="4000" b="1" smtClean="0">
                <a:solidFill>
                  <a:srgbClr val="000000"/>
                </a:solidFill>
              </a:rPr>
              <a:t>Ontario Law: </a:t>
            </a:r>
            <a:br>
              <a:rPr lang="en-US" altLang="en-US" sz="4000" b="1" smtClean="0">
                <a:solidFill>
                  <a:srgbClr val="000000"/>
                </a:solidFill>
              </a:rPr>
            </a:br>
            <a:r>
              <a:rPr lang="en-US" altLang="en-US" sz="4000" b="1" smtClean="0">
                <a:solidFill>
                  <a:srgbClr val="000000"/>
                </a:solidFill>
              </a:rPr>
              <a:t>Presumption of Capacity</a:t>
            </a:r>
            <a:r>
              <a:rPr lang="en-CA" altLang="en-US" smtClean="0"/>
              <a:t/>
            </a:r>
            <a:br>
              <a:rPr lang="en-CA" altLang="en-US" smtClean="0"/>
            </a:br>
            <a:endParaRPr lang="en-US" alt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</a:rPr>
              <a:t>In Ontario all adults are considered mentally capable of making decisions affecting them unless there is clear evidence to the contrary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</a:rPr>
              <a:t>A person who is 18 or older is presumed capable of entering into a contract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00000"/>
                </a:solidFill>
              </a:rPr>
              <a:t>Substitute Decisions Act, s.2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</a:rPr>
              <a:t>A person who is 16 or older is presumed capable of giving or refusing consent regarding personal care (health care, nutrition, shelter, clothing, hygiene, safety)</a:t>
            </a:r>
          </a:p>
          <a:p>
            <a:pPr lvl="1"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Substitute Decisions Act, s.2</a:t>
            </a:r>
          </a:p>
          <a:p>
            <a:pPr eaLnBrk="1" hangingPunct="1"/>
            <a:endParaRPr lang="en-CA" altLang="en-US" sz="2400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CA" altLang="en-US" dirty="0" smtClean="0"/>
          </a:p>
        </p:txBody>
      </p:sp>
      <p:pic>
        <p:nvPicPr>
          <p:cNvPr id="13317" name="Picture 6" descr="arch_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6026150"/>
            <a:ext cx="1655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70" y="5972175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8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Dissemination </a:t>
            </a:r>
            <a:br>
              <a:rPr lang="en-CA" dirty="0" smtClean="0"/>
            </a:br>
            <a:r>
              <a:rPr lang="en-CA" dirty="0" smtClean="0"/>
              <a:t>How inclusive is yours?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661" y="1600200"/>
            <a:ext cx="5209953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dirty="0" smtClean="0"/>
              <a:t>Who do you make sure knows about your research? </a:t>
            </a:r>
          </a:p>
          <a:p>
            <a:pPr marL="0" indent="0" algn="ctr">
              <a:buNone/>
            </a:pPr>
            <a:r>
              <a:rPr lang="en-CA" dirty="0"/>
              <a:t>Funders, academics, or people who’s lives are directly affected? </a:t>
            </a: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Is it plain language? 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Is it available in video? </a:t>
            </a:r>
          </a:p>
          <a:p>
            <a:pPr algn="ctr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30341"/>
            <a:ext cx="3742660" cy="330087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1" y="357137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7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Group Work </a:t>
            </a:r>
            <a:br>
              <a:rPr lang="en-CA" dirty="0" smtClean="0"/>
            </a:br>
            <a:r>
              <a:rPr lang="en-CA" dirty="0" smtClean="0"/>
              <a:t>How can you practice inclusive research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9" y="1600200"/>
            <a:ext cx="5231219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What can you do to include people labelled with an intellectual disability in your research, in your practice</a:t>
            </a:r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-In developing questions</a:t>
            </a:r>
          </a:p>
          <a:p>
            <a:pPr marL="0" indent="0" algn="ctr">
              <a:buNone/>
            </a:pPr>
            <a:r>
              <a:rPr lang="en-CA" dirty="0" smtClean="0"/>
              <a:t>-In Methodology </a:t>
            </a:r>
          </a:p>
          <a:p>
            <a:pPr marL="0" indent="0" algn="ctr">
              <a:buNone/>
            </a:pPr>
            <a:r>
              <a:rPr lang="en-CA" dirty="0" smtClean="0"/>
              <a:t>-In Dissemination </a:t>
            </a:r>
          </a:p>
          <a:p>
            <a:pPr marL="0" indent="0" algn="ctr">
              <a:buNone/>
            </a:pPr>
            <a:r>
              <a:rPr lang="en-CA" dirty="0" smtClean="0"/>
              <a:t>-Data Collection </a:t>
            </a:r>
          </a:p>
          <a:p>
            <a:pPr marL="0" indent="0" algn="ctr">
              <a:buNone/>
            </a:pPr>
            <a:r>
              <a:rPr lang="en-CA" dirty="0" smtClean="0"/>
              <a:t>-Plain Language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1600200"/>
            <a:ext cx="4010248" cy="41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CA" sz="6400" dirty="0" smtClean="0"/>
              <a:t>Freire</a:t>
            </a:r>
            <a:r>
              <a:rPr lang="en-CA" sz="6400" dirty="0"/>
              <a:t>, P. (2000). Pedagogy of the oppressed (30th anniversary ed.). New York: Continuum. Chicago Style </a:t>
            </a:r>
            <a:endParaRPr lang="en-CA" sz="6400" dirty="0" smtClean="0"/>
          </a:p>
          <a:p>
            <a:pPr marL="0" indent="0">
              <a:buNone/>
            </a:pPr>
            <a:endParaRPr lang="en-CA" sz="6400" dirty="0" smtClean="0"/>
          </a:p>
          <a:p>
            <a:pPr marL="0" indent="0">
              <a:buNone/>
            </a:pPr>
            <a:r>
              <a:rPr lang="en-US" sz="6400" dirty="0" err="1"/>
              <a:t>Gauntlett</a:t>
            </a:r>
            <a:r>
              <a:rPr lang="en-US" sz="6400" dirty="0"/>
              <a:t>, D., &amp; </a:t>
            </a:r>
            <a:r>
              <a:rPr lang="en-US" sz="6400" dirty="0" err="1"/>
              <a:t>Holzwarth</a:t>
            </a:r>
            <a:r>
              <a:rPr lang="en-US" sz="6400" dirty="0"/>
              <a:t>, P. (2006). Creative and visual methods for exploring identities. Visual Studies, 21(1), 82–91</a:t>
            </a:r>
            <a:r>
              <a:rPr lang="en-US" sz="6400" dirty="0" smtClean="0"/>
              <a:t>.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CA" sz="6400" dirty="0"/>
          </a:p>
          <a:p>
            <a:pPr marL="0" indent="0">
              <a:buNone/>
            </a:pPr>
            <a:r>
              <a:rPr lang="en-CA" sz="6400" dirty="0"/>
              <a:t>Hutton, S., </a:t>
            </a:r>
            <a:r>
              <a:rPr lang="en-US" sz="6400" dirty="0"/>
              <a:t>Park, Levine, Johnson &amp; </a:t>
            </a:r>
            <a:r>
              <a:rPr lang="en-US" sz="6400" dirty="0" err="1"/>
              <a:t>Bramesfield</a:t>
            </a:r>
            <a:r>
              <a:rPr lang="en-US" sz="6400" dirty="0"/>
              <a:t>. (2017) Self-advocacy from the ashes of the institution. </a:t>
            </a:r>
            <a:r>
              <a:rPr lang="en-US" sz="6400" i="1" dirty="0"/>
              <a:t>Canadian Journal on Disability Studies.</a:t>
            </a:r>
            <a:r>
              <a:rPr lang="en-US" sz="6400" dirty="0"/>
              <a:t> </a:t>
            </a:r>
            <a:endParaRPr lang="en-CA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CA" sz="6400" dirty="0" err="1" smtClean="0"/>
              <a:t>Shorman</a:t>
            </a:r>
            <a:r>
              <a:rPr lang="en-CA" sz="6400" dirty="0" smtClean="0"/>
              <a:t>, A. (2011) The </a:t>
            </a:r>
            <a:r>
              <a:rPr lang="en-CA" sz="6400" dirty="0"/>
              <a:t>Right or Responsibility of Inspection: Social Work, Photography, and People with Intellectual </a:t>
            </a:r>
            <a:r>
              <a:rPr lang="en-CA" sz="6400" dirty="0" smtClean="0"/>
              <a:t>Disabilities. A doctoral dissertation. University of Toronto School of Social Work.</a:t>
            </a:r>
          </a:p>
          <a:p>
            <a:pPr marL="0" indent="0">
              <a:buNone/>
            </a:pPr>
            <a:endParaRPr lang="en-CA" sz="6400" dirty="0" smtClean="0"/>
          </a:p>
          <a:p>
            <a:pPr marL="0" indent="0">
              <a:buNone/>
            </a:pPr>
            <a:r>
              <a:rPr lang="en-CA" sz="6400" u="sng" dirty="0">
                <a:hlinkClick r:id="rId2"/>
              </a:rPr>
              <a:t>Substitute Decisions Act, 1992, SO 1992, c. 30 - Ontario.ca</a:t>
            </a:r>
            <a:endParaRPr lang="en-CA" sz="6400" dirty="0"/>
          </a:p>
          <a:p>
            <a:pPr marL="0" indent="0" fontAlgn="ctr">
              <a:buNone/>
            </a:pPr>
            <a:r>
              <a:rPr lang="en-CA" sz="6400" dirty="0">
                <a:hlinkClick r:id="rId3"/>
              </a:rPr>
              <a:t>https://</a:t>
            </a:r>
            <a:r>
              <a:rPr lang="en-CA" sz="6400" dirty="0" smtClean="0">
                <a:hlinkClick r:id="rId3"/>
              </a:rPr>
              <a:t>www.ontario.ca/laws/statute/92s30</a:t>
            </a:r>
            <a:endParaRPr lang="en-CA" sz="6400" dirty="0" smtClean="0"/>
          </a:p>
          <a:p>
            <a:pPr marL="0" indent="0" fontAlgn="ctr">
              <a:buNone/>
            </a:pPr>
            <a:endParaRPr lang="en-CA" sz="6400" dirty="0"/>
          </a:p>
          <a:p>
            <a:pPr marL="0" indent="0" fontAlgn="ctr">
              <a:buNone/>
            </a:pPr>
            <a:r>
              <a:rPr lang="en-CA" sz="6400" dirty="0"/>
              <a:t>UN General </a:t>
            </a:r>
            <a:r>
              <a:rPr lang="en-CA" sz="6400" dirty="0" smtClean="0"/>
              <a:t>Assembly</a:t>
            </a:r>
            <a:r>
              <a:rPr lang="en-CA" sz="6400" dirty="0"/>
              <a:t> </a:t>
            </a:r>
            <a:r>
              <a:rPr lang="en-CA" sz="6400" dirty="0" smtClean="0"/>
              <a:t>(2006) Convention </a:t>
            </a:r>
            <a:r>
              <a:rPr lang="en-CA" sz="6400" dirty="0"/>
              <a:t>on the Rights of Persons with </a:t>
            </a:r>
            <a:r>
              <a:rPr lang="en-CA" sz="6400" dirty="0" smtClean="0"/>
              <a:t>Disabilities A/RES/61/106/Annex </a:t>
            </a:r>
            <a:r>
              <a:rPr lang="en-CA" sz="6400" dirty="0"/>
              <a:t>I. Retrieved from: www.internationaldisabilityalliance.org/CRPD</a:t>
            </a:r>
          </a:p>
          <a:p>
            <a:pPr marL="0" indent="0" fontAlgn="ctr">
              <a:buNone/>
            </a:pPr>
            <a:r>
              <a:rPr lang="en-CA" sz="3400" dirty="0"/>
              <a:t/>
            </a:r>
            <a:br>
              <a:rPr lang="en-CA" sz="3400" dirty="0"/>
            </a:br>
            <a:endParaRPr lang="en-US" sz="3400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480213" y="42640376"/>
            <a:ext cx="183574" cy="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Gauntlett</a:t>
            </a:r>
            <a:r>
              <a:rPr lang="en-US" dirty="0"/>
              <a:t>, D., &amp; </a:t>
            </a:r>
            <a:r>
              <a:rPr lang="en-US" dirty="0" err="1"/>
              <a:t>Holzwarth</a:t>
            </a:r>
            <a:r>
              <a:rPr lang="en-US" dirty="0"/>
              <a:t>, P. (2006). Creative and visual methods for exploring identities. Visual Studies, 21(1), 82–91. 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4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AA0F7C-B752-4B24-AC81-3C601E5A75CF}" type="slidenum">
              <a:rPr lang="en-CA" altLang="en-US"/>
              <a:pPr eaLnBrk="1" hangingPunct="1"/>
              <a:t>36</a:t>
            </a:fld>
            <a:endParaRPr lang="en-CA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69325" cy="547211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CA" altLang="en-US" sz="2400" b="1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altLang="en-US" b="1" dirty="0" smtClean="0"/>
              <a:t>Thank You!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altLang="en-US" sz="2400" b="1" dirty="0" smtClean="0"/>
              <a:t>ARCH Disability Law Centre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altLang="en-US" sz="2400" u="sng" dirty="0" smtClean="0">
                <a:solidFill>
                  <a:schemeClr val="accent2"/>
                </a:solidFill>
              </a:rPr>
              <a:t>www.archdisabilitylaw.ca</a:t>
            </a:r>
            <a:r>
              <a:rPr lang="en-US" altLang="en-US" sz="2400" dirty="0" smtClean="0"/>
              <a:t> </a:t>
            </a:r>
            <a:endParaRPr lang="en-CA" altLang="en-US" sz="24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CA" altLang="en-US" sz="24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altLang="en-US" sz="2400" dirty="0" smtClean="0"/>
              <a:t>Sue Hutton 416-482-8255 x 2227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altLang="en-US" sz="2400" dirty="0" err="1" smtClean="0"/>
              <a:t>huttons</a:t>
            </a:r>
            <a:r>
              <a:rPr lang="en-CA" altLang="en-US" sz="2400" dirty="0"/>
              <a:t> </a:t>
            </a:r>
            <a:r>
              <a:rPr lang="en-CA" altLang="en-US" sz="2400" dirty="0" smtClean="0"/>
              <a:t>at lao.on.ca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altLang="en-US" sz="2400" dirty="0" smtClean="0"/>
              <a:t>or 1-866-482-2724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altLang="en-US" sz="2400" dirty="0" smtClean="0"/>
              <a:t>TTY:     416-482-1254 or 1-866-482-2728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altLang="en-US" sz="2400" dirty="0" smtClean="0"/>
              <a:t>Fax:      416-482-2981 or 1-866-881-2723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CA" altLang="en-US" sz="2400" dirty="0" smtClean="0"/>
          </a:p>
          <a:p>
            <a:pPr marL="0" indent="0" algn="ctr" eaLnBrk="1" hangingPunct="1">
              <a:lnSpc>
                <a:spcPct val="80000"/>
              </a:lnSpc>
            </a:pPr>
            <a:endParaRPr lang="en-CA" altLang="en-US" sz="12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altLang="en-US" sz="1800" dirty="0" smtClean="0"/>
              <a:t>The information provided in these presentation materials is not intended to be legal advice. Consult a lawyer or legal worker if you need legal advice on a specific matter. The information in the presentation materials are current as of the date of the presentation.</a:t>
            </a:r>
            <a:endParaRPr lang="en-CA" altLang="en-US" sz="1200" dirty="0" smtClean="0"/>
          </a:p>
        </p:txBody>
      </p:sp>
      <p:pic>
        <p:nvPicPr>
          <p:cNvPr id="52228" name="Picture 3" descr="arch_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4700"/>
            <a:ext cx="15732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6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80" y="1127051"/>
            <a:ext cx="4631822" cy="5211763"/>
          </a:xfrm>
        </p:spPr>
      </p:pic>
      <p:sp>
        <p:nvSpPr>
          <p:cNvPr id="5" name="TextBox 4"/>
          <p:cNvSpPr txBox="1"/>
          <p:nvPr/>
        </p:nvSpPr>
        <p:spPr>
          <a:xfrm>
            <a:off x="978195" y="255181"/>
            <a:ext cx="659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     I would be there if I could!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2551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 Clip of Peter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08" y="1417638"/>
            <a:ext cx="3954177" cy="4553786"/>
          </a:xfrm>
        </p:spPr>
      </p:pic>
    </p:spTree>
    <p:extLst>
      <p:ext uri="{BB962C8B-B14F-4D97-AF65-F5344CB8AC3E}">
        <p14:creationId xmlns:p14="http://schemas.microsoft.com/office/powerpoint/2010/main" val="13123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BCAC5A-8B18-4B2D-9827-13BBF26EA71C}" type="slidenum">
              <a:rPr lang="en-CA" altLang="en-US"/>
              <a:pPr eaLnBrk="1" hangingPunct="1"/>
              <a:t>6</a:t>
            </a:fld>
            <a:endParaRPr lang="en-CA" altLang="en-US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6456" y="1105786"/>
            <a:ext cx="4880343" cy="502037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CA" altLang="en-US" dirty="0"/>
          </a:p>
          <a:p>
            <a:pPr marL="0" indent="0">
              <a:lnSpc>
                <a:spcPct val="80000"/>
              </a:lnSpc>
              <a:buNone/>
            </a:pPr>
            <a:endParaRPr lang="en-CA" altLang="en-US" sz="40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CA" altLang="en-US" sz="4000" dirty="0" smtClean="0"/>
              <a:t>Project at ARCH promoting and advancing the rights of persons labelled with intellectual disabilities in Ontario</a:t>
            </a:r>
          </a:p>
          <a:p>
            <a:pPr marL="0" indent="0">
              <a:lnSpc>
                <a:spcPct val="80000"/>
              </a:lnSpc>
              <a:buNone/>
            </a:pPr>
            <a:endParaRPr lang="en-CA" altLang="en-US" dirty="0" smtClean="0"/>
          </a:p>
          <a:p>
            <a:pPr>
              <a:lnSpc>
                <a:spcPct val="80000"/>
              </a:lnSpc>
            </a:pPr>
            <a:endParaRPr lang="en-CA" altLang="en-US" dirty="0" smtClean="0"/>
          </a:p>
        </p:txBody>
      </p:sp>
      <p:pic>
        <p:nvPicPr>
          <p:cNvPr id="5125" name="Picture 6" descr="arch_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2" y="5646259"/>
            <a:ext cx="172878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altLang="en-US" sz="3600" dirty="0" smtClean="0"/>
              <a:t>Respecting Rights</a:t>
            </a:r>
            <a:endParaRPr lang="en-US" altLang="en-US" sz="3600" dirty="0" smtClean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5" y="1685422"/>
            <a:ext cx="2390368" cy="212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850" y="4072762"/>
            <a:ext cx="2727178" cy="2423929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42" y="37610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8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BCAC5A-8B18-4B2D-9827-13BBF26EA71C}" type="slidenum">
              <a:rPr lang="en-CA" altLang="en-US"/>
              <a:pPr eaLnBrk="1" hangingPunct="1"/>
              <a:t>7</a:t>
            </a:fld>
            <a:endParaRPr lang="en-CA" altLang="en-US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740" y="1600200"/>
            <a:ext cx="3886059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en-CA" altLang="en-US" sz="40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CA" altLang="en-US" sz="4000" dirty="0" smtClean="0"/>
              <a:t>Legal education workshops for </a:t>
            </a:r>
            <a:r>
              <a:rPr lang="en-CA" altLang="en-US" sz="4000" dirty="0"/>
              <a:t>persons labelled with intellectual disabilities, their families and </a:t>
            </a:r>
            <a:r>
              <a:rPr lang="en-CA" altLang="en-US" sz="4000" dirty="0" smtClean="0"/>
              <a:t>staff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CA" altLang="en-US" dirty="0"/>
          </a:p>
          <a:p>
            <a:pPr>
              <a:lnSpc>
                <a:spcPct val="80000"/>
              </a:lnSpc>
            </a:pPr>
            <a:endParaRPr lang="en-CA" altLang="en-US" dirty="0" smtClean="0"/>
          </a:p>
        </p:txBody>
      </p:sp>
      <p:pic>
        <p:nvPicPr>
          <p:cNvPr id="5125" name="Picture 6" descr="arch_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734050"/>
            <a:ext cx="172878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altLang="en-US" sz="3600" dirty="0" smtClean="0"/>
              <a:t>      Respecting Rights</a:t>
            </a:r>
            <a:endParaRPr lang="en-US" altLang="en-US" sz="36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98" y="357137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3" y="2118978"/>
            <a:ext cx="3897677" cy="37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Rights education </a:t>
            </a:r>
            <a:br>
              <a:rPr lang="en-CA" dirty="0" smtClean="0"/>
            </a:br>
            <a:r>
              <a:rPr lang="en-CA" dirty="0" smtClean="0"/>
              <a:t>through art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98" y="357137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0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Inclusive Law Reform</a:t>
            </a:r>
            <a:br>
              <a:rPr lang="en-CA" dirty="0" smtClean="0"/>
            </a:br>
            <a:r>
              <a:rPr lang="en-CA" dirty="0" smtClean="0"/>
              <a:t>Ombudsman’s Office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43" y="362320"/>
            <a:ext cx="83899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5589</TotalTime>
  <Words>1177</Words>
  <Application>Microsoft Office PowerPoint</Application>
  <PresentationFormat>On-screen Show (4:3)</PresentationFormat>
  <Paragraphs>229</Paragraphs>
  <Slides>36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ARCH Disability Law Centre</vt:lpstr>
      <vt:lpstr>Today`s Presenters</vt:lpstr>
      <vt:lpstr>PowerPoint Presentation</vt:lpstr>
      <vt:lpstr>Video Clip of Peter </vt:lpstr>
      <vt:lpstr>Respecting Rights</vt:lpstr>
      <vt:lpstr>      Respecting Rights</vt:lpstr>
      <vt:lpstr>Rights education  through art </vt:lpstr>
      <vt:lpstr>Inclusive Law Reform Ombudsman’s Office</vt:lpstr>
      <vt:lpstr>Plain language meetings  with MCSS</vt:lpstr>
      <vt:lpstr>Minutes Taken with  Graphic Recording </vt:lpstr>
      <vt:lpstr>Nothing About Us  Without Us </vt:lpstr>
      <vt:lpstr>PowerPoint Presentation</vt:lpstr>
      <vt:lpstr>Peter Park </vt:lpstr>
      <vt:lpstr>Peter’s Background and  Interest in Research </vt:lpstr>
      <vt:lpstr>Peter’s Research </vt:lpstr>
      <vt:lpstr>Research and  Inclusive Practice </vt:lpstr>
      <vt:lpstr> My Life in the City  Drama &amp; GPS for  Qualitative Data Collection </vt:lpstr>
      <vt:lpstr>Enabling people to  tell their own stories </vt:lpstr>
      <vt:lpstr> Paulo Friere Involve the “Oppressed”  as Co-creators  </vt:lpstr>
      <vt:lpstr> Get Creative!  Partner with Drama Coaches</vt:lpstr>
      <vt:lpstr>Peter Park on Research </vt:lpstr>
      <vt:lpstr>Ethics and practicing  Co-authorship </vt:lpstr>
      <vt:lpstr>A picture is worth  a thousand words </vt:lpstr>
      <vt:lpstr>Graphic data can convey what goes beyond words </vt:lpstr>
      <vt:lpstr>Graphic Data Collection  D Ward</vt:lpstr>
      <vt:lpstr>Graphic Data Collection  Water Torture </vt:lpstr>
      <vt:lpstr>Graphic Data Collection  Co-creation </vt:lpstr>
      <vt:lpstr>Graphic Data Collection Transition Aged Youth - Trapped   </vt:lpstr>
      <vt:lpstr>Informed Consent ?</vt:lpstr>
      <vt:lpstr>Legal Capacity, Consent  and Autonomy</vt:lpstr>
      <vt:lpstr> Ontario Law:  Presumption of Capacity </vt:lpstr>
      <vt:lpstr>Dissemination  How inclusive is yours? </vt:lpstr>
      <vt:lpstr>Group Work  How can you practice inclusive research </vt:lpstr>
      <vt:lpstr>References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Stories  What it was like at the tribunal</dc:title>
  <dc:creator>Sue  Hutton</dc:creator>
  <cp:lastModifiedBy>Diane Smith-Coomber</cp:lastModifiedBy>
  <cp:revision>242</cp:revision>
  <dcterms:created xsi:type="dcterms:W3CDTF">2017-08-23T19:25:57Z</dcterms:created>
  <dcterms:modified xsi:type="dcterms:W3CDTF">2017-10-02T15:37:29Z</dcterms:modified>
</cp:coreProperties>
</file>