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67" r:id="rId3"/>
    <p:sldId id="298" r:id="rId4"/>
    <p:sldId id="288" r:id="rId5"/>
    <p:sldId id="289" r:id="rId6"/>
    <p:sldId id="291" r:id="rId7"/>
    <p:sldId id="340" r:id="rId8"/>
    <p:sldId id="263" r:id="rId9"/>
    <p:sldId id="264" r:id="rId10"/>
    <p:sldId id="311" r:id="rId11"/>
    <p:sldId id="299" r:id="rId12"/>
    <p:sldId id="346" r:id="rId13"/>
    <p:sldId id="258" r:id="rId14"/>
    <p:sldId id="342" r:id="rId15"/>
    <p:sldId id="320" r:id="rId16"/>
    <p:sldId id="321" r:id="rId17"/>
    <p:sldId id="322" r:id="rId18"/>
    <p:sldId id="323" r:id="rId19"/>
    <p:sldId id="312" r:id="rId20"/>
    <p:sldId id="337" r:id="rId21"/>
    <p:sldId id="343" r:id="rId22"/>
    <p:sldId id="338" r:id="rId23"/>
    <p:sldId id="314" r:id="rId24"/>
    <p:sldId id="339" r:id="rId25"/>
    <p:sldId id="313" r:id="rId26"/>
    <p:sldId id="345" r:id="rId27"/>
    <p:sldId id="318" r:id="rId28"/>
    <p:sldId id="316" r:id="rId29"/>
    <p:sldId id="347" r:id="rId30"/>
    <p:sldId id="259" r:id="rId31"/>
    <p:sldId id="324" r:id="rId32"/>
    <p:sldId id="325" r:id="rId33"/>
    <p:sldId id="326" r:id="rId34"/>
    <p:sldId id="334" r:id="rId35"/>
    <p:sldId id="279" r:id="rId36"/>
    <p:sldId id="281" r:id="rId37"/>
    <p:sldId id="305" r:id="rId38"/>
    <p:sldId id="327" r:id="rId39"/>
    <p:sldId id="330" r:id="rId40"/>
    <p:sldId id="328" r:id="rId41"/>
    <p:sldId id="331" r:id="rId42"/>
    <p:sldId id="332" r:id="rId43"/>
    <p:sldId id="333" r:id="rId44"/>
    <p:sldId id="306" r:id="rId45"/>
    <p:sldId id="304" r:id="rId46"/>
    <p:sldId id="335" r:id="rId47"/>
    <p:sldId id="336"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48"/>
      </p:cViewPr>
      <p:guideLst>
        <p:guide orient="horz" pos="4020"/>
        <p:guide pos="45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en-US" sz="3200"/>
              <a:t>Caregiver Ethnicity</a:t>
            </a:r>
          </a:p>
        </c:rich>
      </c:tx>
      <c:overlay val="0"/>
    </c:title>
    <c:autoTitleDeleted val="0"/>
    <c:plotArea>
      <c:layout/>
      <c:pieChart>
        <c:varyColors val="1"/>
        <c:ser>
          <c:idx val="0"/>
          <c:order val="0"/>
          <c:dLbls>
            <c:dLbl>
              <c:idx val="0"/>
              <c:tx>
                <c:rich>
                  <a:bodyPr/>
                  <a:lstStyle/>
                  <a:p>
                    <a:pPr>
                      <a:defRPr sz="2000" b="1" i="0">
                        <a:solidFill>
                          <a:srgbClr val="FFFFFF"/>
                        </a:solidFill>
                      </a:defRPr>
                    </a:pPr>
                    <a:r>
                      <a:rPr lang="en-US" sz="2000" dirty="0" smtClean="0">
                        <a:solidFill>
                          <a:srgbClr val="FFFFFF"/>
                        </a:solidFill>
                      </a:rPr>
                      <a:t>Caucasian</a:t>
                    </a:r>
                    <a:r>
                      <a:rPr lang="en-US" sz="2000" dirty="0">
                        <a:solidFill>
                          <a:srgbClr val="FFFFFF"/>
                        </a:solidFill>
                      </a:rPr>
                      <a:t>
52%</a:t>
                    </a:r>
                  </a:p>
                </c:rich>
              </c:tx>
              <c:spPr/>
              <c:showLegendKey val="0"/>
              <c:showVal val="0"/>
              <c:showCatName val="1"/>
              <c:showSerName val="0"/>
              <c:showPercent val="1"/>
              <c:showBubbleSize val="0"/>
            </c:dLbl>
            <c:dLbl>
              <c:idx val="1"/>
              <c:spPr/>
              <c:txPr>
                <a:bodyPr/>
                <a:lstStyle/>
                <a:p>
                  <a:pPr>
                    <a:defRPr sz="2000" b="1" i="0"/>
                  </a:pPr>
                  <a:endParaRPr lang="en-US"/>
                </a:p>
              </c:txPr>
              <c:showLegendKey val="0"/>
              <c:showVal val="0"/>
              <c:showCatName val="1"/>
              <c:showSerName val="0"/>
              <c:showPercent val="1"/>
              <c:showBubbleSize val="0"/>
            </c:dLbl>
            <c:dLbl>
              <c:idx val="2"/>
              <c:spPr/>
              <c:txPr>
                <a:bodyPr/>
                <a:lstStyle/>
                <a:p>
                  <a:pPr>
                    <a:defRPr sz="2000" b="1" i="0">
                      <a:solidFill>
                        <a:schemeClr val="bg1"/>
                      </a:solidFill>
                    </a:defRPr>
                  </a:pPr>
                  <a:endParaRPr lang="en-US"/>
                </a:p>
              </c:txPr>
              <c:showLegendKey val="0"/>
              <c:showVal val="0"/>
              <c:showCatName val="1"/>
              <c:showSerName val="0"/>
              <c:showPercent val="1"/>
              <c:showBubbleSize val="0"/>
            </c:dLbl>
            <c:txPr>
              <a:bodyPr/>
              <a:lstStyle/>
              <a:p>
                <a:pPr>
                  <a:defRPr sz="1300" b="1" i="0"/>
                </a:pPr>
                <a:endParaRPr lang="en-US"/>
              </a:p>
            </c:txPr>
            <c:showLegendKey val="0"/>
            <c:showVal val="0"/>
            <c:showCatName val="1"/>
            <c:showSerName val="0"/>
            <c:showPercent val="1"/>
            <c:showBubbleSize val="0"/>
            <c:showLeaderLines val="1"/>
          </c:dLbls>
          <c:cat>
            <c:strRef>
              <c:f>'Parent Ethnicity'!$A$4:$A$6</c:f>
              <c:strCache>
                <c:ptCount val="3"/>
                <c:pt idx="0">
                  <c:v>Caucasian</c:v>
                </c:pt>
                <c:pt idx="1">
                  <c:v>Aboriginal*</c:v>
                </c:pt>
                <c:pt idx="2">
                  <c:v>DNR</c:v>
                </c:pt>
              </c:strCache>
            </c:strRef>
          </c:cat>
          <c:val>
            <c:numRef>
              <c:f>'Parent Ethnicity'!$B$4:$B$6</c:f>
              <c:numCache>
                <c:formatCode>General</c:formatCode>
                <c:ptCount val="3"/>
                <c:pt idx="0">
                  <c:v>51.7</c:v>
                </c:pt>
                <c:pt idx="1">
                  <c:v>16.7</c:v>
                </c:pt>
                <c:pt idx="2">
                  <c:v>31.599999999999991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en-US" sz="3200"/>
              <a:t>Children's Ethnicity</a:t>
            </a:r>
          </a:p>
        </c:rich>
      </c:tx>
      <c:overlay val="0"/>
    </c:title>
    <c:autoTitleDeleted val="0"/>
    <c:plotArea>
      <c:layout/>
      <c:pieChart>
        <c:varyColors val="1"/>
        <c:ser>
          <c:idx val="0"/>
          <c:order val="0"/>
          <c:dLbls>
            <c:dLbl>
              <c:idx val="0"/>
              <c:spPr/>
              <c:txPr>
                <a:bodyPr/>
                <a:lstStyle/>
                <a:p>
                  <a:pPr>
                    <a:defRPr sz="1800" b="1" i="0">
                      <a:solidFill>
                        <a:srgbClr val="FFFFFF"/>
                      </a:solidFill>
                    </a:defRPr>
                  </a:pPr>
                  <a:endParaRPr lang="en-US"/>
                </a:p>
              </c:txPr>
              <c:showLegendKey val="0"/>
              <c:showVal val="0"/>
              <c:showCatName val="1"/>
              <c:showSerName val="0"/>
              <c:showPercent val="1"/>
              <c:showBubbleSize val="0"/>
            </c:dLbl>
            <c:dLbl>
              <c:idx val="1"/>
              <c:tx>
                <c:rich>
                  <a:bodyPr/>
                  <a:lstStyle/>
                  <a:p>
                    <a:pPr>
                      <a:defRPr sz="1700" b="1" i="0">
                        <a:solidFill>
                          <a:srgbClr val="FFFFFF"/>
                        </a:solidFill>
                      </a:defRPr>
                    </a:pPr>
                    <a:r>
                      <a:rPr lang="en-US" sz="1700" dirty="0">
                        <a:solidFill>
                          <a:schemeClr val="tx1"/>
                        </a:solidFill>
                      </a:rPr>
                      <a:t>Aboriginal*
40%</a:t>
                    </a:r>
                  </a:p>
                </c:rich>
              </c:tx>
              <c:spPr/>
              <c:showLegendKey val="0"/>
              <c:showVal val="0"/>
              <c:showCatName val="1"/>
              <c:showSerName val="0"/>
              <c:showPercent val="1"/>
              <c:showBubbleSize val="0"/>
            </c:dLbl>
            <c:dLbl>
              <c:idx val="2"/>
              <c:spPr/>
              <c:txPr>
                <a:bodyPr/>
                <a:lstStyle/>
                <a:p>
                  <a:pPr>
                    <a:defRPr sz="1700" b="1" i="0">
                      <a:solidFill>
                        <a:srgbClr val="FFFFFF"/>
                      </a:solidFill>
                    </a:defRPr>
                  </a:pPr>
                  <a:endParaRPr lang="en-US"/>
                </a:p>
              </c:txPr>
              <c:showLegendKey val="0"/>
              <c:showVal val="0"/>
              <c:showCatName val="1"/>
              <c:showSerName val="0"/>
              <c:showPercent val="1"/>
              <c:showBubbleSize val="0"/>
            </c:dLbl>
            <c:txPr>
              <a:bodyPr/>
              <a:lstStyle/>
              <a:p>
                <a:pPr>
                  <a:defRPr sz="1300" b="1" i="0"/>
                </a:pPr>
                <a:endParaRPr lang="en-US"/>
              </a:p>
            </c:txPr>
            <c:showLegendKey val="0"/>
            <c:showVal val="0"/>
            <c:showCatName val="1"/>
            <c:showSerName val="0"/>
            <c:showPercent val="1"/>
            <c:showBubbleSize val="0"/>
            <c:showLeaderLines val="1"/>
          </c:dLbls>
          <c:cat>
            <c:strRef>
              <c:f>'Parent Ethnicity'!$A$19:$A$21</c:f>
              <c:strCache>
                <c:ptCount val="3"/>
                <c:pt idx="0">
                  <c:v>Caucasian</c:v>
                </c:pt>
                <c:pt idx="1">
                  <c:v>Aboriginal*</c:v>
                </c:pt>
                <c:pt idx="2">
                  <c:v>DNR</c:v>
                </c:pt>
              </c:strCache>
            </c:strRef>
          </c:cat>
          <c:val>
            <c:numRef>
              <c:f>'Parent Ethnicity'!$B$19:$B$21</c:f>
              <c:numCache>
                <c:formatCode>General</c:formatCode>
                <c:ptCount val="3"/>
                <c:pt idx="0">
                  <c:v>26.7</c:v>
                </c:pt>
                <c:pt idx="1">
                  <c:v>40</c:v>
                </c:pt>
                <c:pt idx="2">
                  <c:v>33.299999999999997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FB6B539-CB7B-459A-B12F-B169DAE53A06}" type="datetimeFigureOut">
              <a:rPr lang="en-US" smtClean="0"/>
              <a:t>11/6/2013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AD810E6-1554-4E32-BAB0-10A9A9E43E2D}" type="slidenum">
              <a:rPr lang="en-US" smtClean="0"/>
              <a:t>‹#›</a:t>
            </a:fld>
            <a:endParaRPr lang="en-US"/>
          </a:p>
        </p:txBody>
      </p:sp>
    </p:spTree>
    <p:extLst>
      <p:ext uri="{BB962C8B-B14F-4D97-AF65-F5344CB8AC3E}">
        <p14:creationId xmlns:p14="http://schemas.microsoft.com/office/powerpoint/2010/main" val="1327007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BEFC1D8-E5BC-46F8-BEC3-352FF282587B}" type="datetimeFigureOut">
              <a:rPr lang="en-CA" smtClean="0"/>
              <a:pPr/>
              <a:t>06/11/2013</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B4005F4-1E19-4073-A7F1-E09A8046CDD0}" type="slidenum">
              <a:rPr lang="en-CA" smtClean="0"/>
              <a:pPr/>
              <a:t>‹#›</a:t>
            </a:fld>
            <a:endParaRPr lang="en-CA"/>
          </a:p>
        </p:txBody>
      </p:sp>
    </p:spTree>
    <p:extLst>
      <p:ext uri="{BB962C8B-B14F-4D97-AF65-F5344CB8AC3E}">
        <p14:creationId xmlns:p14="http://schemas.microsoft.com/office/powerpoint/2010/main" val="269785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1</a:t>
            </a:fld>
            <a:endParaRPr lang="en-CA"/>
          </a:p>
        </p:txBody>
      </p:sp>
    </p:spTree>
    <p:extLst>
      <p:ext uri="{BB962C8B-B14F-4D97-AF65-F5344CB8AC3E}">
        <p14:creationId xmlns:p14="http://schemas.microsoft.com/office/powerpoint/2010/main" val="127535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11</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12</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13</a:t>
            </a:fld>
            <a:endParaRPr lang="en-CA"/>
          </a:p>
        </p:txBody>
      </p:sp>
    </p:spTree>
    <p:extLst>
      <p:ext uri="{BB962C8B-B14F-4D97-AF65-F5344CB8AC3E}">
        <p14:creationId xmlns:p14="http://schemas.microsoft.com/office/powerpoint/2010/main" val="7716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16</a:t>
            </a:fld>
            <a:endParaRPr lang="en-CA"/>
          </a:p>
        </p:txBody>
      </p:sp>
    </p:spTree>
    <p:extLst>
      <p:ext uri="{BB962C8B-B14F-4D97-AF65-F5344CB8AC3E}">
        <p14:creationId xmlns:p14="http://schemas.microsoft.com/office/powerpoint/2010/main" val="249653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What situations are the hardest for you and your child with FASD? </a:t>
            </a:r>
            <a:r>
              <a:rPr lang="en-CA" b="1" i="1" dirty="0"/>
              <a:t>What</a:t>
            </a:r>
            <a:r>
              <a:rPr lang="en-CA" i="1" dirty="0"/>
              <a:t> happened (i.e., types of behaviours/difficulties)?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19</a:t>
            </a:fld>
            <a:endParaRPr lang="en-CA"/>
          </a:p>
        </p:txBody>
      </p:sp>
    </p:spTree>
    <p:extLst>
      <p:ext uri="{BB962C8B-B14F-4D97-AF65-F5344CB8AC3E}">
        <p14:creationId xmlns:p14="http://schemas.microsoft.com/office/powerpoint/2010/main" val="307196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What situations are the hardest for you and your child with FASD? </a:t>
            </a:r>
            <a:r>
              <a:rPr lang="en-CA" b="1" i="1" dirty="0"/>
              <a:t>What</a:t>
            </a:r>
            <a:r>
              <a:rPr lang="en-CA" i="1" dirty="0"/>
              <a:t> happened (i.e., types of behaviours/difficulties)?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22</a:t>
            </a:fld>
            <a:endParaRPr lang="en-CA"/>
          </a:p>
        </p:txBody>
      </p:sp>
    </p:spTree>
    <p:extLst>
      <p:ext uri="{BB962C8B-B14F-4D97-AF65-F5344CB8AC3E}">
        <p14:creationId xmlns:p14="http://schemas.microsoft.com/office/powerpoint/2010/main" val="307196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What situations are the hardest for you and your child with FASD? </a:t>
            </a:r>
            <a:r>
              <a:rPr lang="en-CA" b="1" i="1" dirty="0"/>
              <a:t>What</a:t>
            </a:r>
            <a:r>
              <a:rPr lang="en-CA" i="1" dirty="0"/>
              <a:t> happened (i.e., types of behaviours/difficulties)?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24</a:t>
            </a:fld>
            <a:endParaRPr lang="en-CA"/>
          </a:p>
        </p:txBody>
      </p:sp>
    </p:spTree>
    <p:extLst>
      <p:ext uri="{BB962C8B-B14F-4D97-AF65-F5344CB8AC3E}">
        <p14:creationId xmlns:p14="http://schemas.microsoft.com/office/powerpoint/2010/main" val="307196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29</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30</a:t>
            </a:fld>
            <a:endParaRPr lang="en-CA"/>
          </a:p>
        </p:txBody>
      </p:sp>
    </p:spTree>
    <p:extLst>
      <p:ext uri="{BB962C8B-B14F-4D97-AF65-F5344CB8AC3E}">
        <p14:creationId xmlns:p14="http://schemas.microsoft.com/office/powerpoint/2010/main" val="335156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2</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quotes in instead.</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31</a:t>
            </a:fld>
            <a:endParaRPr lang="en-CA"/>
          </a:p>
        </p:txBody>
      </p:sp>
    </p:spTree>
    <p:extLst>
      <p:ext uri="{BB962C8B-B14F-4D97-AF65-F5344CB8AC3E}">
        <p14:creationId xmlns:p14="http://schemas.microsoft.com/office/powerpoint/2010/main" val="386625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quotes in instead.</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32</a:t>
            </a:fld>
            <a:endParaRPr lang="en-CA"/>
          </a:p>
        </p:txBody>
      </p:sp>
    </p:spTree>
    <p:extLst>
      <p:ext uri="{BB962C8B-B14F-4D97-AF65-F5344CB8AC3E}">
        <p14:creationId xmlns:p14="http://schemas.microsoft.com/office/powerpoint/2010/main" val="407925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34</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37">
              <a:defRPr/>
            </a:pPr>
            <a:r>
              <a:rPr lang="en-CA" sz="2900" b="1" dirty="0"/>
              <a:t>SOLVER</a:t>
            </a:r>
            <a:r>
              <a:rPr lang="en-CA" sz="2900" dirty="0"/>
              <a:t>: </a:t>
            </a:r>
            <a:r>
              <a:rPr lang="en-CA" sz="2900" b="1" dirty="0"/>
              <a:t>S</a:t>
            </a:r>
            <a:r>
              <a:rPr lang="en-CA" sz="2900" dirty="0"/>
              <a:t>ituation, </a:t>
            </a:r>
            <a:r>
              <a:rPr lang="en-CA" sz="2900" b="1" dirty="0"/>
              <a:t>O</a:t>
            </a:r>
            <a:r>
              <a:rPr lang="en-CA" sz="2900" dirty="0"/>
              <a:t>ptions, </a:t>
            </a:r>
            <a:r>
              <a:rPr lang="en-CA" sz="2900" b="1" dirty="0"/>
              <a:t>L</a:t>
            </a:r>
            <a:r>
              <a:rPr lang="en-CA" sz="2900" dirty="0"/>
              <a:t>isten, </a:t>
            </a:r>
            <a:r>
              <a:rPr lang="en-CA" sz="2900" b="1" dirty="0"/>
              <a:t>V</a:t>
            </a:r>
            <a:r>
              <a:rPr lang="en-CA" sz="2900" dirty="0"/>
              <a:t>enture, </a:t>
            </a:r>
            <a:r>
              <a:rPr lang="en-CA" sz="2900" b="1" dirty="0"/>
              <a:t>E</a:t>
            </a:r>
            <a:r>
              <a:rPr lang="en-CA" sz="2900" dirty="0"/>
              <a:t>valuate, </a:t>
            </a:r>
            <a:r>
              <a:rPr lang="en-CA" sz="2900" b="1" dirty="0"/>
              <a:t>R</a:t>
            </a:r>
            <a:r>
              <a:rPr lang="en-CA" sz="2900" dirty="0"/>
              <a:t>eword</a:t>
            </a:r>
          </a:p>
          <a:p>
            <a:r>
              <a:rPr lang="en-CA" dirty="0" smtClean="0"/>
              <a:t>Amy</a:t>
            </a:r>
            <a:r>
              <a:rPr lang="en-CA" baseline="0" dirty="0" smtClean="0"/>
              <a:t> will take over.</a:t>
            </a:r>
            <a:endParaRPr lang="en-CA"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35</a:t>
            </a:fld>
            <a:endParaRPr lang="en-CA"/>
          </a:p>
        </p:txBody>
      </p:sp>
    </p:spTree>
    <p:extLst>
      <p:ext uri="{BB962C8B-B14F-4D97-AF65-F5344CB8AC3E}">
        <p14:creationId xmlns:p14="http://schemas.microsoft.com/office/powerpoint/2010/main" val="272321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36</a:t>
            </a:fld>
            <a:endParaRPr lang="en-CA"/>
          </a:p>
        </p:txBody>
      </p:sp>
    </p:spTree>
    <p:extLst>
      <p:ext uri="{BB962C8B-B14F-4D97-AF65-F5344CB8AC3E}">
        <p14:creationId xmlns:p14="http://schemas.microsoft.com/office/powerpoint/2010/main" val="272321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includes:</a:t>
            </a:r>
          </a:p>
          <a:p>
            <a:pPr lvl="1"/>
            <a:r>
              <a:rPr lang="en-US" dirty="0" smtClean="0"/>
              <a:t>Audio and video clips</a:t>
            </a:r>
          </a:p>
          <a:p>
            <a:pPr lvl="1"/>
            <a:r>
              <a:rPr lang="en-US" dirty="0" smtClean="0"/>
              <a:t>Worksheets</a:t>
            </a:r>
          </a:p>
          <a:p>
            <a:pPr lvl="1"/>
            <a:r>
              <a:rPr lang="en-US" dirty="0" smtClean="0"/>
              <a:t>Coaching</a:t>
            </a:r>
          </a:p>
          <a:p>
            <a:pPr lvl="1"/>
            <a:r>
              <a:rPr lang="en-US" dirty="0" smtClean="0"/>
              <a:t>Ask the Expert</a:t>
            </a:r>
          </a:p>
          <a:p>
            <a:pPr lvl="1"/>
            <a:r>
              <a:rPr lang="en-US" dirty="0" smtClean="0"/>
              <a:t>Discussion Board</a:t>
            </a:r>
          </a:p>
        </p:txBody>
      </p:sp>
      <p:sp>
        <p:nvSpPr>
          <p:cNvPr id="4" name="Slide Number Placeholder 3"/>
          <p:cNvSpPr>
            <a:spLocks noGrp="1"/>
          </p:cNvSpPr>
          <p:nvPr>
            <p:ph type="sldNum" sz="quarter" idx="10"/>
          </p:nvPr>
        </p:nvSpPr>
        <p:spPr/>
        <p:txBody>
          <a:bodyPr/>
          <a:lstStyle/>
          <a:p>
            <a:fld id="{9B4005F4-1E19-4073-A7F1-E09A8046CDD0}" type="slidenum">
              <a:rPr lang="en-CA" smtClean="0"/>
              <a:pPr/>
              <a:t>37</a:t>
            </a:fld>
            <a:endParaRPr lang="en-CA"/>
          </a:p>
        </p:txBody>
      </p:sp>
    </p:spTree>
    <p:extLst>
      <p:ext uri="{BB962C8B-B14F-4D97-AF65-F5344CB8AC3E}">
        <p14:creationId xmlns:p14="http://schemas.microsoft.com/office/powerpoint/2010/main" val="1868076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38</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40</a:t>
            </a:fld>
            <a:endParaRPr lang="en-CA"/>
          </a:p>
        </p:txBody>
      </p:sp>
    </p:spTree>
    <p:extLst>
      <p:ext uri="{BB962C8B-B14F-4D97-AF65-F5344CB8AC3E}">
        <p14:creationId xmlns:p14="http://schemas.microsoft.com/office/powerpoint/2010/main" val="307223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43</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smtClean="0"/>
              <a:t>Research Question</a:t>
            </a:r>
          </a:p>
          <a:p>
            <a:pPr lvl="1"/>
            <a:r>
              <a:rPr lang="en-CA" dirty="0" smtClean="0"/>
              <a:t>In families caring for children with FASD, does FASD-specific online caregiver training intervention, compared with static online FASD information, decrease challenging behaviours in children with FASD and caregiver distress?</a:t>
            </a:r>
          </a:p>
          <a:p>
            <a:endParaRPr lang="en-CA" dirty="0" smtClean="0"/>
          </a:p>
          <a:p>
            <a:r>
              <a:rPr lang="en-CA" b="1" i="1" dirty="0" smtClean="0"/>
              <a:t>Hypothesis</a:t>
            </a:r>
          </a:p>
          <a:p>
            <a:pPr lvl="1"/>
            <a:r>
              <a:rPr lang="en-CA" dirty="0" smtClean="0"/>
              <a:t>We hypothesize that an online FASD-specific caregiver training intervention will provide evidence for efficacy in the areas of challenging behaviours in children with FASD and caregiver distress when compared to no caregiver training.</a:t>
            </a:r>
            <a:endParaRPr lang="en-US"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44</a:t>
            </a:fld>
            <a:endParaRPr lang="en-CA"/>
          </a:p>
        </p:txBody>
      </p:sp>
    </p:spTree>
    <p:extLst>
      <p:ext uri="{BB962C8B-B14F-4D97-AF65-F5344CB8AC3E}">
        <p14:creationId xmlns:p14="http://schemas.microsoft.com/office/powerpoint/2010/main" val="235149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3</a:t>
            </a:fld>
            <a:endParaRPr lang="en-CA"/>
          </a:p>
        </p:txBody>
      </p:sp>
    </p:spTree>
    <p:extLst>
      <p:ext uri="{BB962C8B-B14F-4D97-AF65-F5344CB8AC3E}">
        <p14:creationId xmlns:p14="http://schemas.microsoft.com/office/powerpoint/2010/main" val="394476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4</a:t>
            </a:fld>
            <a:endParaRPr lang="en-CA"/>
          </a:p>
        </p:txBody>
      </p:sp>
    </p:spTree>
    <p:extLst>
      <p:ext uri="{BB962C8B-B14F-4D97-AF65-F5344CB8AC3E}">
        <p14:creationId xmlns:p14="http://schemas.microsoft.com/office/powerpoint/2010/main" val="122428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a:t>
            </a:r>
            <a:r>
              <a:rPr lang="en-US" i="1" dirty="0"/>
              <a:t> (e.g., parents/guardians, clinicians, decision-makers, community-based organizations</a:t>
            </a:r>
            <a:endParaRPr lang="en-CA" dirty="0"/>
          </a:p>
        </p:txBody>
      </p:sp>
      <p:sp>
        <p:nvSpPr>
          <p:cNvPr id="4" name="Slide Number Placeholder 3"/>
          <p:cNvSpPr>
            <a:spLocks noGrp="1"/>
          </p:cNvSpPr>
          <p:nvPr>
            <p:ph type="sldNum" sz="quarter" idx="10"/>
          </p:nvPr>
        </p:nvSpPr>
        <p:spPr/>
        <p:txBody>
          <a:bodyPr/>
          <a:lstStyle/>
          <a:p>
            <a:fld id="{9B4005F4-1E19-4073-A7F1-E09A8046CDD0}" type="slidenum">
              <a:rPr lang="en-CA" smtClean="0"/>
              <a:pPr/>
              <a:t>5</a:t>
            </a:fld>
            <a:endParaRPr lang="en-CA"/>
          </a:p>
        </p:txBody>
      </p:sp>
    </p:spTree>
    <p:extLst>
      <p:ext uri="{BB962C8B-B14F-4D97-AF65-F5344CB8AC3E}">
        <p14:creationId xmlns:p14="http://schemas.microsoft.com/office/powerpoint/2010/main" val="211659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6</a:t>
            </a:fld>
            <a:endParaRPr lang="en-CA"/>
          </a:p>
        </p:txBody>
      </p:sp>
    </p:spTree>
    <p:extLst>
      <p:ext uri="{BB962C8B-B14F-4D97-AF65-F5344CB8AC3E}">
        <p14:creationId xmlns:p14="http://schemas.microsoft.com/office/powerpoint/2010/main" val="311747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7</a:t>
            </a:fld>
            <a:endParaRPr lang="en-CA"/>
          </a:p>
        </p:txBody>
      </p:sp>
    </p:spTree>
    <p:extLst>
      <p:ext uri="{BB962C8B-B14F-4D97-AF65-F5344CB8AC3E}">
        <p14:creationId xmlns:p14="http://schemas.microsoft.com/office/powerpoint/2010/main" val="311747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8</a:t>
            </a:fld>
            <a:endParaRPr lang="en-CA"/>
          </a:p>
        </p:txBody>
      </p:sp>
    </p:spTree>
    <p:extLst>
      <p:ext uri="{BB962C8B-B14F-4D97-AF65-F5344CB8AC3E}">
        <p14:creationId xmlns:p14="http://schemas.microsoft.com/office/powerpoint/2010/main" val="151147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B4005F4-1E19-4073-A7F1-E09A8046CDD0}" type="slidenum">
              <a:rPr lang="en-CA" smtClean="0"/>
              <a:pPr/>
              <a:t>9</a:t>
            </a:fld>
            <a:endParaRPr lang="en-CA"/>
          </a:p>
        </p:txBody>
      </p:sp>
    </p:spTree>
    <p:extLst>
      <p:ext uri="{BB962C8B-B14F-4D97-AF65-F5344CB8AC3E}">
        <p14:creationId xmlns:p14="http://schemas.microsoft.com/office/powerpoint/2010/main" val="168954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BAAD614C-748A-4DE1-8D86-AA729DCBE0BD}" type="slidenum">
              <a:rPr lang="en-CA" smtClean="0"/>
              <a:pPr/>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AD614C-748A-4DE1-8D86-AA729DCBE0BD}" type="slidenum">
              <a:rPr lang="en-CA" smtClean="0"/>
              <a:pPr/>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AAD614C-748A-4DE1-8D86-AA729DCBE0BD}" type="slidenum">
              <a:rPr lang="en-CA" smtClean="0"/>
              <a:pPr/>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AD614C-748A-4DE1-8D86-AA729DCBE0B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58C7E4-869D-4985-B35F-86917B45826D}" type="datetimeFigureOut">
              <a:rPr lang="en-CA" smtClean="0"/>
              <a:pPr/>
              <a:t>06/11/2013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AD614C-748A-4DE1-8D86-AA729DCBE0BD}" type="slidenum">
              <a:rPr lang="en-CA" smtClean="0"/>
              <a:pPr/>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C358C7E4-869D-4985-B35F-86917B45826D}" type="datetimeFigureOut">
              <a:rPr lang="en-CA" smtClean="0"/>
              <a:pPr/>
              <a:t>06/11/2013</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AAD614C-748A-4DE1-8D86-AA729DCBE0BD}" type="slidenum">
              <a:rPr lang="en-CA" smtClean="0"/>
              <a:pPr/>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fasdstdy@queensu.c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692696"/>
            <a:ext cx="7406640" cy="1196894"/>
          </a:xfrm>
        </p:spPr>
        <p:txBody>
          <a:bodyPr>
            <a:normAutofit/>
          </a:bodyPr>
          <a:lstStyle/>
          <a:p>
            <a:r>
              <a:rPr lang="en-CA" sz="3600" b="1" dirty="0" smtClean="0"/>
              <a:t>Strongest Families™: FASD</a:t>
            </a:r>
            <a:br>
              <a:rPr lang="en-CA" sz="3600" b="1" dirty="0" smtClean="0"/>
            </a:br>
            <a:endParaRPr lang="en-CA" sz="3600" b="1" dirty="0"/>
          </a:p>
        </p:txBody>
      </p:sp>
      <p:sp>
        <p:nvSpPr>
          <p:cNvPr id="3" name="Subtitle 2"/>
          <p:cNvSpPr>
            <a:spLocks noGrp="1"/>
          </p:cNvSpPr>
          <p:nvPr>
            <p:ph type="subTitle" idx="1"/>
          </p:nvPr>
        </p:nvSpPr>
        <p:spPr>
          <a:xfrm>
            <a:off x="1432560" y="1700808"/>
            <a:ext cx="7406640" cy="4819296"/>
          </a:xfrm>
        </p:spPr>
        <p:txBody>
          <a:bodyPr>
            <a:noAutofit/>
          </a:bodyPr>
          <a:lstStyle/>
          <a:p>
            <a:r>
              <a:rPr lang="en-CA" sz="2800" b="1" i="1" dirty="0" smtClean="0"/>
              <a:t>Parent training for challenging behaviour in children with FASD</a:t>
            </a:r>
            <a:endParaRPr lang="en-CA" sz="2800" b="1" dirty="0"/>
          </a:p>
          <a:p>
            <a:endParaRPr lang="en-CA" sz="2800" dirty="0" smtClean="0"/>
          </a:p>
          <a:p>
            <a:endParaRPr lang="en-CA" sz="2800" dirty="0"/>
          </a:p>
          <a:p>
            <a:endParaRPr lang="en-CA" sz="2800" dirty="0" smtClean="0"/>
          </a:p>
          <a:p>
            <a:r>
              <a:rPr lang="en-CA" sz="2400" i="1" dirty="0" smtClean="0"/>
              <a:t>Dr. Courtney Green, Manager of Research Development, </a:t>
            </a:r>
          </a:p>
          <a:p>
            <a:r>
              <a:rPr lang="en-CA" sz="2400" i="1" dirty="0" smtClean="0"/>
              <a:t>CanFASD Research Network</a:t>
            </a:r>
          </a:p>
          <a:p>
            <a:endParaRPr lang="en-CA" sz="2400" i="1" dirty="0" smtClean="0"/>
          </a:p>
          <a:p>
            <a:r>
              <a:rPr lang="en-CA" sz="2400" i="1" dirty="0" smtClean="0"/>
              <a:t>Dr. Amy Hewitt, Research Associate</a:t>
            </a:r>
          </a:p>
          <a:p>
            <a:r>
              <a:rPr lang="en-CA" sz="2400" i="1" dirty="0" smtClean="0"/>
              <a:t>Queen’s University</a:t>
            </a:r>
            <a:endParaRPr lang="en-CA" sz="2400" i="1" dirty="0"/>
          </a:p>
        </p:txBody>
      </p:sp>
    </p:spTree>
    <p:extLst>
      <p:ext uri="{BB962C8B-B14F-4D97-AF65-F5344CB8AC3E}">
        <p14:creationId xmlns:p14="http://schemas.microsoft.com/office/powerpoint/2010/main" val="134354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310952" y="476672"/>
            <a:ext cx="8229600" cy="791308"/>
          </a:xfrm>
          <a:prstGeom prst="rect">
            <a:avLst/>
          </a:prstGeom>
        </p:spPr>
        <p:txBody>
          <a:bodyPr anchor="ctr">
            <a:normAutofit fontScale="5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r>
              <a:rPr lang="en-US" sz="6100" dirty="0" smtClean="0"/>
              <a:t>Outcome Measures</a:t>
            </a:r>
            <a:r>
              <a:rPr lang="en-US" dirty="0" smtClean="0"/>
              <a:t/>
            </a:r>
            <a:br>
              <a:rPr lang="en-US" dirty="0" smtClean="0"/>
            </a:br>
            <a:endParaRPr lang="en-US" dirty="0"/>
          </a:p>
        </p:txBody>
      </p:sp>
      <p:sp>
        <p:nvSpPr>
          <p:cNvPr id="4" name="Content Placeholder 1"/>
          <p:cNvSpPr txBox="1">
            <a:spLocks/>
          </p:cNvSpPr>
          <p:nvPr/>
        </p:nvSpPr>
        <p:spPr>
          <a:xfrm>
            <a:off x="971600" y="1052736"/>
            <a:ext cx="8229600" cy="5148228"/>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296" indent="0">
              <a:buNone/>
            </a:pPr>
            <a:endParaRPr lang="en-US" dirty="0" smtClean="0"/>
          </a:p>
          <a:p>
            <a:r>
              <a:rPr lang="en-US" dirty="0" smtClean="0"/>
              <a:t>The Child Behavior Checklist (CBCL) </a:t>
            </a:r>
            <a:r>
              <a:rPr lang="en-US" sz="1600" dirty="0" smtClean="0"/>
              <a:t>(Achenbach &amp; </a:t>
            </a:r>
            <a:r>
              <a:rPr lang="en-US" sz="1600" dirty="0" err="1" smtClean="0"/>
              <a:t>Edelbrock</a:t>
            </a:r>
            <a:r>
              <a:rPr lang="en-US" sz="1600" dirty="0" smtClean="0"/>
              <a:t>, 1983)</a:t>
            </a:r>
          </a:p>
          <a:p>
            <a:pPr lvl="1"/>
            <a:r>
              <a:rPr lang="en-US" dirty="0" smtClean="0"/>
              <a:t>The most widely used measure of child </a:t>
            </a:r>
            <a:r>
              <a:rPr lang="en-US" dirty="0" err="1" smtClean="0"/>
              <a:t>behaviour</a:t>
            </a:r>
            <a:endParaRPr lang="en-US" dirty="0" smtClean="0"/>
          </a:p>
          <a:p>
            <a:pPr lvl="1"/>
            <a:r>
              <a:rPr lang="en-US" dirty="0" smtClean="0"/>
              <a:t>It is used to ask specific questions pertaining to behavior and mental health</a:t>
            </a:r>
          </a:p>
          <a:p>
            <a:pPr lvl="1"/>
            <a:endParaRPr lang="en-US" dirty="0" smtClean="0"/>
          </a:p>
          <a:p>
            <a:r>
              <a:rPr lang="en-US" dirty="0" smtClean="0"/>
              <a:t>The Center for Epidemiologic Studies Depression Scale (CES-D) </a:t>
            </a:r>
            <a:r>
              <a:rPr lang="en-US" sz="1600" dirty="0" smtClean="0"/>
              <a:t>(</a:t>
            </a:r>
            <a:r>
              <a:rPr lang="en-US" sz="1600" dirty="0" err="1" smtClean="0"/>
              <a:t>Radloff</a:t>
            </a:r>
            <a:r>
              <a:rPr lang="en-US" sz="1600" dirty="0" smtClean="0"/>
              <a:t>, 1977)</a:t>
            </a:r>
          </a:p>
          <a:p>
            <a:pPr lvl="1"/>
            <a:r>
              <a:rPr lang="en-US" dirty="0" smtClean="0"/>
              <a:t>20-item self report depression scale used for research in the general adult population </a:t>
            </a:r>
          </a:p>
          <a:p>
            <a:pPr lvl="1"/>
            <a:endParaRPr lang="en-US" dirty="0" smtClean="0"/>
          </a:p>
          <a:p>
            <a:r>
              <a:rPr lang="en-US" dirty="0"/>
              <a:t>The Information on FASD Behaviors (IFB)</a:t>
            </a:r>
          </a:p>
          <a:p>
            <a:pPr lvl="1"/>
            <a:r>
              <a:rPr lang="en-US" dirty="0"/>
              <a:t>Author developed</a:t>
            </a:r>
          </a:p>
          <a:p>
            <a:pPr lvl="1"/>
            <a:r>
              <a:rPr lang="en-US" dirty="0"/>
              <a:t>Set of open ended questions</a:t>
            </a:r>
          </a:p>
          <a:p>
            <a:endParaRPr lang="en-US" dirty="0" smtClean="0"/>
          </a:p>
          <a:p>
            <a:pPr lvl="1">
              <a:buFont typeface="Verdana"/>
              <a:buNone/>
            </a:pP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035402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5" name="Content Placeholder 2"/>
          <p:cNvSpPr txBox="1">
            <a:spLocks/>
          </p:cNvSpPr>
          <p:nvPr/>
        </p:nvSpPr>
        <p:spPr>
          <a:xfrm>
            <a:off x="1466408" y="1556792"/>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en-CA" dirty="0" smtClean="0">
                <a:solidFill>
                  <a:schemeClr val="bg1">
                    <a:lumMod val="65000"/>
                  </a:schemeClr>
                </a:solidFill>
              </a:rPr>
              <a:t>Project Overview</a:t>
            </a:r>
          </a:p>
          <a:p>
            <a:r>
              <a:rPr lang="en-CA" dirty="0" smtClean="0"/>
              <a:t>Data from Stakeholder Interviews</a:t>
            </a:r>
          </a:p>
          <a:p>
            <a:r>
              <a:rPr lang="en-CA" dirty="0" smtClean="0">
                <a:solidFill>
                  <a:schemeClr val="bg1">
                    <a:lumMod val="65000"/>
                  </a:schemeClr>
                </a:solidFill>
              </a:rPr>
              <a:t>Modules for IRIS</a:t>
            </a:r>
          </a:p>
          <a:p>
            <a:r>
              <a:rPr lang="en-CA" dirty="0" smtClean="0">
                <a:solidFill>
                  <a:schemeClr val="bg1">
                    <a:lumMod val="65000"/>
                  </a:schemeClr>
                </a:solidFill>
              </a:rPr>
              <a:t>Usability Study</a:t>
            </a:r>
          </a:p>
          <a:p>
            <a:r>
              <a:rPr lang="en-CA" dirty="0" smtClean="0">
                <a:solidFill>
                  <a:schemeClr val="bg1">
                    <a:lumMod val="65000"/>
                  </a:schemeClr>
                </a:solidFill>
              </a:rPr>
              <a:t>RCT</a:t>
            </a:r>
          </a:p>
          <a:p>
            <a:endParaRPr lang="en-CA" dirty="0" smtClean="0">
              <a:solidFill>
                <a:schemeClr val="bg1">
                  <a:lumMod val="65000"/>
                </a:schemeClr>
              </a:solidFill>
            </a:endParaRPr>
          </a:p>
          <a:p>
            <a:endParaRPr lang="en-CA" dirty="0"/>
          </a:p>
        </p:txBody>
      </p:sp>
    </p:spTree>
    <p:extLst>
      <p:ext uri="{BB962C8B-B14F-4D97-AF65-F5344CB8AC3E}">
        <p14:creationId xmlns:p14="http://schemas.microsoft.com/office/powerpoint/2010/main" val="2064426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5" name="Content Placeholder 2"/>
          <p:cNvSpPr txBox="1">
            <a:spLocks/>
          </p:cNvSpPr>
          <p:nvPr/>
        </p:nvSpPr>
        <p:spPr>
          <a:xfrm>
            <a:off x="1466408" y="1556792"/>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en-CA" dirty="0" smtClean="0">
                <a:solidFill>
                  <a:schemeClr val="bg1">
                    <a:lumMod val="65000"/>
                  </a:schemeClr>
                </a:solidFill>
              </a:rPr>
              <a:t>Project Overview</a:t>
            </a:r>
          </a:p>
          <a:p>
            <a:r>
              <a:rPr lang="en-CA" dirty="0" smtClean="0"/>
              <a:t>Data from Stakeholder Interviews</a:t>
            </a:r>
          </a:p>
          <a:p>
            <a:pPr lvl="1"/>
            <a:r>
              <a:rPr lang="en-CA" dirty="0" smtClean="0"/>
              <a:t>Caregivers/Parents</a:t>
            </a:r>
          </a:p>
          <a:p>
            <a:r>
              <a:rPr lang="en-CA" dirty="0" smtClean="0">
                <a:solidFill>
                  <a:schemeClr val="bg1">
                    <a:lumMod val="65000"/>
                  </a:schemeClr>
                </a:solidFill>
              </a:rPr>
              <a:t>Modules for IRIS</a:t>
            </a:r>
          </a:p>
          <a:p>
            <a:r>
              <a:rPr lang="en-CA" dirty="0" smtClean="0">
                <a:solidFill>
                  <a:schemeClr val="bg1">
                    <a:lumMod val="65000"/>
                  </a:schemeClr>
                </a:solidFill>
              </a:rPr>
              <a:t>Usability Study</a:t>
            </a:r>
          </a:p>
          <a:p>
            <a:r>
              <a:rPr lang="en-CA" dirty="0" smtClean="0">
                <a:solidFill>
                  <a:schemeClr val="bg1">
                    <a:lumMod val="65000"/>
                  </a:schemeClr>
                </a:solidFill>
              </a:rPr>
              <a:t>RCT</a:t>
            </a:r>
          </a:p>
          <a:p>
            <a:endParaRPr lang="en-CA" dirty="0" smtClean="0">
              <a:solidFill>
                <a:schemeClr val="bg1">
                  <a:lumMod val="65000"/>
                </a:schemeClr>
              </a:solidFill>
            </a:endParaRPr>
          </a:p>
          <a:p>
            <a:endParaRPr lang="en-CA" dirty="0"/>
          </a:p>
        </p:txBody>
      </p:sp>
    </p:spTree>
    <p:extLst>
      <p:ext uri="{BB962C8B-B14F-4D97-AF65-F5344CB8AC3E}">
        <p14:creationId xmlns:p14="http://schemas.microsoft.com/office/powerpoint/2010/main" val="254875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smtClean="0"/>
              <a:t>Recruitment Totals: Parent/Caregiver</a:t>
            </a:r>
            <a:endParaRPr lang="en-CA" sz="3200" dirty="0"/>
          </a:p>
        </p:txBody>
      </p:sp>
      <p:sp>
        <p:nvSpPr>
          <p:cNvPr id="7" name="TextBox 6"/>
          <p:cNvSpPr txBox="1"/>
          <p:nvPr/>
        </p:nvSpPr>
        <p:spPr>
          <a:xfrm>
            <a:off x="2555776" y="1340768"/>
            <a:ext cx="3744416" cy="461665"/>
          </a:xfrm>
          <a:prstGeom prst="rect">
            <a:avLst/>
          </a:prstGeom>
          <a:noFill/>
          <a:ln w="19050">
            <a:noFill/>
          </a:ln>
        </p:spPr>
        <p:txBody>
          <a:bodyPr wrap="square" rtlCol="0">
            <a:spAutoFit/>
          </a:bodyPr>
          <a:lstStyle/>
          <a:p>
            <a:pPr algn="ctr"/>
            <a:r>
              <a:rPr lang="en-CA" sz="2400" dirty="0" smtClean="0"/>
              <a:t>69 Interested participants</a:t>
            </a:r>
            <a:endParaRPr lang="en-CA" sz="2400" dirty="0"/>
          </a:p>
        </p:txBody>
      </p:sp>
      <p:cxnSp>
        <p:nvCxnSpPr>
          <p:cNvPr id="9" name="Straight Connector 8"/>
          <p:cNvCxnSpPr>
            <a:stCxn id="7" idx="2"/>
          </p:cNvCxnSpPr>
          <p:nvPr/>
        </p:nvCxnSpPr>
        <p:spPr>
          <a:xfrm>
            <a:off x="4427984" y="1802433"/>
            <a:ext cx="0" cy="546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67744" y="2348880"/>
            <a:ext cx="43817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67744" y="2348880"/>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50365" y="2342645"/>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2" y="2852936"/>
            <a:ext cx="2088232" cy="461665"/>
          </a:xfrm>
          <a:prstGeom prst="rect">
            <a:avLst/>
          </a:prstGeom>
          <a:noFill/>
          <a:ln w="19050">
            <a:noFill/>
          </a:ln>
        </p:spPr>
        <p:txBody>
          <a:bodyPr wrap="square" rtlCol="0">
            <a:spAutoFit/>
          </a:bodyPr>
          <a:lstStyle/>
          <a:p>
            <a:pPr algn="ctr"/>
            <a:r>
              <a:rPr lang="en-CA" sz="2400" dirty="0" smtClean="0"/>
              <a:t>6 no response</a:t>
            </a:r>
            <a:endParaRPr lang="en-CA" sz="2400" dirty="0"/>
          </a:p>
        </p:txBody>
      </p:sp>
      <p:sp>
        <p:nvSpPr>
          <p:cNvPr id="19" name="TextBox 18"/>
          <p:cNvSpPr txBox="1"/>
          <p:nvPr/>
        </p:nvSpPr>
        <p:spPr>
          <a:xfrm>
            <a:off x="3270104" y="2887942"/>
            <a:ext cx="2093983" cy="461665"/>
          </a:xfrm>
          <a:prstGeom prst="rect">
            <a:avLst/>
          </a:prstGeom>
          <a:noFill/>
          <a:ln w="19050">
            <a:noFill/>
          </a:ln>
        </p:spPr>
        <p:txBody>
          <a:bodyPr wrap="square" rtlCol="0">
            <a:spAutoFit/>
          </a:bodyPr>
          <a:lstStyle/>
          <a:p>
            <a:pPr algn="ctr"/>
            <a:r>
              <a:rPr lang="en-CA" sz="2400" dirty="0"/>
              <a:t>3</a:t>
            </a:r>
            <a:r>
              <a:rPr lang="en-CA" sz="2400" dirty="0" smtClean="0"/>
              <a:t> child too old</a:t>
            </a:r>
            <a:endParaRPr lang="en-CA" sz="2400" dirty="0"/>
          </a:p>
        </p:txBody>
      </p:sp>
      <p:cxnSp>
        <p:nvCxnSpPr>
          <p:cNvPr id="20" name="Straight Arrow Connector 19"/>
          <p:cNvCxnSpPr/>
          <p:nvPr/>
        </p:nvCxnSpPr>
        <p:spPr>
          <a:xfrm>
            <a:off x="4427984" y="2372843"/>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00092" y="2825226"/>
            <a:ext cx="2484276" cy="830997"/>
          </a:xfrm>
          <a:prstGeom prst="rect">
            <a:avLst/>
          </a:prstGeom>
          <a:noFill/>
          <a:ln w="19050">
            <a:noFill/>
          </a:ln>
        </p:spPr>
        <p:txBody>
          <a:bodyPr wrap="square" rtlCol="0">
            <a:spAutoFit/>
          </a:bodyPr>
          <a:lstStyle/>
          <a:p>
            <a:pPr algn="ctr"/>
            <a:r>
              <a:rPr lang="en-CA" sz="2400" dirty="0" smtClean="0"/>
              <a:t>60 Interviews Complete</a:t>
            </a:r>
            <a:endParaRPr lang="en-CA" sz="2400" dirty="0"/>
          </a:p>
        </p:txBody>
      </p:sp>
      <p:cxnSp>
        <p:nvCxnSpPr>
          <p:cNvPr id="23" name="Straight Arrow Connector 22"/>
          <p:cNvCxnSpPr/>
          <p:nvPr/>
        </p:nvCxnSpPr>
        <p:spPr>
          <a:xfrm flipV="1">
            <a:off x="7452320" y="2600910"/>
            <a:ext cx="720080" cy="61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67523" y="3219349"/>
            <a:ext cx="648072" cy="28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96336" y="2237137"/>
            <a:ext cx="1440160" cy="461665"/>
          </a:xfrm>
          <a:prstGeom prst="rect">
            <a:avLst/>
          </a:prstGeom>
          <a:noFill/>
          <a:ln w="19050">
            <a:noFill/>
          </a:ln>
        </p:spPr>
        <p:txBody>
          <a:bodyPr wrap="square" rtlCol="0">
            <a:spAutoFit/>
          </a:bodyPr>
          <a:lstStyle/>
          <a:p>
            <a:pPr algn="ctr"/>
            <a:r>
              <a:rPr lang="en-CA" sz="2400" dirty="0" smtClean="0"/>
              <a:t>41 CBCL</a:t>
            </a:r>
            <a:endParaRPr lang="en-CA" sz="2400" dirty="0"/>
          </a:p>
        </p:txBody>
      </p:sp>
      <p:sp>
        <p:nvSpPr>
          <p:cNvPr id="27" name="TextBox 26"/>
          <p:cNvSpPr txBox="1"/>
          <p:nvPr/>
        </p:nvSpPr>
        <p:spPr>
          <a:xfrm>
            <a:off x="7596336" y="3429000"/>
            <a:ext cx="1440160" cy="461665"/>
          </a:xfrm>
          <a:prstGeom prst="rect">
            <a:avLst/>
          </a:prstGeom>
          <a:noFill/>
          <a:ln w="19050">
            <a:noFill/>
          </a:ln>
        </p:spPr>
        <p:txBody>
          <a:bodyPr wrap="square" rtlCol="0">
            <a:spAutoFit/>
          </a:bodyPr>
          <a:lstStyle/>
          <a:p>
            <a:pPr algn="ctr"/>
            <a:r>
              <a:rPr lang="en-CA" sz="2400" dirty="0" smtClean="0"/>
              <a:t>52 CES-D</a:t>
            </a:r>
            <a:endParaRPr lang="en-CA" sz="2400" dirty="0"/>
          </a:p>
        </p:txBody>
      </p:sp>
      <p:cxnSp>
        <p:nvCxnSpPr>
          <p:cNvPr id="29" name="Straight Arrow Connector 28"/>
          <p:cNvCxnSpPr>
            <a:stCxn id="21" idx="2"/>
            <a:endCxn id="42" idx="0"/>
          </p:cNvCxnSpPr>
          <p:nvPr/>
        </p:nvCxnSpPr>
        <p:spPr>
          <a:xfrm flipH="1">
            <a:off x="6624228" y="3656223"/>
            <a:ext cx="18002" cy="18610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52120" y="5517232"/>
            <a:ext cx="1944215" cy="461665"/>
          </a:xfrm>
          <a:prstGeom prst="rect">
            <a:avLst/>
          </a:prstGeom>
          <a:noFill/>
        </p:spPr>
        <p:txBody>
          <a:bodyPr wrap="square" rtlCol="0">
            <a:spAutoFit/>
          </a:bodyPr>
          <a:lstStyle/>
          <a:p>
            <a:pPr algn="ctr"/>
            <a:r>
              <a:rPr lang="en-CA" sz="2400" dirty="0" smtClean="0"/>
              <a:t>60 Data Sets</a:t>
            </a:r>
            <a:endParaRPr lang="en-CA" sz="2400" dirty="0"/>
          </a:p>
        </p:txBody>
      </p:sp>
      <p:cxnSp>
        <p:nvCxnSpPr>
          <p:cNvPr id="12" name="Straight Connector 11"/>
          <p:cNvCxnSpPr/>
          <p:nvPr/>
        </p:nvCxnSpPr>
        <p:spPr>
          <a:xfrm flipH="1">
            <a:off x="4643438" y="4149080"/>
            <a:ext cx="20167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44008" y="414908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47864" y="4725144"/>
            <a:ext cx="2520280" cy="461665"/>
          </a:xfrm>
          <a:prstGeom prst="rect">
            <a:avLst/>
          </a:prstGeom>
          <a:noFill/>
        </p:spPr>
        <p:txBody>
          <a:bodyPr wrap="square" rtlCol="0">
            <a:spAutoFit/>
          </a:bodyPr>
          <a:lstStyle/>
          <a:p>
            <a:r>
              <a:rPr lang="en-US" sz="2400" dirty="0" smtClean="0">
                <a:cs typeface="Arial"/>
              </a:rPr>
              <a:t>52 Demo Info</a:t>
            </a:r>
            <a:endParaRPr lang="en-US" sz="2400" dirty="0">
              <a:cs typeface="Arial"/>
            </a:endParaRPr>
          </a:p>
        </p:txBody>
      </p:sp>
    </p:spTree>
    <p:extLst>
      <p:ext uri="{BB962C8B-B14F-4D97-AF65-F5344CB8AC3E}">
        <p14:creationId xmlns:p14="http://schemas.microsoft.com/office/powerpoint/2010/main" val="335639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Parent/Caregiver Demographics</a:t>
            </a:r>
            <a:endParaRPr lang="en-US" sz="3200" dirty="0"/>
          </a:p>
        </p:txBody>
      </p:sp>
      <p:sp>
        <p:nvSpPr>
          <p:cNvPr id="3" name="Content Placeholder 2"/>
          <p:cNvSpPr>
            <a:spLocks noGrp="1"/>
          </p:cNvSpPr>
          <p:nvPr>
            <p:ph idx="1"/>
          </p:nvPr>
        </p:nvSpPr>
        <p:spPr>
          <a:xfrm>
            <a:off x="1435608" y="1268760"/>
            <a:ext cx="7498080" cy="4800600"/>
          </a:xfrm>
        </p:spPr>
        <p:txBody>
          <a:bodyPr>
            <a:noAutofit/>
          </a:bodyPr>
          <a:lstStyle/>
          <a:p>
            <a:r>
              <a:rPr lang="en-US" sz="2400" dirty="0" smtClean="0"/>
              <a:t>Respondents</a:t>
            </a:r>
          </a:p>
          <a:p>
            <a:pPr lvl="1"/>
            <a:r>
              <a:rPr lang="en-US" sz="2000" dirty="0" smtClean="0"/>
              <a:t>47 (90.4%) Female</a:t>
            </a:r>
          </a:p>
          <a:p>
            <a:pPr lvl="1"/>
            <a:r>
              <a:rPr lang="en-US" sz="2000" dirty="0" smtClean="0"/>
              <a:t>5 (9.6%) Male</a:t>
            </a:r>
            <a:endParaRPr lang="en-US" sz="2000" dirty="0"/>
          </a:p>
          <a:p>
            <a:r>
              <a:rPr lang="en-US" sz="2400" dirty="0"/>
              <a:t>Age of primary </a:t>
            </a:r>
            <a:r>
              <a:rPr lang="en-US" sz="2400" dirty="0" smtClean="0"/>
              <a:t>caregiver</a:t>
            </a:r>
            <a:endParaRPr lang="en-US" sz="2400" dirty="0"/>
          </a:p>
          <a:p>
            <a:pPr lvl="1"/>
            <a:r>
              <a:rPr lang="en-US" sz="2000" dirty="0"/>
              <a:t>20-</a:t>
            </a:r>
            <a:r>
              <a:rPr lang="en-US" sz="2000" dirty="0" smtClean="0"/>
              <a:t>29 y:</a:t>
            </a:r>
            <a:r>
              <a:rPr lang="en-US" sz="2000" dirty="0"/>
              <a:t>	</a:t>
            </a:r>
            <a:r>
              <a:rPr lang="en-US" sz="2000" dirty="0" smtClean="0"/>
              <a:t>	1(1.9%)</a:t>
            </a:r>
            <a:endParaRPr lang="en-US" sz="2000" dirty="0"/>
          </a:p>
          <a:p>
            <a:pPr lvl="1"/>
            <a:r>
              <a:rPr lang="en-US" sz="2000" dirty="0"/>
              <a:t>30-</a:t>
            </a:r>
            <a:r>
              <a:rPr lang="en-US" sz="2000" dirty="0" smtClean="0"/>
              <a:t>39 y:		9(17.3%)</a:t>
            </a:r>
            <a:endParaRPr lang="en-US" sz="2000" dirty="0"/>
          </a:p>
          <a:p>
            <a:pPr lvl="1"/>
            <a:r>
              <a:rPr lang="en-US" sz="2000" dirty="0"/>
              <a:t>40-</a:t>
            </a:r>
            <a:r>
              <a:rPr lang="en-US" sz="2000" dirty="0" smtClean="0"/>
              <a:t>49 y:		21 (40.4%)</a:t>
            </a:r>
            <a:endParaRPr lang="en-US" sz="2000" dirty="0"/>
          </a:p>
          <a:p>
            <a:pPr lvl="1"/>
            <a:r>
              <a:rPr lang="en-US" sz="2000" dirty="0"/>
              <a:t>50-</a:t>
            </a:r>
            <a:r>
              <a:rPr lang="en-US" sz="2000" dirty="0" smtClean="0"/>
              <a:t>59 y:		17 (32.7%)</a:t>
            </a:r>
            <a:endParaRPr lang="en-US" sz="2000" dirty="0"/>
          </a:p>
          <a:p>
            <a:pPr lvl="1"/>
            <a:r>
              <a:rPr lang="en-US" sz="2000" dirty="0"/>
              <a:t>&gt;</a:t>
            </a:r>
            <a:r>
              <a:rPr lang="en-US" sz="2000" dirty="0" smtClean="0"/>
              <a:t>60 y:		4 (7.7%)</a:t>
            </a:r>
            <a:endParaRPr lang="en-US" sz="2000" dirty="0"/>
          </a:p>
          <a:p>
            <a:r>
              <a:rPr lang="en-US" sz="2400" dirty="0"/>
              <a:t>Relation to </a:t>
            </a:r>
            <a:r>
              <a:rPr lang="en-US" sz="2400" dirty="0" smtClean="0"/>
              <a:t>child</a:t>
            </a:r>
            <a:endParaRPr lang="en-US" sz="2400" dirty="0"/>
          </a:p>
          <a:p>
            <a:pPr lvl="1"/>
            <a:r>
              <a:rPr lang="en-US" sz="2000" dirty="0"/>
              <a:t>Biological </a:t>
            </a:r>
            <a:r>
              <a:rPr lang="en-US" sz="2000" dirty="0" smtClean="0"/>
              <a:t>parent::	4(7.7%)</a:t>
            </a:r>
            <a:endParaRPr lang="en-US" sz="2000" dirty="0"/>
          </a:p>
          <a:p>
            <a:pPr lvl="1"/>
            <a:r>
              <a:rPr lang="en-US" sz="2000" dirty="0"/>
              <a:t>Biological </a:t>
            </a:r>
            <a:r>
              <a:rPr lang="en-US" sz="2000" dirty="0" smtClean="0"/>
              <a:t>relative:	8(15.4%)</a:t>
            </a:r>
            <a:endParaRPr lang="en-US" sz="2000" dirty="0"/>
          </a:p>
          <a:p>
            <a:pPr lvl="1"/>
            <a:r>
              <a:rPr lang="en-US" sz="2000" dirty="0"/>
              <a:t>Adoptive </a:t>
            </a:r>
            <a:r>
              <a:rPr lang="en-US" sz="2000" dirty="0" smtClean="0"/>
              <a:t>parent:	33(63.5%)</a:t>
            </a:r>
            <a:endParaRPr lang="en-US" sz="2000" dirty="0"/>
          </a:p>
          <a:p>
            <a:pPr lvl="1"/>
            <a:r>
              <a:rPr lang="en-US" sz="2000" dirty="0"/>
              <a:t>Foster </a:t>
            </a:r>
            <a:r>
              <a:rPr lang="en-US" sz="2000" dirty="0" smtClean="0"/>
              <a:t>care:	7(13.5%)</a:t>
            </a:r>
            <a:endParaRPr lang="en-US" sz="2000" dirty="0"/>
          </a:p>
          <a:p>
            <a:endParaRPr lang="en-US" sz="2000" dirty="0"/>
          </a:p>
          <a:p>
            <a:endParaRPr lang="en-US" sz="2000" dirty="0" smtClean="0"/>
          </a:p>
          <a:p>
            <a:pPr lvl="1"/>
            <a:endParaRPr lang="en-US" sz="2000" dirty="0" smtClean="0"/>
          </a:p>
          <a:p>
            <a:endParaRPr lang="en-US" sz="2000" dirty="0"/>
          </a:p>
        </p:txBody>
      </p:sp>
      <p:sp>
        <p:nvSpPr>
          <p:cNvPr id="4" name="Left Arrow 3"/>
          <p:cNvSpPr/>
          <p:nvPr/>
        </p:nvSpPr>
        <p:spPr>
          <a:xfrm>
            <a:off x="4355976" y="1700808"/>
            <a:ext cx="1800200" cy="432048"/>
          </a:xfrm>
          <a:prstGeom prst="leftArrow">
            <a:avLst/>
          </a:prstGeom>
          <a:solidFill>
            <a:srgbClr val="C32D2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5652120" y="3861048"/>
            <a:ext cx="1800200" cy="432048"/>
          </a:xfrm>
          <a:prstGeom prst="leftArrow">
            <a:avLst/>
          </a:prstGeom>
          <a:solidFill>
            <a:srgbClr val="C32D2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5652120" y="5949280"/>
            <a:ext cx="1800200" cy="432048"/>
          </a:xfrm>
          <a:prstGeom prst="leftArrow">
            <a:avLst/>
          </a:prstGeom>
          <a:solidFill>
            <a:srgbClr val="C32D2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4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5616" y="5229200"/>
            <a:ext cx="8280920" cy="1015663"/>
          </a:xfrm>
          <a:prstGeom prst="rect">
            <a:avLst/>
          </a:prstGeom>
          <a:noFill/>
        </p:spPr>
        <p:txBody>
          <a:bodyPr wrap="square" rtlCol="0">
            <a:spAutoFit/>
          </a:bodyPr>
          <a:lstStyle/>
          <a:p>
            <a:r>
              <a:rPr lang="en-CA" sz="2000" dirty="0" smtClean="0"/>
              <a:t>*(</a:t>
            </a:r>
            <a:r>
              <a:rPr lang="en-CA" sz="2000" dirty="0"/>
              <a:t>11.7% First Nations, 3.3% Metis, and 1.7% not specified</a:t>
            </a:r>
            <a:r>
              <a:rPr lang="en-CA" sz="2000" dirty="0" smtClean="0"/>
              <a:t>)</a:t>
            </a:r>
          </a:p>
          <a:p>
            <a:endParaRPr lang="en-CA" sz="2000" dirty="0" smtClean="0"/>
          </a:p>
          <a:p>
            <a:r>
              <a:rPr lang="en-CA" sz="2000" dirty="0" smtClean="0"/>
              <a:t>DNR: Did not report </a:t>
            </a:r>
            <a:endParaRPr lang="en-US" sz="2000" dirty="0"/>
          </a:p>
        </p:txBody>
      </p:sp>
      <p:graphicFrame>
        <p:nvGraphicFramePr>
          <p:cNvPr id="9" name="Chart 8"/>
          <p:cNvGraphicFramePr>
            <a:graphicFrameLocks/>
          </p:cNvGraphicFramePr>
          <p:nvPr>
            <p:extLst>
              <p:ext uri="{D42A27DB-BD31-4B8C-83A1-F6EECF244321}">
                <p14:modId xmlns:p14="http://schemas.microsoft.com/office/powerpoint/2010/main" val="366654606"/>
              </p:ext>
            </p:extLst>
          </p:nvPr>
        </p:nvGraphicFramePr>
        <p:xfrm>
          <a:off x="1259632" y="260648"/>
          <a:ext cx="7200800"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377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62960076"/>
              </p:ext>
            </p:extLst>
          </p:nvPr>
        </p:nvGraphicFramePr>
        <p:xfrm>
          <a:off x="1691680" y="260648"/>
          <a:ext cx="633670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15616" y="5229200"/>
            <a:ext cx="8280920" cy="1015663"/>
          </a:xfrm>
          <a:prstGeom prst="rect">
            <a:avLst/>
          </a:prstGeom>
          <a:noFill/>
        </p:spPr>
        <p:txBody>
          <a:bodyPr wrap="square" rtlCol="0">
            <a:spAutoFit/>
          </a:bodyPr>
          <a:lstStyle/>
          <a:p>
            <a:r>
              <a:rPr lang="en-CA" sz="2000" dirty="0" smtClean="0"/>
              <a:t>*(21.7</a:t>
            </a:r>
            <a:r>
              <a:rPr lang="en-CA" sz="2000" dirty="0"/>
              <a:t>% First Nations, 3.3% Metis, 1.7% Inuit, and 13.3% not </a:t>
            </a:r>
            <a:r>
              <a:rPr lang="en-CA" sz="2000" dirty="0" smtClean="0"/>
              <a:t>specified)</a:t>
            </a:r>
          </a:p>
          <a:p>
            <a:endParaRPr lang="en-CA" sz="2000" dirty="0" smtClean="0"/>
          </a:p>
          <a:p>
            <a:r>
              <a:rPr lang="en-CA" sz="2000" dirty="0" smtClean="0"/>
              <a:t>DNR: Did not report </a:t>
            </a:r>
            <a:endParaRPr lang="en-US" sz="2000" dirty="0"/>
          </a:p>
        </p:txBody>
      </p:sp>
    </p:spTree>
    <p:extLst>
      <p:ext uri="{BB962C8B-B14F-4D97-AF65-F5344CB8AC3E}">
        <p14:creationId xmlns:p14="http://schemas.microsoft.com/office/powerpoint/2010/main" val="4076523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95936" y="6381328"/>
            <a:ext cx="2016224" cy="369332"/>
          </a:xfrm>
          <a:prstGeom prst="rect">
            <a:avLst/>
          </a:prstGeom>
          <a:solidFill>
            <a:srgbClr val="FFFFFF"/>
          </a:solidFill>
        </p:spPr>
        <p:txBody>
          <a:bodyPr wrap="square" rtlCol="0">
            <a:spAutoFit/>
          </a:bodyPr>
          <a:lstStyle/>
          <a:p>
            <a:endParaRPr lang="en-US" dirty="0"/>
          </a:p>
        </p:txBody>
      </p:sp>
      <p:pic>
        <p:nvPicPr>
          <p:cNvPr id="4" name="Picture 3"/>
          <p:cNvPicPr>
            <a:picLocks noChangeAspect="1"/>
          </p:cNvPicPr>
          <p:nvPr/>
        </p:nvPicPr>
        <p:blipFill rotWithShape="1">
          <a:blip r:embed="rId2"/>
          <a:srcRect b="7765"/>
          <a:stretch/>
        </p:blipFill>
        <p:spPr>
          <a:xfrm>
            <a:off x="1115616" y="868505"/>
            <a:ext cx="6120680" cy="5656839"/>
          </a:xfrm>
          <a:prstGeom prst="rect">
            <a:avLst/>
          </a:prstGeom>
        </p:spPr>
      </p:pic>
      <p:sp>
        <p:nvSpPr>
          <p:cNvPr id="2" name="Title 1"/>
          <p:cNvSpPr>
            <a:spLocks noGrp="1"/>
          </p:cNvSpPr>
          <p:nvPr>
            <p:ph type="title"/>
          </p:nvPr>
        </p:nvSpPr>
        <p:spPr>
          <a:xfrm>
            <a:off x="1435608" y="44624"/>
            <a:ext cx="7498080" cy="1143000"/>
          </a:xfrm>
        </p:spPr>
        <p:txBody>
          <a:bodyPr>
            <a:normAutofit/>
          </a:bodyPr>
          <a:lstStyle/>
          <a:p>
            <a:r>
              <a:rPr lang="en-US" sz="3200" dirty="0" smtClean="0"/>
              <a:t>Child Behaviour Checklist (CBCL)</a:t>
            </a:r>
            <a:endParaRPr lang="en-US" sz="3200" dirty="0"/>
          </a:p>
        </p:txBody>
      </p:sp>
      <p:sp>
        <p:nvSpPr>
          <p:cNvPr id="16" name="5-Point Star 15"/>
          <p:cNvSpPr/>
          <p:nvPr/>
        </p:nvSpPr>
        <p:spPr>
          <a:xfrm>
            <a:off x="6732240" y="1124744"/>
            <a:ext cx="216024" cy="216024"/>
          </a:xfrm>
          <a:prstGeom prst="star5">
            <a:avLst/>
          </a:prstGeom>
          <a:solidFill>
            <a:srgbClr val="FF0000"/>
          </a:solidFill>
          <a:ln>
            <a:solidFill>
              <a:srgbClr val="C32D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5580112" y="1124744"/>
            <a:ext cx="216024" cy="216024"/>
          </a:xfrm>
          <a:prstGeom prst="star5">
            <a:avLst/>
          </a:prstGeom>
          <a:solidFill>
            <a:srgbClr val="FF0000"/>
          </a:solidFill>
          <a:ln>
            <a:solidFill>
              <a:srgbClr val="C32D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5004048" y="1196752"/>
            <a:ext cx="216024" cy="216024"/>
          </a:xfrm>
          <a:prstGeom prst="star5">
            <a:avLst/>
          </a:prstGeom>
          <a:solidFill>
            <a:srgbClr val="FF0000"/>
          </a:solidFill>
          <a:ln>
            <a:solidFill>
              <a:srgbClr val="C32D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843808" y="5805264"/>
            <a:ext cx="360040" cy="360040"/>
          </a:xfrm>
          <a:prstGeom prst="straightConnector1">
            <a:avLst/>
          </a:prstGeom>
          <a:ln w="5715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923928" y="6453336"/>
            <a:ext cx="360040" cy="360040"/>
          </a:xfrm>
          <a:prstGeom prst="straightConnector1">
            <a:avLst/>
          </a:prstGeom>
          <a:ln w="5715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20272" y="1547500"/>
            <a:ext cx="2200279" cy="369332"/>
          </a:xfrm>
          <a:prstGeom prst="rect">
            <a:avLst/>
          </a:prstGeom>
          <a:noFill/>
        </p:spPr>
        <p:txBody>
          <a:bodyPr wrap="none" rtlCol="0">
            <a:spAutoFit/>
          </a:bodyPr>
          <a:lstStyle/>
          <a:p>
            <a:r>
              <a:rPr lang="en-US" b="1" dirty="0" smtClean="0"/>
              <a:t>Borderline Clinical</a:t>
            </a:r>
            <a:endParaRPr lang="en-US" b="1" dirty="0"/>
          </a:p>
        </p:txBody>
      </p:sp>
      <p:sp>
        <p:nvSpPr>
          <p:cNvPr id="17" name="TextBox 16"/>
          <p:cNvSpPr txBox="1"/>
          <p:nvPr/>
        </p:nvSpPr>
        <p:spPr>
          <a:xfrm>
            <a:off x="7020272" y="1259468"/>
            <a:ext cx="1800200" cy="369332"/>
          </a:xfrm>
          <a:prstGeom prst="rect">
            <a:avLst/>
          </a:prstGeom>
          <a:noFill/>
        </p:spPr>
        <p:txBody>
          <a:bodyPr wrap="square" rtlCol="0">
            <a:spAutoFit/>
          </a:bodyPr>
          <a:lstStyle/>
          <a:p>
            <a:r>
              <a:rPr lang="en-US" b="1" dirty="0" smtClean="0"/>
              <a:t>Clinical</a:t>
            </a:r>
            <a:endParaRPr lang="en-US" b="1" dirty="0"/>
          </a:p>
        </p:txBody>
      </p:sp>
    </p:spTree>
    <p:extLst>
      <p:ext uri="{BB962C8B-B14F-4D97-AF65-F5344CB8AC3E}">
        <p14:creationId xmlns:p14="http://schemas.microsoft.com/office/powerpoint/2010/main" val="1652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Caregiver CES-D</a:t>
            </a:r>
            <a:endParaRPr lang="en-US" sz="3200" dirty="0"/>
          </a:p>
        </p:txBody>
      </p:sp>
      <p:sp>
        <p:nvSpPr>
          <p:cNvPr id="5" name="Content Placeholder 4"/>
          <p:cNvSpPr>
            <a:spLocks noGrp="1"/>
          </p:cNvSpPr>
          <p:nvPr>
            <p:ph idx="1"/>
          </p:nvPr>
        </p:nvSpPr>
        <p:spPr/>
        <p:txBody>
          <a:bodyPr>
            <a:normAutofit/>
          </a:bodyPr>
          <a:lstStyle/>
          <a:p>
            <a:r>
              <a:rPr lang="en-CA" sz="2800" dirty="0" smtClean="0"/>
              <a:t>Six </a:t>
            </a:r>
            <a:r>
              <a:rPr lang="en-CA" sz="2800" dirty="0"/>
              <a:t>(11.5%) caregivers had a clinical score </a:t>
            </a:r>
            <a:r>
              <a:rPr lang="en-CA" sz="2800" dirty="0" smtClean="0"/>
              <a:t>indicative </a:t>
            </a:r>
            <a:r>
              <a:rPr lang="en-CA" sz="2800" dirty="0"/>
              <a:t>of Major </a:t>
            </a:r>
            <a:r>
              <a:rPr lang="en-CA" sz="2800" dirty="0" smtClean="0"/>
              <a:t>Depression</a:t>
            </a:r>
            <a:endParaRPr lang="en-CA" sz="2800" dirty="0"/>
          </a:p>
          <a:p>
            <a:endParaRPr lang="en-CA" sz="2800" dirty="0" smtClean="0"/>
          </a:p>
          <a:p>
            <a:r>
              <a:rPr lang="en-CA" sz="2800" dirty="0"/>
              <a:t>N</a:t>
            </a:r>
            <a:r>
              <a:rPr lang="en-CA" sz="2800" dirty="0" smtClean="0"/>
              <a:t>ine </a:t>
            </a:r>
            <a:r>
              <a:rPr lang="en-CA" sz="2800" dirty="0"/>
              <a:t>(17.3%) scored within the Mild-Moderate or threshold range </a:t>
            </a:r>
            <a:endParaRPr lang="en-CA" sz="2800" dirty="0" smtClean="0"/>
          </a:p>
          <a:p>
            <a:endParaRPr lang="en-CA" sz="2800" dirty="0" smtClean="0"/>
          </a:p>
          <a:p>
            <a:r>
              <a:rPr lang="en-CA" sz="2800" dirty="0"/>
              <a:t>T</a:t>
            </a:r>
            <a:r>
              <a:rPr lang="en-CA" sz="2800" dirty="0" smtClean="0"/>
              <a:t>hirty</a:t>
            </a:r>
            <a:r>
              <a:rPr lang="en-CA" sz="2800" dirty="0"/>
              <a:t>-seven (71.2%) were below the clinical range.</a:t>
            </a:r>
            <a:endParaRPr lang="en-US" sz="2800" dirty="0"/>
          </a:p>
          <a:p>
            <a:endParaRPr lang="en-US" sz="2800" dirty="0"/>
          </a:p>
        </p:txBody>
      </p:sp>
    </p:spTree>
    <p:extLst>
      <p:ext uri="{BB962C8B-B14F-4D97-AF65-F5344CB8AC3E}">
        <p14:creationId xmlns:p14="http://schemas.microsoft.com/office/powerpoint/2010/main" val="47770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Question: </a:t>
            </a:r>
            <a:r>
              <a:rPr lang="en-CA" sz="2400" i="1" dirty="0">
                <a:effectLst/>
              </a:rPr>
              <a:t>What situations are the hardest for you and your child with FASD? </a:t>
            </a:r>
            <a:r>
              <a:rPr lang="en-CA" sz="2400" b="1" i="1" dirty="0">
                <a:effectLst/>
              </a:rPr>
              <a:t>What</a:t>
            </a:r>
            <a:r>
              <a:rPr lang="en-CA" sz="2400" i="1" dirty="0">
                <a:effectLst/>
              </a:rPr>
              <a:t> happened (i.e., types of behaviours/difficulties)?</a:t>
            </a:r>
            <a:r>
              <a:rPr lang="en-US" sz="2400" dirty="0">
                <a:effectLst/>
              </a:rPr>
              <a:t> </a:t>
            </a:r>
            <a:endParaRPr lang="en-US" sz="2400" dirty="0"/>
          </a:p>
        </p:txBody>
      </p:sp>
      <p:sp>
        <p:nvSpPr>
          <p:cNvPr id="6" name="TextBox 5"/>
          <p:cNvSpPr txBox="1"/>
          <p:nvPr/>
        </p:nvSpPr>
        <p:spPr>
          <a:xfrm>
            <a:off x="4860032" y="1556792"/>
            <a:ext cx="1728192" cy="646331"/>
          </a:xfrm>
          <a:prstGeom prst="rect">
            <a:avLst/>
          </a:prstGeom>
          <a:solidFill>
            <a:schemeClr val="bg1"/>
          </a:solidFill>
          <a:ln>
            <a:noFill/>
          </a:ln>
        </p:spPr>
        <p:txBody>
          <a:bodyPr wrap="square" rtlCol="0">
            <a:spAutoFit/>
          </a:bodyPr>
          <a:lstStyle/>
          <a:p>
            <a:endParaRPr lang="en-US" dirty="0" smtClean="0"/>
          </a:p>
          <a:p>
            <a:endParaRPr lang="en-US" dirty="0"/>
          </a:p>
        </p:txBody>
      </p:sp>
      <p:pic>
        <p:nvPicPr>
          <p:cNvPr id="9" name="Picture 8"/>
          <p:cNvPicPr>
            <a:picLocks noChangeAspect="1"/>
          </p:cNvPicPr>
          <p:nvPr/>
        </p:nvPicPr>
        <p:blipFill>
          <a:blip r:embed="rId3"/>
          <a:stretch>
            <a:fillRect/>
          </a:stretch>
        </p:blipFill>
        <p:spPr>
          <a:xfrm>
            <a:off x="2123728" y="1413058"/>
            <a:ext cx="6048672" cy="5329055"/>
          </a:xfrm>
          <a:prstGeom prst="rect">
            <a:avLst/>
          </a:prstGeom>
        </p:spPr>
      </p:pic>
      <p:cxnSp>
        <p:nvCxnSpPr>
          <p:cNvPr id="13" name="Straight Connector 12"/>
          <p:cNvCxnSpPr/>
          <p:nvPr/>
        </p:nvCxnSpPr>
        <p:spPr>
          <a:xfrm flipV="1">
            <a:off x="2339752" y="4725144"/>
            <a:ext cx="1944216" cy="1944216"/>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16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3" name="Content Placeholder 2"/>
          <p:cNvSpPr>
            <a:spLocks noGrp="1"/>
          </p:cNvSpPr>
          <p:nvPr>
            <p:ph idx="1"/>
          </p:nvPr>
        </p:nvSpPr>
        <p:spPr/>
        <p:txBody>
          <a:bodyPr/>
          <a:lstStyle/>
          <a:p>
            <a:r>
              <a:rPr lang="en-CA" dirty="0" smtClean="0"/>
              <a:t>Project Overview</a:t>
            </a:r>
          </a:p>
          <a:p>
            <a:r>
              <a:rPr lang="en-CA" dirty="0" smtClean="0"/>
              <a:t>Data from Stakeholder Interviews</a:t>
            </a:r>
          </a:p>
          <a:p>
            <a:r>
              <a:rPr lang="en-CA" dirty="0" smtClean="0"/>
              <a:t>Modules for IRIS</a:t>
            </a:r>
          </a:p>
          <a:p>
            <a:r>
              <a:rPr lang="en-CA" dirty="0" smtClean="0"/>
              <a:t>Usability Study</a:t>
            </a:r>
          </a:p>
          <a:p>
            <a:r>
              <a:rPr lang="en-CA" dirty="0" smtClean="0"/>
              <a:t>Randomized Controlled Trial (RCT)</a:t>
            </a:r>
          </a:p>
          <a:p>
            <a:endParaRPr lang="en-CA" dirty="0"/>
          </a:p>
        </p:txBody>
      </p:sp>
    </p:spTree>
    <p:extLst>
      <p:ext uri="{BB962C8B-B14F-4D97-AF65-F5344CB8AC3E}">
        <p14:creationId xmlns:p14="http://schemas.microsoft.com/office/powerpoint/2010/main" val="213521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8640"/>
            <a:ext cx="7498080" cy="720080"/>
          </a:xfrm>
        </p:spPr>
        <p:txBody>
          <a:bodyPr>
            <a:noAutofit/>
          </a:bodyPr>
          <a:lstStyle/>
          <a:p>
            <a:r>
              <a:rPr lang="en-CA" sz="3200" dirty="0" smtClean="0"/>
              <a:t>Quotations</a:t>
            </a:r>
            <a:br>
              <a:rPr lang="en-CA" sz="3200" dirty="0" smtClean="0"/>
            </a:br>
            <a:endParaRPr lang="en-US" sz="2400" dirty="0"/>
          </a:p>
        </p:txBody>
      </p:sp>
      <p:sp>
        <p:nvSpPr>
          <p:cNvPr id="3" name="TextBox 2"/>
          <p:cNvSpPr txBox="1"/>
          <p:nvPr/>
        </p:nvSpPr>
        <p:spPr>
          <a:xfrm>
            <a:off x="1187624" y="836712"/>
            <a:ext cx="7704856" cy="6063197"/>
          </a:xfrm>
          <a:prstGeom prst="rect">
            <a:avLst/>
          </a:prstGeom>
          <a:noFill/>
        </p:spPr>
        <p:txBody>
          <a:bodyPr wrap="square" rtlCol="0">
            <a:spAutoFit/>
          </a:bodyPr>
          <a:lstStyle/>
          <a:p>
            <a:r>
              <a:rPr lang="en-CA" sz="2400" b="1" i="1" dirty="0"/>
              <a:t>At home:	</a:t>
            </a:r>
            <a:endParaRPr lang="en-US" sz="2400" i="1" dirty="0"/>
          </a:p>
          <a:p>
            <a:r>
              <a:rPr lang="en-CA" sz="2400" i="1" dirty="0" smtClean="0"/>
              <a:t>“</a:t>
            </a:r>
            <a:r>
              <a:rPr lang="en-CA" sz="2400" i="1" dirty="0"/>
              <a:t>For </a:t>
            </a:r>
            <a:r>
              <a:rPr lang="en-CA" sz="2400" i="1" dirty="0" smtClean="0"/>
              <a:t>Steven, </a:t>
            </a:r>
            <a:r>
              <a:rPr lang="en-CA" sz="2400" i="1" dirty="0"/>
              <a:t>it changes moment by moment. H</a:t>
            </a:r>
            <a:r>
              <a:rPr lang="en-CA" sz="2400" i="1" dirty="0" smtClean="0"/>
              <a:t>e </a:t>
            </a:r>
            <a:r>
              <a:rPr lang="en-CA" sz="2400" i="1" dirty="0"/>
              <a:t>has a lot of yelling, like </a:t>
            </a:r>
            <a:r>
              <a:rPr lang="en-CA" sz="2400" i="1" dirty="0" smtClean="0"/>
              <a:t>he </a:t>
            </a:r>
            <a:r>
              <a:rPr lang="en-CA" sz="2400" i="1" dirty="0"/>
              <a:t>yells, </a:t>
            </a:r>
            <a:r>
              <a:rPr lang="en-CA" sz="2400" i="1" dirty="0" smtClean="0"/>
              <a:t>he </a:t>
            </a:r>
            <a:r>
              <a:rPr lang="en-CA" sz="2400" i="1" dirty="0"/>
              <a:t>doesn’t talk.  So if </a:t>
            </a:r>
            <a:r>
              <a:rPr lang="en-CA" sz="2400" i="1" dirty="0" smtClean="0"/>
              <a:t>Steven wants </a:t>
            </a:r>
            <a:r>
              <a:rPr lang="en-CA" sz="2400" i="1" dirty="0"/>
              <a:t>something, </a:t>
            </a:r>
            <a:r>
              <a:rPr lang="en-CA" sz="2400" i="1" dirty="0" smtClean="0"/>
              <a:t>he </a:t>
            </a:r>
            <a:r>
              <a:rPr lang="en-CA" sz="2400" i="1" dirty="0"/>
              <a:t>yells at you, </a:t>
            </a:r>
            <a:r>
              <a:rPr lang="en-CA" sz="2400" i="1" dirty="0" smtClean="0"/>
              <a:t>he </a:t>
            </a:r>
            <a:r>
              <a:rPr lang="en-CA" sz="2400" i="1" dirty="0"/>
              <a:t>demands it.”</a:t>
            </a:r>
            <a:endParaRPr lang="en-US" sz="2400" i="1" dirty="0"/>
          </a:p>
          <a:p>
            <a:r>
              <a:rPr lang="en-CA" sz="2400" i="1" dirty="0"/>
              <a:t> </a:t>
            </a:r>
            <a:endParaRPr lang="en-US" sz="2400" i="1" dirty="0"/>
          </a:p>
          <a:p>
            <a:r>
              <a:rPr lang="en-CA" sz="2400" b="1" i="1" dirty="0" smtClean="0"/>
              <a:t>In </a:t>
            </a:r>
            <a:r>
              <a:rPr lang="en-CA" sz="2400" b="1" i="1" dirty="0"/>
              <a:t>public:</a:t>
            </a:r>
            <a:endParaRPr lang="en-US" sz="2400" i="1" dirty="0"/>
          </a:p>
          <a:p>
            <a:r>
              <a:rPr lang="en-CA" sz="2400" i="1" dirty="0" smtClean="0"/>
              <a:t>“</a:t>
            </a:r>
            <a:r>
              <a:rPr lang="en-CA" sz="2400" i="1" dirty="0"/>
              <a:t>I think it’s probably just the general public.  You know, you’re out shopping and they see </a:t>
            </a:r>
            <a:r>
              <a:rPr lang="en-CA" sz="2400" i="1" dirty="0" smtClean="0"/>
              <a:t>Jack </a:t>
            </a:r>
            <a:r>
              <a:rPr lang="en-CA" sz="2400" i="1" dirty="0"/>
              <a:t>having a fit, </a:t>
            </a:r>
            <a:r>
              <a:rPr lang="en-CA" sz="2400" i="1" dirty="0" smtClean="0"/>
              <a:t>and you’re </a:t>
            </a:r>
            <a:r>
              <a:rPr lang="en-CA" sz="2400" i="1" dirty="0"/>
              <a:t>just, yeah, okay, keep going, come on.”</a:t>
            </a:r>
            <a:endParaRPr lang="en-US" sz="2400" i="1" dirty="0"/>
          </a:p>
          <a:p>
            <a:r>
              <a:rPr lang="en-CA" sz="2400" i="1" dirty="0"/>
              <a:t>	</a:t>
            </a:r>
            <a:endParaRPr lang="en-US" sz="2400" i="1" dirty="0"/>
          </a:p>
          <a:p>
            <a:r>
              <a:rPr lang="en-CA" sz="2400" b="1" i="1" dirty="0" smtClean="0"/>
              <a:t>At </a:t>
            </a:r>
            <a:r>
              <a:rPr lang="en-CA" sz="2400" b="1" i="1" dirty="0"/>
              <a:t>school:</a:t>
            </a:r>
            <a:endParaRPr lang="en-US" sz="2400" i="1" dirty="0"/>
          </a:p>
          <a:p>
            <a:r>
              <a:rPr lang="en-CA" sz="2400" i="1" dirty="0" smtClean="0"/>
              <a:t>“</a:t>
            </a:r>
            <a:r>
              <a:rPr lang="en-CA" sz="2400" i="1" dirty="0"/>
              <a:t>They [school] still don’t understand…..how to effectively support a child with FASD, with </a:t>
            </a:r>
            <a:r>
              <a:rPr lang="en-CA" sz="2400" i="1" dirty="0" smtClean="0"/>
              <a:t>Susie’s </a:t>
            </a:r>
            <a:r>
              <a:rPr lang="en-CA" sz="2400" i="1" dirty="0"/>
              <a:t>specific </a:t>
            </a:r>
            <a:r>
              <a:rPr lang="en-CA" sz="2400" i="1" dirty="0" smtClean="0"/>
              <a:t>issues</a:t>
            </a:r>
            <a:r>
              <a:rPr lang="en-CA" sz="2400" i="1" dirty="0"/>
              <a:t>.  </a:t>
            </a:r>
            <a:r>
              <a:rPr lang="en-CA" sz="2400" i="1" dirty="0" smtClean="0"/>
              <a:t>Because she </a:t>
            </a:r>
            <a:r>
              <a:rPr lang="en-CA" sz="2400" i="1" dirty="0"/>
              <a:t>tends to have disruptive behaviour, so they can’t deal with that very well</a:t>
            </a:r>
            <a:r>
              <a:rPr lang="en-CA" sz="2400" i="1" dirty="0" smtClean="0"/>
              <a:t>.</a:t>
            </a:r>
            <a:endParaRPr lang="en-US" sz="2400" i="1" dirty="0" smtClean="0"/>
          </a:p>
          <a:p>
            <a:endParaRPr lang="en-US" sz="1400" dirty="0"/>
          </a:p>
          <a:p>
            <a:r>
              <a:rPr lang="en-CA" sz="1400" b="1" dirty="0"/>
              <a:t>*Names have been changed</a:t>
            </a:r>
            <a:endParaRPr lang="en-US" sz="1400" dirty="0" smtClean="0"/>
          </a:p>
        </p:txBody>
      </p:sp>
    </p:spTree>
    <p:extLst>
      <p:ext uri="{BB962C8B-B14F-4D97-AF65-F5344CB8AC3E}">
        <p14:creationId xmlns:p14="http://schemas.microsoft.com/office/powerpoint/2010/main" val="3928395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b="1" dirty="0" smtClean="0"/>
              <a:t>Externalizing/Disruptive Behaviour Subcategories</a:t>
            </a:r>
            <a:endParaRPr lang="en-US" sz="2800" dirty="0"/>
          </a:p>
        </p:txBody>
      </p:sp>
      <p:pic>
        <p:nvPicPr>
          <p:cNvPr id="4" name="Picture 3"/>
          <p:cNvPicPr>
            <a:picLocks noChangeAspect="1"/>
          </p:cNvPicPr>
          <p:nvPr/>
        </p:nvPicPr>
        <p:blipFill rotWithShape="1">
          <a:blip r:embed="rId2"/>
          <a:srcRect t="10319"/>
          <a:stretch/>
        </p:blipFill>
        <p:spPr>
          <a:xfrm>
            <a:off x="1342716" y="1772816"/>
            <a:ext cx="7549764" cy="4398817"/>
          </a:xfrm>
          <a:prstGeom prst="rect">
            <a:avLst/>
          </a:prstGeom>
        </p:spPr>
      </p:pic>
    </p:spTree>
    <p:extLst>
      <p:ext uri="{BB962C8B-B14F-4D97-AF65-F5344CB8AC3E}">
        <p14:creationId xmlns:p14="http://schemas.microsoft.com/office/powerpoint/2010/main" val="2871294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Question: </a:t>
            </a:r>
            <a:r>
              <a:rPr lang="en-CA" sz="2400" i="1" dirty="0">
                <a:effectLst/>
              </a:rPr>
              <a:t>What situations are the hardest for you and your child with FASD? </a:t>
            </a:r>
            <a:r>
              <a:rPr lang="en-CA" sz="2400" b="1" i="1" dirty="0">
                <a:effectLst/>
              </a:rPr>
              <a:t>What</a:t>
            </a:r>
            <a:r>
              <a:rPr lang="en-CA" sz="2400" i="1" dirty="0">
                <a:effectLst/>
              </a:rPr>
              <a:t> happened (i.e., types of behaviours/difficulties)?</a:t>
            </a:r>
            <a:r>
              <a:rPr lang="en-US" sz="2400" dirty="0">
                <a:effectLst/>
              </a:rPr>
              <a:t> </a:t>
            </a:r>
            <a:endParaRPr lang="en-US" sz="2400" dirty="0"/>
          </a:p>
        </p:txBody>
      </p:sp>
      <p:sp>
        <p:nvSpPr>
          <p:cNvPr id="6" name="TextBox 5"/>
          <p:cNvSpPr txBox="1"/>
          <p:nvPr/>
        </p:nvSpPr>
        <p:spPr>
          <a:xfrm>
            <a:off x="4860032" y="1556792"/>
            <a:ext cx="1728192" cy="646331"/>
          </a:xfrm>
          <a:prstGeom prst="rect">
            <a:avLst/>
          </a:prstGeom>
          <a:solidFill>
            <a:schemeClr val="bg1"/>
          </a:solidFill>
          <a:ln>
            <a:noFill/>
          </a:ln>
        </p:spPr>
        <p:txBody>
          <a:bodyPr wrap="square" rtlCol="0">
            <a:spAutoFit/>
          </a:bodyPr>
          <a:lstStyle/>
          <a:p>
            <a:endParaRPr lang="en-US" dirty="0" smtClean="0"/>
          </a:p>
          <a:p>
            <a:endParaRPr lang="en-US" dirty="0"/>
          </a:p>
        </p:txBody>
      </p:sp>
      <p:pic>
        <p:nvPicPr>
          <p:cNvPr id="9" name="Picture 8"/>
          <p:cNvPicPr>
            <a:picLocks noChangeAspect="1"/>
          </p:cNvPicPr>
          <p:nvPr/>
        </p:nvPicPr>
        <p:blipFill>
          <a:blip r:embed="rId3"/>
          <a:stretch>
            <a:fillRect/>
          </a:stretch>
        </p:blipFill>
        <p:spPr>
          <a:xfrm>
            <a:off x="2195736" y="1399052"/>
            <a:ext cx="6048672" cy="5329055"/>
          </a:xfrm>
          <a:prstGeom prst="rect">
            <a:avLst/>
          </a:prstGeom>
        </p:spPr>
      </p:pic>
      <p:cxnSp>
        <p:nvCxnSpPr>
          <p:cNvPr id="13" name="Straight Connector 12"/>
          <p:cNvCxnSpPr/>
          <p:nvPr/>
        </p:nvCxnSpPr>
        <p:spPr>
          <a:xfrm flipV="1">
            <a:off x="2987824" y="4581128"/>
            <a:ext cx="1944216" cy="1944216"/>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767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67744" y="-42485"/>
            <a:ext cx="5904656" cy="2031325"/>
          </a:xfrm>
          <a:prstGeom prst="rect">
            <a:avLst/>
          </a:prstGeom>
          <a:solidFill>
            <a:srgbClr val="FF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itle 1"/>
          <p:cNvSpPr txBox="1">
            <a:spLocks/>
          </p:cNvSpPr>
          <p:nvPr/>
        </p:nvSpPr>
        <p:spPr>
          <a:xfrm>
            <a:off x="1475656" y="26064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lstStyle>
          <a:p>
            <a:endParaRPr lang="en-US" sz="2400" dirty="0"/>
          </a:p>
        </p:txBody>
      </p:sp>
      <p:pic>
        <p:nvPicPr>
          <p:cNvPr id="3" name="Picture 2"/>
          <p:cNvPicPr>
            <a:picLocks noChangeAspect="1"/>
          </p:cNvPicPr>
          <p:nvPr/>
        </p:nvPicPr>
        <p:blipFill rotWithShape="1">
          <a:blip r:embed="rId2"/>
          <a:srcRect t="11152"/>
          <a:stretch/>
        </p:blipFill>
        <p:spPr>
          <a:xfrm>
            <a:off x="1619672" y="1556792"/>
            <a:ext cx="7330820" cy="4619360"/>
          </a:xfrm>
          <a:prstGeom prst="rect">
            <a:avLst/>
          </a:prstGeom>
        </p:spPr>
      </p:pic>
      <p:sp>
        <p:nvSpPr>
          <p:cNvPr id="6" name="Title 1"/>
          <p:cNvSpPr>
            <a:spLocks noGrp="1"/>
          </p:cNvSpPr>
          <p:nvPr>
            <p:ph type="title"/>
          </p:nvPr>
        </p:nvSpPr>
        <p:spPr>
          <a:xfrm>
            <a:off x="1435608" y="274638"/>
            <a:ext cx="7498080" cy="1143000"/>
          </a:xfrm>
        </p:spPr>
        <p:txBody>
          <a:bodyPr>
            <a:noAutofit/>
          </a:bodyPr>
          <a:lstStyle/>
          <a:p>
            <a:r>
              <a:rPr lang="en-CA" sz="2800" b="1" dirty="0" smtClean="0"/>
              <a:t>Cognitive Difficulties Subcategories</a:t>
            </a:r>
            <a:endParaRPr lang="en-US" sz="2800" dirty="0"/>
          </a:p>
        </p:txBody>
      </p:sp>
    </p:spTree>
    <p:extLst>
      <p:ext uri="{BB962C8B-B14F-4D97-AF65-F5344CB8AC3E}">
        <p14:creationId xmlns:p14="http://schemas.microsoft.com/office/powerpoint/2010/main" val="174021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Question: </a:t>
            </a:r>
            <a:r>
              <a:rPr lang="en-CA" sz="2400" i="1" dirty="0">
                <a:effectLst/>
              </a:rPr>
              <a:t>What situations are the hardest for you and your child with FASD? </a:t>
            </a:r>
            <a:r>
              <a:rPr lang="en-CA" sz="2400" b="1" i="1" dirty="0">
                <a:effectLst/>
              </a:rPr>
              <a:t>What</a:t>
            </a:r>
            <a:r>
              <a:rPr lang="en-CA" sz="2400" i="1" dirty="0">
                <a:effectLst/>
              </a:rPr>
              <a:t> happened (i.e., types of behaviours/difficulties)?</a:t>
            </a:r>
            <a:r>
              <a:rPr lang="en-US" sz="2400" dirty="0">
                <a:effectLst/>
              </a:rPr>
              <a:t> </a:t>
            </a:r>
            <a:endParaRPr lang="en-US" sz="2400" dirty="0"/>
          </a:p>
        </p:txBody>
      </p:sp>
      <p:sp>
        <p:nvSpPr>
          <p:cNvPr id="6" name="TextBox 5"/>
          <p:cNvSpPr txBox="1"/>
          <p:nvPr/>
        </p:nvSpPr>
        <p:spPr>
          <a:xfrm>
            <a:off x="4860032" y="1556792"/>
            <a:ext cx="1728192" cy="646331"/>
          </a:xfrm>
          <a:prstGeom prst="rect">
            <a:avLst/>
          </a:prstGeom>
          <a:solidFill>
            <a:schemeClr val="bg1"/>
          </a:solidFill>
          <a:ln>
            <a:noFill/>
          </a:ln>
        </p:spPr>
        <p:txBody>
          <a:bodyPr wrap="square" rtlCol="0">
            <a:spAutoFit/>
          </a:bodyPr>
          <a:lstStyle/>
          <a:p>
            <a:endParaRPr lang="en-US" dirty="0" smtClean="0"/>
          </a:p>
          <a:p>
            <a:endParaRPr lang="en-US" dirty="0"/>
          </a:p>
        </p:txBody>
      </p:sp>
      <p:pic>
        <p:nvPicPr>
          <p:cNvPr id="9" name="Picture 8"/>
          <p:cNvPicPr>
            <a:picLocks noChangeAspect="1"/>
          </p:cNvPicPr>
          <p:nvPr/>
        </p:nvPicPr>
        <p:blipFill>
          <a:blip r:embed="rId3"/>
          <a:stretch>
            <a:fillRect/>
          </a:stretch>
        </p:blipFill>
        <p:spPr>
          <a:xfrm>
            <a:off x="2195736" y="1399052"/>
            <a:ext cx="6048672" cy="5329055"/>
          </a:xfrm>
          <a:prstGeom prst="rect">
            <a:avLst/>
          </a:prstGeom>
        </p:spPr>
      </p:pic>
      <p:cxnSp>
        <p:nvCxnSpPr>
          <p:cNvPr id="13" name="Straight Connector 12"/>
          <p:cNvCxnSpPr/>
          <p:nvPr/>
        </p:nvCxnSpPr>
        <p:spPr>
          <a:xfrm flipV="1">
            <a:off x="3491880" y="4581128"/>
            <a:ext cx="1944216" cy="1944216"/>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188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5896" y="1556792"/>
            <a:ext cx="1440160" cy="646331"/>
          </a:xfrm>
          <a:prstGeom prst="rect">
            <a:avLst/>
          </a:prstGeom>
          <a:solidFill>
            <a:schemeClr val="bg1"/>
          </a:solid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1115616" y="274638"/>
            <a:ext cx="7818072" cy="1143000"/>
          </a:xfrm>
        </p:spPr>
        <p:txBody>
          <a:bodyPr>
            <a:noAutofit/>
          </a:bodyPr>
          <a:lstStyle/>
          <a:p>
            <a:r>
              <a:rPr lang="en-CA" sz="2800" i="1" dirty="0"/>
              <a:t>In this quotation, the parent expresses concern for her child at school:</a:t>
            </a:r>
            <a:r>
              <a:rPr lang="en-US" sz="2800" i="1" dirty="0"/>
              <a:t/>
            </a:r>
            <a:br>
              <a:rPr lang="en-US" sz="2800" i="1" dirty="0"/>
            </a:br>
            <a:endParaRPr lang="en-US" sz="2800" dirty="0"/>
          </a:p>
        </p:txBody>
      </p:sp>
      <p:pic>
        <p:nvPicPr>
          <p:cNvPr id="3" name="Picture 2"/>
          <p:cNvPicPr>
            <a:picLocks noChangeAspect="1"/>
          </p:cNvPicPr>
          <p:nvPr/>
        </p:nvPicPr>
        <p:blipFill>
          <a:blip r:embed="rId2"/>
          <a:stretch>
            <a:fillRect/>
          </a:stretch>
        </p:blipFill>
        <p:spPr>
          <a:xfrm>
            <a:off x="2987824" y="3380995"/>
            <a:ext cx="5256584" cy="3504389"/>
          </a:xfrm>
          <a:prstGeom prst="rect">
            <a:avLst/>
          </a:prstGeom>
        </p:spPr>
      </p:pic>
      <p:sp>
        <p:nvSpPr>
          <p:cNvPr id="2" name="TextBox 1"/>
          <p:cNvSpPr txBox="1"/>
          <p:nvPr/>
        </p:nvSpPr>
        <p:spPr>
          <a:xfrm>
            <a:off x="1115616" y="1196752"/>
            <a:ext cx="7920880" cy="2308324"/>
          </a:xfrm>
          <a:prstGeom prst="rect">
            <a:avLst/>
          </a:prstGeom>
          <a:noFill/>
        </p:spPr>
        <p:txBody>
          <a:bodyPr wrap="square" rtlCol="0">
            <a:spAutoFit/>
          </a:bodyPr>
          <a:lstStyle/>
          <a:p>
            <a:r>
              <a:rPr lang="en-CA" sz="2400" i="1" dirty="0"/>
              <a:t> </a:t>
            </a:r>
            <a:r>
              <a:rPr lang="en-CA" sz="2400" i="1" dirty="0" smtClean="0"/>
              <a:t>“</a:t>
            </a:r>
            <a:r>
              <a:rPr lang="en-CA" sz="2400" i="1" dirty="0"/>
              <a:t>… it’s not elementary school anymore, and how is </a:t>
            </a:r>
            <a:r>
              <a:rPr lang="en-CA" sz="2400" i="1" dirty="0" smtClean="0"/>
              <a:t>Lucy* </a:t>
            </a:r>
            <a:r>
              <a:rPr lang="en-CA" sz="2400" i="1" dirty="0"/>
              <a:t>going to keep up with the rest of the group?  It’s </a:t>
            </a:r>
            <a:r>
              <a:rPr lang="en-CA" sz="2400" i="1" dirty="0" smtClean="0"/>
              <a:t>going </a:t>
            </a:r>
            <a:r>
              <a:rPr lang="en-CA" sz="2400" i="1" dirty="0"/>
              <a:t>to be hard, because socially as well, </a:t>
            </a:r>
            <a:r>
              <a:rPr lang="en-CA" sz="2400" i="1" dirty="0" smtClean="0"/>
              <a:t>she’s </a:t>
            </a:r>
            <a:r>
              <a:rPr lang="en-CA" sz="2400" i="1" dirty="0"/>
              <a:t>more of a loner.  In terms of, </a:t>
            </a:r>
            <a:r>
              <a:rPr lang="en-CA" sz="2400" i="1" dirty="0" smtClean="0"/>
              <a:t>she’ll </a:t>
            </a:r>
            <a:r>
              <a:rPr lang="en-CA" sz="2400" i="1" dirty="0"/>
              <a:t>be playing [by </a:t>
            </a:r>
            <a:r>
              <a:rPr lang="en-CA" sz="2400" i="1" dirty="0" smtClean="0"/>
              <a:t>herself]</a:t>
            </a:r>
            <a:r>
              <a:rPr lang="en-CA" sz="2400" i="1" dirty="0"/>
              <a:t>, </a:t>
            </a:r>
            <a:r>
              <a:rPr lang="en-CA" sz="2400" i="1" dirty="0" smtClean="0"/>
              <a:t>she’ll </a:t>
            </a:r>
            <a:r>
              <a:rPr lang="en-CA" sz="2400" i="1" dirty="0"/>
              <a:t>be very happy, but with other people it’s kind of hard.”</a:t>
            </a:r>
            <a:endParaRPr lang="en-US" sz="2400" i="1" dirty="0"/>
          </a:p>
          <a:p>
            <a:r>
              <a:rPr lang="en-US" sz="2000" i="1" dirty="0" smtClean="0"/>
              <a:t>*name has been changed</a:t>
            </a:r>
            <a:endParaRPr lang="en-US" sz="2000" i="1" dirty="0"/>
          </a:p>
        </p:txBody>
      </p:sp>
    </p:spTree>
    <p:extLst>
      <p:ext uri="{BB962C8B-B14F-4D97-AF65-F5344CB8AC3E}">
        <p14:creationId xmlns:p14="http://schemas.microsoft.com/office/powerpoint/2010/main" val="27666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Question: </a:t>
            </a:r>
            <a:r>
              <a:rPr lang="en-CA" sz="2800" i="1" dirty="0">
                <a:effectLst/>
              </a:rPr>
              <a:t>What do you think was a good response?</a:t>
            </a:r>
            <a:endParaRPr lang="en-US" sz="2800" dirty="0"/>
          </a:p>
        </p:txBody>
      </p:sp>
      <p:sp>
        <p:nvSpPr>
          <p:cNvPr id="3" name="Content Placeholder 2"/>
          <p:cNvSpPr>
            <a:spLocks noGrp="1"/>
          </p:cNvSpPr>
          <p:nvPr>
            <p:ph idx="1"/>
          </p:nvPr>
        </p:nvSpPr>
        <p:spPr>
          <a:xfrm>
            <a:off x="1043608" y="1268760"/>
            <a:ext cx="7890080" cy="2136304"/>
          </a:xfrm>
        </p:spPr>
        <p:txBody>
          <a:bodyPr>
            <a:noAutofit/>
          </a:bodyPr>
          <a:lstStyle/>
          <a:p>
            <a:pPr marL="82296" indent="0">
              <a:buNone/>
            </a:pPr>
            <a:r>
              <a:rPr lang="en-CA" sz="2400" dirty="0"/>
              <a:t>T</a:t>
            </a:r>
            <a:r>
              <a:rPr lang="en-CA" sz="2400" dirty="0" smtClean="0"/>
              <a:t>op response </a:t>
            </a:r>
            <a:r>
              <a:rPr lang="en-CA" sz="2400" dirty="0"/>
              <a:t>was </a:t>
            </a:r>
            <a:r>
              <a:rPr lang="en-CA" sz="2400" dirty="0" smtClean="0"/>
              <a:t>‘Parental Reflection’</a:t>
            </a:r>
          </a:p>
          <a:p>
            <a:pPr lvl="1"/>
            <a:r>
              <a:rPr lang="en-CA" sz="2000" dirty="0"/>
              <a:t>L</a:t>
            </a:r>
            <a:r>
              <a:rPr lang="en-CA" sz="2000" dirty="0" smtClean="0"/>
              <a:t>earning </a:t>
            </a:r>
            <a:r>
              <a:rPr lang="en-CA" sz="2000" dirty="0"/>
              <a:t>from previous </a:t>
            </a:r>
            <a:r>
              <a:rPr lang="en-CA" sz="2000" dirty="0" smtClean="0"/>
              <a:t>experience</a:t>
            </a:r>
          </a:p>
          <a:p>
            <a:pPr lvl="1"/>
            <a:r>
              <a:rPr lang="en-CA" sz="2000" dirty="0"/>
              <a:t>H</a:t>
            </a:r>
            <a:r>
              <a:rPr lang="en-CA" sz="2000" dirty="0" smtClean="0"/>
              <a:t>aving </a:t>
            </a:r>
            <a:r>
              <a:rPr lang="en-CA" sz="2000" dirty="0"/>
              <a:t>realistic </a:t>
            </a:r>
            <a:r>
              <a:rPr lang="en-CA" sz="2000" dirty="0" smtClean="0"/>
              <a:t>expectations</a:t>
            </a:r>
          </a:p>
          <a:p>
            <a:pPr lvl="1"/>
            <a:r>
              <a:rPr lang="en-CA" sz="2000" dirty="0"/>
              <a:t>R</a:t>
            </a:r>
            <a:r>
              <a:rPr lang="en-CA" sz="2000" dirty="0" smtClean="0"/>
              <a:t>emaining calm</a:t>
            </a:r>
            <a:endParaRPr lang="en-CA" sz="2000" dirty="0"/>
          </a:p>
          <a:p>
            <a:pPr lvl="1"/>
            <a:r>
              <a:rPr lang="en-CA" sz="2000" dirty="0"/>
              <a:t>T</a:t>
            </a:r>
            <a:r>
              <a:rPr lang="en-CA" sz="2000" dirty="0" smtClean="0"/>
              <a:t>rying </a:t>
            </a:r>
            <a:r>
              <a:rPr lang="en-CA" sz="2000" dirty="0"/>
              <a:t>to see things from the child’s point of </a:t>
            </a:r>
            <a:r>
              <a:rPr lang="en-CA" sz="2000" dirty="0" smtClean="0"/>
              <a:t>view</a:t>
            </a:r>
          </a:p>
          <a:p>
            <a:pPr marL="82296" indent="0">
              <a:buNone/>
            </a:pPr>
            <a:endParaRPr lang="en-US" sz="2000" dirty="0"/>
          </a:p>
        </p:txBody>
      </p:sp>
      <p:sp>
        <p:nvSpPr>
          <p:cNvPr id="5" name="TextBox 4"/>
          <p:cNvSpPr txBox="1"/>
          <p:nvPr/>
        </p:nvSpPr>
        <p:spPr>
          <a:xfrm>
            <a:off x="971600" y="3621792"/>
            <a:ext cx="8208912" cy="4154983"/>
          </a:xfrm>
          <a:prstGeom prst="rect">
            <a:avLst/>
          </a:prstGeom>
          <a:noFill/>
        </p:spPr>
        <p:txBody>
          <a:bodyPr wrap="square" rtlCol="0">
            <a:spAutoFit/>
          </a:bodyPr>
          <a:lstStyle/>
          <a:p>
            <a:pPr marL="0" lvl="1" indent="0">
              <a:buNone/>
            </a:pPr>
            <a:r>
              <a:rPr lang="en-CA" sz="2400" i="1" dirty="0" smtClean="0"/>
              <a:t>One parent describe her strategy </a:t>
            </a:r>
            <a:r>
              <a:rPr lang="en-CA" sz="2400" i="1" dirty="0"/>
              <a:t>for dealing with challenging behaviours:</a:t>
            </a:r>
            <a:endParaRPr lang="en-US" sz="2400" i="1" dirty="0"/>
          </a:p>
          <a:p>
            <a:pPr marL="82296" indent="0">
              <a:buNone/>
            </a:pPr>
            <a:endParaRPr lang="en-CA" sz="2400" i="1" dirty="0"/>
          </a:p>
          <a:p>
            <a:pPr marL="82296" indent="0">
              <a:buNone/>
            </a:pPr>
            <a:r>
              <a:rPr lang="en-CA" sz="2400" i="1" dirty="0"/>
              <a:t>“I think, I take time, I walk away I go to my visual fix, or I pick up the phone.  So the phone thing we’ve done, for one of us to call somebody we know to talk to, to get us out of it, or we’ve also trained </a:t>
            </a:r>
            <a:r>
              <a:rPr lang="en-CA" sz="2400" i="1" dirty="0" smtClean="0"/>
              <a:t>Alex </a:t>
            </a:r>
            <a:r>
              <a:rPr lang="en-CA" sz="2400" i="1" dirty="0"/>
              <a:t>to use the phone.  We dial it, but then </a:t>
            </a:r>
            <a:r>
              <a:rPr lang="en-CA" sz="2400" i="1" dirty="0" smtClean="0"/>
              <a:t>he </a:t>
            </a:r>
            <a:r>
              <a:rPr lang="en-CA" sz="2400" i="1" dirty="0"/>
              <a:t>has four people </a:t>
            </a:r>
            <a:r>
              <a:rPr lang="en-CA" sz="2400" i="1" dirty="0" smtClean="0"/>
              <a:t>he </a:t>
            </a:r>
            <a:r>
              <a:rPr lang="en-CA" sz="2400" i="1" dirty="0"/>
              <a:t>can call to de-escalate.”</a:t>
            </a:r>
            <a:endParaRPr lang="en-US" sz="2400" i="1" dirty="0"/>
          </a:p>
          <a:p>
            <a:pPr marL="82296" indent="0">
              <a:buNone/>
            </a:pPr>
            <a:r>
              <a:rPr lang="en-CA" sz="2400" i="1" dirty="0"/>
              <a:t> </a:t>
            </a:r>
            <a:endParaRPr lang="en-US" sz="2400" i="1" dirty="0"/>
          </a:p>
          <a:p>
            <a:pPr marL="82296" indent="0">
              <a:buNone/>
            </a:pPr>
            <a:r>
              <a:rPr lang="en-CA" sz="2400" dirty="0"/>
              <a:t> </a:t>
            </a:r>
            <a:endParaRPr lang="en-US" sz="2400" dirty="0"/>
          </a:p>
          <a:p>
            <a:endParaRPr lang="en-US" sz="2400" dirty="0"/>
          </a:p>
        </p:txBody>
      </p:sp>
    </p:spTree>
    <p:extLst>
      <p:ext uri="{BB962C8B-B14F-4D97-AF65-F5344CB8AC3E}">
        <p14:creationId xmlns:p14="http://schemas.microsoft.com/office/powerpoint/2010/main" val="11805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t>Question: </a:t>
            </a:r>
            <a:r>
              <a:rPr lang="en-CA" sz="2600" i="1" dirty="0" smtClean="0">
                <a:effectLst/>
              </a:rPr>
              <a:t>What </a:t>
            </a:r>
            <a:r>
              <a:rPr lang="en-CA" sz="2600" i="1" dirty="0">
                <a:effectLst/>
              </a:rPr>
              <a:t>do you think was a bad response?</a:t>
            </a:r>
            <a:r>
              <a:rPr lang="en-US" sz="2600" dirty="0">
                <a:effectLst/>
              </a:rPr>
              <a:t> </a:t>
            </a:r>
            <a:endParaRPr lang="en-US" sz="2600" dirty="0"/>
          </a:p>
        </p:txBody>
      </p:sp>
      <p:sp>
        <p:nvSpPr>
          <p:cNvPr id="6" name="TextBox 5"/>
          <p:cNvSpPr txBox="1"/>
          <p:nvPr/>
        </p:nvSpPr>
        <p:spPr>
          <a:xfrm>
            <a:off x="1475656" y="1412776"/>
            <a:ext cx="7056784" cy="2308324"/>
          </a:xfrm>
          <a:prstGeom prst="rect">
            <a:avLst/>
          </a:prstGeom>
          <a:noFill/>
        </p:spPr>
        <p:txBody>
          <a:bodyPr wrap="square" rtlCol="0">
            <a:spAutoFit/>
          </a:bodyPr>
          <a:lstStyle/>
          <a:p>
            <a:r>
              <a:rPr lang="en-CA" sz="2400" dirty="0"/>
              <a:t>Top response was </a:t>
            </a:r>
            <a:r>
              <a:rPr lang="en-CA" sz="2400" dirty="0" smtClean="0"/>
              <a:t>‘Aggression’ </a:t>
            </a:r>
          </a:p>
          <a:p>
            <a:pPr marL="914400" lvl="1" indent="-457200">
              <a:buFont typeface="Arial"/>
              <a:buChar char="•"/>
            </a:pPr>
            <a:r>
              <a:rPr lang="en-CA" sz="2400" dirty="0" smtClean="0"/>
              <a:t>Teasing</a:t>
            </a:r>
          </a:p>
          <a:p>
            <a:pPr marL="914400" lvl="1" indent="-457200">
              <a:buFont typeface="Arial"/>
              <a:buChar char="•"/>
            </a:pPr>
            <a:r>
              <a:rPr lang="en-CA" sz="2400" dirty="0" smtClean="0"/>
              <a:t>Bullying </a:t>
            </a:r>
          </a:p>
          <a:p>
            <a:pPr marL="914400" lvl="1" indent="-457200">
              <a:buFont typeface="Arial"/>
              <a:buChar char="•"/>
            </a:pPr>
            <a:r>
              <a:rPr lang="en-CA" sz="2400" dirty="0" smtClean="0"/>
              <a:t>Raising voice</a:t>
            </a:r>
            <a:endParaRPr lang="en-CA" sz="2400" dirty="0"/>
          </a:p>
          <a:p>
            <a:pPr marL="914400" lvl="1" indent="-457200">
              <a:buFont typeface="Arial"/>
              <a:buChar char="•"/>
            </a:pPr>
            <a:r>
              <a:rPr lang="en-CA" sz="2400" dirty="0" smtClean="0"/>
              <a:t>Becoming frustrated</a:t>
            </a:r>
            <a:endParaRPr lang="en-CA" sz="2400" dirty="0"/>
          </a:p>
          <a:p>
            <a:pPr marL="914400" lvl="1" indent="-457200">
              <a:buFont typeface="Arial"/>
              <a:buChar char="•"/>
            </a:pPr>
            <a:r>
              <a:rPr lang="en-CA" sz="2400" dirty="0" smtClean="0"/>
              <a:t>Losing </a:t>
            </a:r>
            <a:r>
              <a:rPr lang="en-CA" sz="2400" dirty="0"/>
              <a:t>patience </a:t>
            </a:r>
            <a:endParaRPr lang="en-CA" sz="2400" dirty="0" smtClean="0"/>
          </a:p>
        </p:txBody>
      </p:sp>
      <p:sp>
        <p:nvSpPr>
          <p:cNvPr id="7" name="TextBox 6"/>
          <p:cNvSpPr txBox="1"/>
          <p:nvPr/>
        </p:nvSpPr>
        <p:spPr>
          <a:xfrm>
            <a:off x="1259632" y="4077072"/>
            <a:ext cx="7128792" cy="2677656"/>
          </a:xfrm>
          <a:prstGeom prst="rect">
            <a:avLst/>
          </a:prstGeom>
          <a:noFill/>
        </p:spPr>
        <p:txBody>
          <a:bodyPr wrap="square" rtlCol="0">
            <a:spAutoFit/>
          </a:bodyPr>
          <a:lstStyle/>
          <a:p>
            <a:r>
              <a:rPr lang="en-CA" sz="2400" dirty="0"/>
              <a:t>Here a parent describes their ‘bad’ </a:t>
            </a:r>
            <a:r>
              <a:rPr lang="en-CA" sz="2400" dirty="0" smtClean="0"/>
              <a:t>response </a:t>
            </a:r>
            <a:r>
              <a:rPr lang="en-CA" sz="2400" dirty="0"/>
              <a:t>to a difficult situation</a:t>
            </a:r>
            <a:r>
              <a:rPr lang="en-CA" sz="2400" dirty="0" smtClean="0"/>
              <a:t>:</a:t>
            </a:r>
          </a:p>
          <a:p>
            <a:endParaRPr lang="en-US" sz="2400" dirty="0"/>
          </a:p>
          <a:p>
            <a:r>
              <a:rPr lang="en-CA" sz="2400" i="1" dirty="0"/>
              <a:t>“….so if I rush </a:t>
            </a:r>
            <a:r>
              <a:rPr lang="en-CA" sz="2400" i="1" dirty="0" smtClean="0"/>
              <a:t>Nicky* </a:t>
            </a:r>
            <a:r>
              <a:rPr lang="en-CA" sz="2400" i="1" dirty="0"/>
              <a:t>and if I become angry and frustrated, that doesn’t help.</a:t>
            </a:r>
            <a:r>
              <a:rPr lang="en-CA" sz="2400" i="1" dirty="0" smtClean="0"/>
              <a:t>”</a:t>
            </a:r>
          </a:p>
          <a:p>
            <a:r>
              <a:rPr lang="en-CA" sz="2000" i="1" dirty="0" smtClean="0"/>
              <a:t>*Name has been changed</a:t>
            </a:r>
            <a:endParaRPr lang="en-US" sz="2000" i="1" dirty="0"/>
          </a:p>
          <a:p>
            <a:endParaRPr lang="en-US" sz="2400" dirty="0"/>
          </a:p>
        </p:txBody>
      </p:sp>
    </p:spTree>
    <p:extLst>
      <p:ext uri="{BB962C8B-B14F-4D97-AF65-F5344CB8AC3E}">
        <p14:creationId xmlns:p14="http://schemas.microsoft.com/office/powerpoint/2010/main" val="31375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Question: </a:t>
            </a:r>
            <a:r>
              <a:rPr lang="en-CA" sz="2400" i="1" dirty="0" smtClean="0">
                <a:effectLst/>
              </a:rPr>
              <a:t>What </a:t>
            </a:r>
            <a:r>
              <a:rPr lang="en-CA" sz="2400" i="1" dirty="0">
                <a:effectLst/>
              </a:rPr>
              <a:t>would be the best way to deliver this assistance to you (e.g., support groups, telephone, professional, the internet</a:t>
            </a:r>
            <a:r>
              <a:rPr lang="en-CA" sz="2400" i="1" dirty="0" smtClean="0">
                <a:effectLst/>
              </a:rPr>
              <a:t>)?</a:t>
            </a:r>
            <a:r>
              <a:rPr lang="en-US" sz="2400" dirty="0" smtClean="0">
                <a:effectLst/>
              </a:rPr>
              <a:t> </a:t>
            </a:r>
            <a:endParaRPr lang="en-US" sz="24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957904561"/>
              </p:ext>
            </p:extLst>
          </p:nvPr>
        </p:nvGraphicFramePr>
        <p:xfrm>
          <a:off x="2483768" y="1654580"/>
          <a:ext cx="5255021" cy="5230804"/>
        </p:xfrm>
        <a:graphic>
          <a:graphicData uri="http://schemas.openxmlformats.org/presentationml/2006/ole">
            <mc:AlternateContent xmlns:mc="http://schemas.openxmlformats.org/markup-compatibility/2006">
              <mc:Choice xmlns:v="urn:schemas-microsoft-com:vml" Requires="v">
                <p:oleObj spid="_x0000_s7207" name="Document" r:id="rId4" imgW="5486400" imgH="5461000" progId="Word.Document.12">
                  <p:embed/>
                </p:oleObj>
              </mc:Choice>
              <mc:Fallback>
                <p:oleObj name="Document" r:id="rId4" imgW="5486400" imgH="5461000" progId="Word.Document.12">
                  <p:embed/>
                  <p:pic>
                    <p:nvPicPr>
                      <p:cNvPr id="0" name=""/>
                      <p:cNvPicPr/>
                      <p:nvPr/>
                    </p:nvPicPr>
                    <p:blipFill>
                      <a:blip r:embed="rId5"/>
                      <a:stretch>
                        <a:fillRect/>
                      </a:stretch>
                    </p:blipFill>
                    <p:spPr>
                      <a:xfrm>
                        <a:off x="2483768" y="1654580"/>
                        <a:ext cx="5255021" cy="5230804"/>
                      </a:xfrm>
                      <a:prstGeom prst="rect">
                        <a:avLst/>
                      </a:prstGeom>
                    </p:spPr>
                  </p:pic>
                </p:oleObj>
              </mc:Fallback>
            </mc:AlternateContent>
          </a:graphicData>
        </a:graphic>
      </p:graphicFrame>
      <p:sp>
        <p:nvSpPr>
          <p:cNvPr id="5" name="TextBox 4"/>
          <p:cNvSpPr txBox="1"/>
          <p:nvPr/>
        </p:nvSpPr>
        <p:spPr>
          <a:xfrm>
            <a:off x="4572000" y="1772816"/>
            <a:ext cx="1800200" cy="646331"/>
          </a:xfrm>
          <a:prstGeom prst="rect">
            <a:avLst/>
          </a:prstGeom>
          <a:solidFill>
            <a:schemeClr val="bg1"/>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2985687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5" name="Content Placeholder 2"/>
          <p:cNvSpPr txBox="1">
            <a:spLocks/>
          </p:cNvSpPr>
          <p:nvPr/>
        </p:nvSpPr>
        <p:spPr>
          <a:xfrm>
            <a:off x="1466408" y="1556792"/>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en-CA" dirty="0" smtClean="0">
                <a:solidFill>
                  <a:schemeClr val="bg1">
                    <a:lumMod val="65000"/>
                  </a:schemeClr>
                </a:solidFill>
              </a:rPr>
              <a:t>Project Overview</a:t>
            </a:r>
          </a:p>
          <a:p>
            <a:r>
              <a:rPr lang="en-CA" dirty="0" smtClean="0"/>
              <a:t>Data from Stakeholder Interviews</a:t>
            </a:r>
          </a:p>
          <a:p>
            <a:pPr lvl="1"/>
            <a:r>
              <a:rPr lang="en-CA" dirty="0" smtClean="0"/>
              <a:t>Clinicians</a:t>
            </a:r>
          </a:p>
          <a:p>
            <a:r>
              <a:rPr lang="en-CA" dirty="0" smtClean="0">
                <a:solidFill>
                  <a:schemeClr val="bg1">
                    <a:lumMod val="65000"/>
                  </a:schemeClr>
                </a:solidFill>
              </a:rPr>
              <a:t>Modules for IRIS</a:t>
            </a:r>
          </a:p>
          <a:p>
            <a:r>
              <a:rPr lang="en-CA" dirty="0" smtClean="0">
                <a:solidFill>
                  <a:schemeClr val="bg1">
                    <a:lumMod val="65000"/>
                  </a:schemeClr>
                </a:solidFill>
              </a:rPr>
              <a:t>Usability Study</a:t>
            </a:r>
          </a:p>
          <a:p>
            <a:r>
              <a:rPr lang="en-CA" dirty="0" smtClean="0">
                <a:solidFill>
                  <a:schemeClr val="bg1">
                    <a:lumMod val="65000"/>
                  </a:schemeClr>
                </a:solidFill>
              </a:rPr>
              <a:t>RCT</a:t>
            </a:r>
          </a:p>
          <a:p>
            <a:endParaRPr lang="en-CA" dirty="0" smtClean="0">
              <a:solidFill>
                <a:schemeClr val="bg1">
                  <a:lumMod val="65000"/>
                </a:schemeClr>
              </a:solidFill>
            </a:endParaRPr>
          </a:p>
          <a:p>
            <a:r>
              <a:rPr lang="en-CA" dirty="0" smtClean="0">
                <a:solidFill>
                  <a:schemeClr val="bg1">
                    <a:lumMod val="65000"/>
                  </a:schemeClr>
                </a:solidFill>
              </a:rPr>
              <a:t>Canada FASD Research Network</a:t>
            </a:r>
          </a:p>
          <a:p>
            <a:endParaRPr lang="en-CA" dirty="0"/>
          </a:p>
        </p:txBody>
      </p:sp>
    </p:spTree>
    <p:extLst>
      <p:ext uri="{BB962C8B-B14F-4D97-AF65-F5344CB8AC3E}">
        <p14:creationId xmlns:p14="http://schemas.microsoft.com/office/powerpoint/2010/main" val="316281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6" name="Content Placeholder 2"/>
          <p:cNvSpPr txBox="1">
            <a:spLocks/>
          </p:cNvSpPr>
          <p:nvPr/>
        </p:nvSpPr>
        <p:spPr>
          <a:xfrm>
            <a:off x="1466408" y="1484784"/>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en-CA" dirty="0" smtClean="0"/>
              <a:t>Project Overview</a:t>
            </a:r>
          </a:p>
          <a:p>
            <a:r>
              <a:rPr lang="en-CA" dirty="0" smtClean="0">
                <a:solidFill>
                  <a:schemeClr val="bg1">
                    <a:lumMod val="65000"/>
                  </a:schemeClr>
                </a:solidFill>
              </a:rPr>
              <a:t>Data from Stakeholder Interviews</a:t>
            </a:r>
          </a:p>
          <a:p>
            <a:r>
              <a:rPr lang="en-CA" dirty="0" smtClean="0">
                <a:solidFill>
                  <a:schemeClr val="bg1">
                    <a:lumMod val="65000"/>
                  </a:schemeClr>
                </a:solidFill>
              </a:rPr>
              <a:t>Modules for IRIS</a:t>
            </a:r>
          </a:p>
          <a:p>
            <a:r>
              <a:rPr lang="en-CA" dirty="0" smtClean="0">
                <a:solidFill>
                  <a:schemeClr val="bg1">
                    <a:lumMod val="65000"/>
                  </a:schemeClr>
                </a:solidFill>
              </a:rPr>
              <a:t>Usability Study</a:t>
            </a:r>
          </a:p>
          <a:p>
            <a:r>
              <a:rPr lang="en-CA" dirty="0" smtClean="0">
                <a:solidFill>
                  <a:schemeClr val="bg1">
                    <a:lumMod val="65000"/>
                  </a:schemeClr>
                </a:solidFill>
              </a:rPr>
              <a:t>RCT</a:t>
            </a:r>
          </a:p>
          <a:p>
            <a:pPr marL="82296" indent="0">
              <a:buNone/>
            </a:pPr>
            <a:endParaRPr lang="en-CA" dirty="0" smtClean="0">
              <a:solidFill>
                <a:schemeClr val="bg1">
                  <a:lumMod val="65000"/>
                </a:schemeClr>
              </a:solidFill>
            </a:endParaRPr>
          </a:p>
          <a:p>
            <a:endParaRPr lang="en-CA" dirty="0"/>
          </a:p>
        </p:txBody>
      </p:sp>
    </p:spTree>
    <p:extLst>
      <p:ext uri="{BB962C8B-B14F-4D97-AF65-F5344CB8AC3E}">
        <p14:creationId xmlns:p14="http://schemas.microsoft.com/office/powerpoint/2010/main" val="852458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Recruitment Totals: Clinicians</a:t>
            </a:r>
            <a:endParaRPr lang="en-CA" sz="3200" dirty="0"/>
          </a:p>
        </p:txBody>
      </p:sp>
      <p:cxnSp>
        <p:nvCxnSpPr>
          <p:cNvPr id="3" name="Straight Connector 2"/>
          <p:cNvCxnSpPr/>
          <p:nvPr/>
        </p:nvCxnSpPr>
        <p:spPr>
          <a:xfrm>
            <a:off x="4427984" y="1802433"/>
            <a:ext cx="0" cy="546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67744" y="2348880"/>
            <a:ext cx="43817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267744" y="2348880"/>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650365" y="2342645"/>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2852936"/>
            <a:ext cx="2088232" cy="461665"/>
          </a:xfrm>
          <a:prstGeom prst="rect">
            <a:avLst/>
          </a:prstGeom>
          <a:noFill/>
          <a:ln w="19050">
            <a:noFill/>
          </a:ln>
        </p:spPr>
        <p:txBody>
          <a:bodyPr wrap="square" rtlCol="0">
            <a:spAutoFit/>
          </a:bodyPr>
          <a:lstStyle/>
          <a:p>
            <a:pPr algn="ctr"/>
            <a:r>
              <a:rPr lang="en-CA" sz="2400" dirty="0" smtClean="0"/>
              <a:t>11 MD</a:t>
            </a:r>
            <a:endParaRPr lang="en-CA" sz="2400" dirty="0"/>
          </a:p>
        </p:txBody>
      </p:sp>
      <p:sp>
        <p:nvSpPr>
          <p:cNvPr id="9" name="TextBox 8"/>
          <p:cNvSpPr txBox="1"/>
          <p:nvPr/>
        </p:nvSpPr>
        <p:spPr>
          <a:xfrm>
            <a:off x="3270104" y="2887942"/>
            <a:ext cx="2093983" cy="461665"/>
          </a:xfrm>
          <a:prstGeom prst="rect">
            <a:avLst/>
          </a:prstGeom>
          <a:noFill/>
          <a:ln w="19050">
            <a:noFill/>
          </a:ln>
        </p:spPr>
        <p:txBody>
          <a:bodyPr wrap="square" rtlCol="0">
            <a:spAutoFit/>
          </a:bodyPr>
          <a:lstStyle/>
          <a:p>
            <a:pPr algn="ctr"/>
            <a:r>
              <a:rPr lang="en-CA" sz="2400" dirty="0" smtClean="0"/>
              <a:t>4 C. Psych</a:t>
            </a:r>
            <a:endParaRPr lang="en-CA" sz="2400" dirty="0"/>
          </a:p>
        </p:txBody>
      </p:sp>
      <p:sp>
        <p:nvSpPr>
          <p:cNvPr id="10" name="TextBox 9"/>
          <p:cNvSpPr txBox="1"/>
          <p:nvPr/>
        </p:nvSpPr>
        <p:spPr>
          <a:xfrm>
            <a:off x="5400092" y="2825226"/>
            <a:ext cx="2484276" cy="461665"/>
          </a:xfrm>
          <a:prstGeom prst="rect">
            <a:avLst/>
          </a:prstGeom>
          <a:noFill/>
          <a:ln w="19050">
            <a:noFill/>
          </a:ln>
        </p:spPr>
        <p:txBody>
          <a:bodyPr wrap="square" rtlCol="0">
            <a:spAutoFit/>
          </a:bodyPr>
          <a:lstStyle/>
          <a:p>
            <a:pPr algn="ctr"/>
            <a:r>
              <a:rPr lang="en-CA" sz="2400" dirty="0" smtClean="0"/>
              <a:t>3 SW</a:t>
            </a:r>
            <a:endParaRPr lang="en-CA" sz="2400" dirty="0"/>
          </a:p>
        </p:txBody>
      </p:sp>
      <p:cxnSp>
        <p:nvCxnSpPr>
          <p:cNvPr id="11" name="Straight Arrow Connector 10"/>
          <p:cNvCxnSpPr/>
          <p:nvPr/>
        </p:nvCxnSpPr>
        <p:spPr>
          <a:xfrm>
            <a:off x="4427984" y="2348880"/>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36096" y="2348880"/>
            <a:ext cx="0" cy="2304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9872" y="1268760"/>
            <a:ext cx="2160240" cy="461665"/>
          </a:xfrm>
          <a:prstGeom prst="rect">
            <a:avLst/>
          </a:prstGeom>
          <a:noFill/>
        </p:spPr>
        <p:txBody>
          <a:bodyPr wrap="square" rtlCol="0">
            <a:spAutoFit/>
          </a:bodyPr>
          <a:lstStyle/>
          <a:p>
            <a:pPr algn="ctr"/>
            <a:r>
              <a:rPr lang="en-CA" sz="2400" dirty="0" smtClean="0"/>
              <a:t>26 Clinicians</a:t>
            </a:r>
            <a:endParaRPr lang="en-CA" sz="2400" dirty="0"/>
          </a:p>
        </p:txBody>
      </p:sp>
      <p:sp>
        <p:nvSpPr>
          <p:cNvPr id="17" name="TextBox 16"/>
          <p:cNvSpPr txBox="1"/>
          <p:nvPr/>
        </p:nvSpPr>
        <p:spPr>
          <a:xfrm>
            <a:off x="4716016" y="4653136"/>
            <a:ext cx="2754306" cy="1138773"/>
          </a:xfrm>
          <a:prstGeom prst="rect">
            <a:avLst/>
          </a:prstGeom>
          <a:noFill/>
          <a:ln w="19050">
            <a:noFill/>
          </a:ln>
        </p:spPr>
        <p:txBody>
          <a:bodyPr wrap="square" rtlCol="0">
            <a:spAutoFit/>
          </a:bodyPr>
          <a:lstStyle/>
          <a:p>
            <a:r>
              <a:rPr lang="en-CA" sz="2400" dirty="0"/>
              <a:t>6</a:t>
            </a:r>
            <a:r>
              <a:rPr lang="en-CA" sz="2400" dirty="0" smtClean="0"/>
              <a:t> Other (Support, SLP, Spec. Ed</a:t>
            </a:r>
            <a:r>
              <a:rPr lang="en-CA" sz="2400" dirty="0"/>
              <a:t>)</a:t>
            </a:r>
            <a:endParaRPr lang="en-CA" sz="2400" dirty="0" smtClean="0"/>
          </a:p>
          <a:p>
            <a:endParaRPr lang="en-CA" sz="2000" dirty="0" smtClean="0"/>
          </a:p>
        </p:txBody>
      </p:sp>
      <p:cxnSp>
        <p:nvCxnSpPr>
          <p:cNvPr id="18" name="Straight Arrow Connector 17"/>
          <p:cNvCxnSpPr/>
          <p:nvPr/>
        </p:nvCxnSpPr>
        <p:spPr>
          <a:xfrm flipH="1">
            <a:off x="3270104" y="2348880"/>
            <a:ext cx="5752" cy="12961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1840" y="3645024"/>
            <a:ext cx="1656184" cy="461665"/>
          </a:xfrm>
          <a:prstGeom prst="rect">
            <a:avLst/>
          </a:prstGeom>
          <a:noFill/>
        </p:spPr>
        <p:txBody>
          <a:bodyPr wrap="square" rtlCol="0">
            <a:spAutoFit/>
          </a:bodyPr>
          <a:lstStyle/>
          <a:p>
            <a:r>
              <a:rPr lang="en-CA" sz="2400" dirty="0" smtClean="0"/>
              <a:t>2 OT</a:t>
            </a:r>
            <a:endParaRPr lang="en-CA" sz="2400" dirty="0"/>
          </a:p>
        </p:txBody>
      </p:sp>
    </p:spTree>
    <p:extLst>
      <p:ext uri="{BB962C8B-B14F-4D97-AF65-F5344CB8AC3E}">
        <p14:creationId xmlns:p14="http://schemas.microsoft.com/office/powerpoint/2010/main" val="2074178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197768"/>
            <a:ext cx="7498080" cy="1143000"/>
          </a:xfrm>
        </p:spPr>
        <p:txBody>
          <a:bodyPr>
            <a:normAutofit fontScale="90000"/>
          </a:bodyPr>
          <a:lstStyle/>
          <a:p>
            <a:r>
              <a:rPr lang="en-CA" sz="2400" i="1" dirty="0" smtClean="0">
                <a:effectLst/>
              </a:rPr>
              <a:t>Question: In </a:t>
            </a:r>
            <a:r>
              <a:rPr lang="en-CA" sz="2400" i="1" dirty="0">
                <a:effectLst/>
              </a:rPr>
              <a:t>your experience with the FASD population, can you please describe the major challenges and concerns that parents/caregivers </a:t>
            </a:r>
            <a:r>
              <a:rPr lang="en-CA" sz="2400" i="1" dirty="0" smtClean="0">
                <a:effectLst/>
              </a:rPr>
              <a:t>when </a:t>
            </a:r>
            <a:r>
              <a:rPr lang="en-CA" sz="2400" i="1" dirty="0">
                <a:effectLst/>
              </a:rPr>
              <a:t>dealing with their affected child(</a:t>
            </a:r>
            <a:r>
              <a:rPr lang="en-CA" sz="2400" i="1" dirty="0" err="1">
                <a:effectLst/>
              </a:rPr>
              <a:t>ren</a:t>
            </a:r>
            <a:r>
              <a:rPr lang="en-CA" sz="2400" i="1" dirty="0">
                <a:effectLst/>
              </a:rPr>
              <a:t>)? </a:t>
            </a:r>
            <a:endParaRPr lang="en-US" sz="2200" dirty="0"/>
          </a:p>
        </p:txBody>
      </p:sp>
      <p:sp>
        <p:nvSpPr>
          <p:cNvPr id="5" name="Rectangle 4"/>
          <p:cNvSpPr/>
          <p:nvPr/>
        </p:nvSpPr>
        <p:spPr>
          <a:xfrm>
            <a:off x="1259632" y="1253074"/>
            <a:ext cx="7344816" cy="5632310"/>
          </a:xfrm>
          <a:prstGeom prst="rect">
            <a:avLst/>
          </a:prstGeom>
        </p:spPr>
        <p:txBody>
          <a:bodyPr wrap="square">
            <a:spAutoFit/>
          </a:bodyPr>
          <a:lstStyle/>
          <a:p>
            <a:r>
              <a:rPr lang="en-CA" sz="2400" dirty="0" smtClean="0"/>
              <a:t>Top Response was ‘Behavioural Difficulties &amp; Problems’</a:t>
            </a:r>
          </a:p>
          <a:p>
            <a:pPr marL="742950" lvl="1" indent="-285750">
              <a:buFont typeface="Arial"/>
              <a:buChar char="•"/>
            </a:pPr>
            <a:r>
              <a:rPr lang="en-US" sz="2400" dirty="0"/>
              <a:t>Social skills</a:t>
            </a:r>
          </a:p>
          <a:p>
            <a:pPr marL="742950" lvl="1" indent="-285750">
              <a:buFont typeface="Arial"/>
              <a:buChar char="•"/>
            </a:pPr>
            <a:r>
              <a:rPr lang="en-US" sz="2400" dirty="0"/>
              <a:t>Sensory integration</a:t>
            </a:r>
          </a:p>
          <a:p>
            <a:pPr marL="742950" lvl="1" indent="-285750">
              <a:buFont typeface="Arial"/>
              <a:buChar char="•"/>
            </a:pPr>
            <a:r>
              <a:rPr lang="en-US" sz="2400" dirty="0"/>
              <a:t>Externalizing behaviour</a:t>
            </a:r>
          </a:p>
          <a:p>
            <a:pPr marL="742950" lvl="1" indent="-285750">
              <a:buFont typeface="Arial"/>
              <a:buChar char="•"/>
            </a:pPr>
            <a:r>
              <a:rPr lang="en-US" sz="2400" dirty="0"/>
              <a:t>Executive function </a:t>
            </a:r>
            <a:endParaRPr lang="en-CA" sz="2400" dirty="0" smtClean="0"/>
          </a:p>
          <a:p>
            <a:endParaRPr lang="en-CA" sz="2400" dirty="0" smtClean="0"/>
          </a:p>
          <a:p>
            <a:r>
              <a:rPr lang="en-CA" sz="2400" dirty="0" smtClean="0"/>
              <a:t>As </a:t>
            </a:r>
            <a:r>
              <a:rPr lang="en-CA" sz="2400" dirty="0"/>
              <a:t>described by </a:t>
            </a:r>
            <a:r>
              <a:rPr lang="en-CA" sz="2400" dirty="0" smtClean="0"/>
              <a:t>one clinician:</a:t>
            </a:r>
          </a:p>
          <a:p>
            <a:endParaRPr lang="en-US" sz="2400" dirty="0"/>
          </a:p>
          <a:p>
            <a:r>
              <a:rPr lang="en-CA" sz="2400" i="1" dirty="0" smtClean="0"/>
              <a:t>“</a:t>
            </a:r>
            <a:r>
              <a:rPr lang="en-CA" sz="2400" i="1" dirty="0"/>
              <a:t>So it’s that philosophical shift that Diane </a:t>
            </a:r>
            <a:r>
              <a:rPr lang="en-CA" sz="2400" i="1" dirty="0" err="1"/>
              <a:t>Malbin</a:t>
            </a:r>
            <a:r>
              <a:rPr lang="en-CA" sz="2400" i="1" dirty="0"/>
              <a:t> talks about, from won’t to can’t, and from understanding </a:t>
            </a:r>
            <a:r>
              <a:rPr lang="en-CA" sz="2400" i="1" dirty="0" smtClean="0"/>
              <a:t>this </a:t>
            </a:r>
            <a:r>
              <a:rPr lang="en-CA" sz="2400" i="1" dirty="0"/>
              <a:t>is a brain injury…They don’t habituate, they don’t generalize, they have memory problems, they </a:t>
            </a:r>
            <a:r>
              <a:rPr lang="en-CA" sz="2400" i="1" dirty="0" smtClean="0"/>
              <a:t>confabulate </a:t>
            </a:r>
            <a:r>
              <a:rPr lang="en-CA" sz="2400" i="1" dirty="0"/>
              <a:t>all over the place. They’re not lying; it feels like lying, but they’re confabulating because it’s </a:t>
            </a:r>
            <a:r>
              <a:rPr lang="en-CA" sz="2400" i="1" dirty="0" smtClean="0"/>
              <a:t>filling </a:t>
            </a:r>
            <a:r>
              <a:rPr lang="en-CA" sz="2400" i="1" dirty="0"/>
              <a:t>in the gaps of your memory in the presence of brain injury.”</a:t>
            </a:r>
            <a:endParaRPr lang="en-US" sz="2400" i="1" dirty="0"/>
          </a:p>
        </p:txBody>
      </p:sp>
    </p:spTree>
    <p:extLst>
      <p:ext uri="{BB962C8B-B14F-4D97-AF65-F5344CB8AC3E}">
        <p14:creationId xmlns:p14="http://schemas.microsoft.com/office/powerpoint/2010/main" val="2841494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400" i="1" dirty="0" smtClean="0">
                <a:effectLst/>
              </a:rPr>
              <a:t>Question:  What </a:t>
            </a:r>
            <a:r>
              <a:rPr lang="en-CA" sz="2400" i="1" dirty="0">
                <a:effectLst/>
              </a:rPr>
              <a:t>are the major limitations that parents/caregivers report when it comes to obtaining services and supports for their </a:t>
            </a:r>
            <a:r>
              <a:rPr lang="en-CA" sz="2400" i="1" dirty="0" smtClean="0">
                <a:effectLst/>
              </a:rPr>
              <a:t>children?</a:t>
            </a:r>
            <a:r>
              <a:rPr lang="en-US" sz="2400" dirty="0" smtClean="0">
                <a:effectLst/>
              </a:rPr>
              <a:t> </a:t>
            </a:r>
            <a:endParaRPr lang="en-US" sz="2400" dirty="0"/>
          </a:p>
        </p:txBody>
      </p:sp>
      <p:sp>
        <p:nvSpPr>
          <p:cNvPr id="5" name="TextBox 4"/>
          <p:cNvSpPr txBox="1"/>
          <p:nvPr/>
        </p:nvSpPr>
        <p:spPr>
          <a:xfrm>
            <a:off x="1763688" y="1340768"/>
            <a:ext cx="1080120" cy="369332"/>
          </a:xfrm>
          <a:prstGeom prst="rect">
            <a:avLst/>
          </a:prstGeom>
          <a:solidFill>
            <a:srgbClr val="FFFFFF"/>
          </a:solidFill>
        </p:spPr>
        <p:txBody>
          <a:bodyPr wrap="square" rtlCol="0">
            <a:spAutoFit/>
          </a:bodyPr>
          <a:lstStyle/>
          <a:p>
            <a:endParaRPr lang="en-US" dirty="0"/>
          </a:p>
        </p:txBody>
      </p:sp>
      <p:sp>
        <p:nvSpPr>
          <p:cNvPr id="6" name="Content Placeholder 5"/>
          <p:cNvSpPr>
            <a:spLocks noGrp="1"/>
          </p:cNvSpPr>
          <p:nvPr>
            <p:ph idx="1"/>
          </p:nvPr>
        </p:nvSpPr>
        <p:spPr/>
        <p:txBody>
          <a:bodyPr>
            <a:normAutofit fontScale="92500" lnSpcReduction="10000"/>
          </a:bodyPr>
          <a:lstStyle/>
          <a:p>
            <a:pPr marL="82296" indent="0">
              <a:buNone/>
            </a:pPr>
            <a:r>
              <a:rPr lang="en-US" sz="2400" dirty="0" smtClean="0"/>
              <a:t>Top Responses</a:t>
            </a:r>
          </a:p>
          <a:p>
            <a:pPr lvl="1"/>
            <a:r>
              <a:rPr lang="en-US" sz="2000" dirty="0" smtClean="0"/>
              <a:t>Lack of knowledge, awareness and training</a:t>
            </a:r>
          </a:p>
          <a:p>
            <a:pPr lvl="1"/>
            <a:r>
              <a:rPr lang="en-US" sz="2000" dirty="0" smtClean="0"/>
              <a:t>Services/Supports are not accessible</a:t>
            </a:r>
          </a:p>
          <a:p>
            <a:endParaRPr lang="en-CA" sz="2400" dirty="0" smtClean="0"/>
          </a:p>
          <a:p>
            <a:r>
              <a:rPr lang="en-CA" sz="2400" dirty="0" smtClean="0"/>
              <a:t>Clinicians </a:t>
            </a:r>
            <a:r>
              <a:rPr lang="en-CA" sz="2400" dirty="0"/>
              <a:t>find a lack of cohesiveness among services and within ministries when it comes to supporting individuals with FASD and their families</a:t>
            </a:r>
            <a:r>
              <a:rPr lang="en-US" sz="2400" dirty="0"/>
              <a:t> </a:t>
            </a:r>
            <a:endParaRPr lang="en-US" sz="2400" dirty="0" smtClean="0"/>
          </a:p>
          <a:p>
            <a:pPr lvl="1"/>
            <a:endParaRPr lang="en-US" sz="2000" dirty="0" smtClean="0"/>
          </a:p>
          <a:p>
            <a:pPr lvl="1"/>
            <a:r>
              <a:rPr lang="en-CA" sz="2000" i="1" dirty="0"/>
              <a:t>“We’ve got the skills and knowledge out there, it’s just in little piles, and they don’t talk to </a:t>
            </a:r>
            <a:r>
              <a:rPr lang="en-CA" sz="2000" i="1" dirty="0" smtClean="0"/>
              <a:t>each other…..</a:t>
            </a:r>
            <a:r>
              <a:rPr lang="en-US" sz="2000" i="1" dirty="0" smtClean="0"/>
              <a:t>”</a:t>
            </a:r>
          </a:p>
          <a:p>
            <a:pPr lvl="1"/>
            <a:r>
              <a:rPr lang="en-US" sz="2000" i="1" dirty="0" smtClean="0"/>
              <a:t>“…..</a:t>
            </a:r>
            <a:r>
              <a:rPr lang="en-CA" sz="2000" i="1" dirty="0" smtClean="0"/>
              <a:t>general </a:t>
            </a:r>
            <a:r>
              <a:rPr lang="en-CA" sz="2000" i="1" dirty="0"/>
              <a:t>education and people </a:t>
            </a:r>
            <a:r>
              <a:rPr lang="en-CA" sz="2000" i="1" dirty="0" smtClean="0"/>
              <a:t>understanding </a:t>
            </a:r>
            <a:r>
              <a:rPr lang="en-CA" sz="2000" i="1" dirty="0"/>
              <a:t>the disabilities and not blaming the parents for the children’s behaviour.”</a:t>
            </a:r>
            <a:endParaRPr lang="en-US" sz="2000" i="1" dirty="0"/>
          </a:p>
          <a:p>
            <a:pPr lvl="1"/>
            <a:r>
              <a:rPr lang="en-CA" sz="2000" i="1" dirty="0"/>
              <a:t>“Lack of understanding.  The people aren’t there to support them properly because they don’t understand 	the disability.”</a:t>
            </a:r>
            <a:r>
              <a:rPr lang="en-US" sz="2000" i="1" dirty="0"/>
              <a:t> </a:t>
            </a:r>
            <a:endParaRPr lang="en-US" sz="2000" i="1" dirty="0" smtClean="0"/>
          </a:p>
          <a:p>
            <a:pPr marL="82296" indent="0">
              <a:buNone/>
            </a:pPr>
            <a:endParaRPr lang="en-US" sz="2400" dirty="0"/>
          </a:p>
        </p:txBody>
      </p:sp>
    </p:spTree>
    <p:extLst>
      <p:ext uri="{BB962C8B-B14F-4D97-AF65-F5344CB8AC3E}">
        <p14:creationId xmlns:p14="http://schemas.microsoft.com/office/powerpoint/2010/main" val="612328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615302008"/>
              </p:ext>
            </p:extLst>
          </p:nvPr>
        </p:nvGraphicFramePr>
        <p:xfrm>
          <a:off x="1944688" y="1447800"/>
          <a:ext cx="6480175" cy="4800600"/>
        </p:xfrm>
        <a:graphic>
          <a:graphicData uri="http://schemas.openxmlformats.org/presentationml/2006/ole">
            <mc:AlternateContent xmlns:mc="http://schemas.openxmlformats.org/markup-compatibility/2006">
              <mc:Choice xmlns:v="urn:schemas-microsoft-com:vml" Requires="v">
                <p:oleObj spid="_x0000_s11294" name="Document" r:id="rId4" imgW="5486400" imgH="4064000" progId="Word.Document.12">
                  <p:embed/>
                </p:oleObj>
              </mc:Choice>
              <mc:Fallback>
                <p:oleObj name="Document" r:id="rId4" imgW="5486400" imgH="4064000" progId="Word.Document.12">
                  <p:embed/>
                  <p:pic>
                    <p:nvPicPr>
                      <p:cNvPr id="0" name=""/>
                      <p:cNvPicPr/>
                      <p:nvPr/>
                    </p:nvPicPr>
                    <p:blipFill>
                      <a:blip r:embed="rId5"/>
                      <a:stretch>
                        <a:fillRect/>
                      </a:stretch>
                    </p:blipFill>
                    <p:spPr>
                      <a:xfrm>
                        <a:off x="1944688" y="1447800"/>
                        <a:ext cx="6480175" cy="4800600"/>
                      </a:xfrm>
                      <a:prstGeom prst="rect">
                        <a:avLst/>
                      </a:prstGeom>
                    </p:spPr>
                  </p:pic>
                </p:oleObj>
              </mc:Fallback>
            </mc:AlternateContent>
          </a:graphicData>
        </a:graphic>
      </p:graphicFrame>
      <p:sp>
        <p:nvSpPr>
          <p:cNvPr id="5" name="Title 1"/>
          <p:cNvSpPr>
            <a:spLocks noGrp="1"/>
          </p:cNvSpPr>
          <p:nvPr>
            <p:ph type="title"/>
          </p:nvPr>
        </p:nvSpPr>
        <p:spPr/>
        <p:txBody>
          <a:bodyPr>
            <a:normAutofit fontScale="90000"/>
          </a:bodyPr>
          <a:lstStyle/>
          <a:p>
            <a:r>
              <a:rPr lang="en-CA" sz="3200" i="1" dirty="0" smtClean="0"/>
              <a:t>Question:  </a:t>
            </a:r>
            <a:r>
              <a:rPr lang="en-CA" sz="3200" i="1" dirty="0" smtClean="0">
                <a:effectLst/>
              </a:rPr>
              <a:t>What </a:t>
            </a:r>
            <a:r>
              <a:rPr lang="en-CA" sz="3200" i="1" dirty="0">
                <a:effectLst/>
              </a:rPr>
              <a:t>is the most important feature to include/incorporate into the design of this [an on-line] intervention?</a:t>
            </a:r>
            <a:r>
              <a:rPr lang="en-US" sz="3200" dirty="0">
                <a:effectLst/>
              </a:rPr>
              <a:t> </a:t>
            </a:r>
            <a:endParaRPr lang="en-CA" sz="3200" i="1" dirty="0"/>
          </a:p>
        </p:txBody>
      </p:sp>
      <p:sp>
        <p:nvSpPr>
          <p:cNvPr id="6" name="TextBox 5"/>
          <p:cNvSpPr txBox="1"/>
          <p:nvPr/>
        </p:nvSpPr>
        <p:spPr>
          <a:xfrm>
            <a:off x="3851920" y="1556792"/>
            <a:ext cx="1440160" cy="646331"/>
          </a:xfrm>
          <a:prstGeom prst="rect">
            <a:avLst/>
          </a:prstGeom>
          <a:solidFill>
            <a:schemeClr val="bg1"/>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732976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3" name="Content Placeholder 2"/>
          <p:cNvSpPr>
            <a:spLocks noGrp="1"/>
          </p:cNvSpPr>
          <p:nvPr>
            <p:ph idx="1"/>
          </p:nvPr>
        </p:nvSpPr>
        <p:spPr/>
        <p:txBody>
          <a:bodyPr/>
          <a:lstStyle/>
          <a:p>
            <a:r>
              <a:rPr lang="en-CA" dirty="0" smtClean="0">
                <a:solidFill>
                  <a:schemeClr val="bg1">
                    <a:lumMod val="75000"/>
                  </a:schemeClr>
                </a:solidFill>
              </a:rPr>
              <a:t>Project Overview</a:t>
            </a:r>
          </a:p>
          <a:p>
            <a:r>
              <a:rPr lang="en-CA" dirty="0" smtClean="0">
                <a:solidFill>
                  <a:schemeClr val="bg1">
                    <a:lumMod val="75000"/>
                  </a:schemeClr>
                </a:solidFill>
              </a:rPr>
              <a:t>Data from Stakeholder Interviews</a:t>
            </a:r>
          </a:p>
          <a:p>
            <a:r>
              <a:rPr lang="en-CA" dirty="0" smtClean="0"/>
              <a:t>Modules for IRIS</a:t>
            </a:r>
          </a:p>
          <a:p>
            <a:r>
              <a:rPr lang="en-CA" dirty="0" smtClean="0">
                <a:solidFill>
                  <a:schemeClr val="bg1">
                    <a:lumMod val="75000"/>
                  </a:schemeClr>
                </a:solidFill>
              </a:rPr>
              <a:t>Usability Study</a:t>
            </a:r>
          </a:p>
          <a:p>
            <a:r>
              <a:rPr lang="en-CA" dirty="0" smtClean="0">
                <a:solidFill>
                  <a:schemeClr val="bg1">
                    <a:lumMod val="75000"/>
                  </a:schemeClr>
                </a:solidFill>
              </a:rPr>
              <a:t>RCT</a:t>
            </a:r>
          </a:p>
          <a:p>
            <a:endParaRPr lang="en-CA" dirty="0">
              <a:solidFill>
                <a:schemeClr val="bg1">
                  <a:lumMod val="75000"/>
                </a:schemeClr>
              </a:solidFill>
            </a:endParaRPr>
          </a:p>
          <a:p>
            <a:r>
              <a:rPr lang="en-CA" dirty="0" smtClean="0">
                <a:solidFill>
                  <a:schemeClr val="bg1">
                    <a:lumMod val="75000"/>
                  </a:schemeClr>
                </a:solidFill>
              </a:rPr>
              <a:t>Canada FASD Research Network</a:t>
            </a:r>
          </a:p>
          <a:p>
            <a:endParaRPr lang="en-CA" dirty="0"/>
          </a:p>
        </p:txBody>
      </p:sp>
    </p:spTree>
    <p:extLst>
      <p:ext uri="{BB962C8B-B14F-4D97-AF65-F5344CB8AC3E}">
        <p14:creationId xmlns:p14="http://schemas.microsoft.com/office/powerpoint/2010/main" val="3003501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Modules for </a:t>
            </a:r>
            <a:r>
              <a:rPr lang="en-CA" sz="3200" i="1" dirty="0" smtClean="0"/>
              <a:t>Strongest Families: FASD</a:t>
            </a:r>
            <a:endParaRPr lang="en-CA" sz="3200" i="1" dirty="0"/>
          </a:p>
        </p:txBody>
      </p:sp>
      <p:sp>
        <p:nvSpPr>
          <p:cNvPr id="3" name="Content Placeholder 2"/>
          <p:cNvSpPr>
            <a:spLocks noGrp="1"/>
          </p:cNvSpPr>
          <p:nvPr>
            <p:ph idx="1"/>
          </p:nvPr>
        </p:nvSpPr>
        <p:spPr/>
        <p:txBody>
          <a:bodyPr>
            <a:normAutofit/>
          </a:bodyPr>
          <a:lstStyle/>
          <a:p>
            <a:pPr marL="596646" indent="-514350">
              <a:buFont typeface="+mj-lt"/>
              <a:buAutoNum type="arabicPeriod"/>
            </a:pPr>
            <a:r>
              <a:rPr lang="en-CA" sz="2800" dirty="0" smtClean="0"/>
              <a:t>Notice the Good</a:t>
            </a:r>
          </a:p>
          <a:p>
            <a:pPr marL="596646" indent="-514350">
              <a:buFont typeface="+mj-lt"/>
              <a:buAutoNum type="arabicPeriod"/>
            </a:pPr>
            <a:r>
              <a:rPr lang="en-CA" sz="2800" dirty="0" smtClean="0"/>
              <a:t>Spread Attention Around</a:t>
            </a:r>
          </a:p>
          <a:p>
            <a:pPr marL="596646" indent="-514350">
              <a:buFont typeface="+mj-lt"/>
              <a:buAutoNum type="arabicPeriod"/>
            </a:pPr>
            <a:r>
              <a:rPr lang="en-CA" sz="2800" dirty="0" smtClean="0"/>
              <a:t>Ignoring Whining and Complaining</a:t>
            </a:r>
          </a:p>
          <a:p>
            <a:pPr marL="596646" indent="-514350">
              <a:buFont typeface="+mj-lt"/>
              <a:buAutoNum type="arabicPeriod"/>
            </a:pPr>
            <a:r>
              <a:rPr lang="en-CA" sz="2800" dirty="0" smtClean="0"/>
              <a:t>Prepare Children for Changes</a:t>
            </a:r>
          </a:p>
          <a:p>
            <a:pPr marL="596646" indent="-514350">
              <a:buFont typeface="+mj-lt"/>
              <a:buAutoNum type="arabicPeriod" startAt="5"/>
            </a:pPr>
            <a:r>
              <a:rPr lang="en-CA" sz="2800" dirty="0"/>
              <a:t>Plan Ahead Using the SOLVER </a:t>
            </a:r>
            <a:r>
              <a:rPr lang="en-CA" sz="2800" dirty="0" smtClean="0"/>
              <a:t>Method</a:t>
            </a:r>
            <a:endParaRPr lang="en-CA" sz="2800" dirty="0"/>
          </a:p>
          <a:p>
            <a:pPr marL="596646" indent="-514350">
              <a:buFont typeface="+mj-lt"/>
              <a:buAutoNum type="arabicPeriod" startAt="5"/>
            </a:pPr>
            <a:r>
              <a:rPr lang="en-CA" sz="2800" dirty="0"/>
              <a:t>The Behaviour Chart:  A Reward </a:t>
            </a:r>
            <a:r>
              <a:rPr lang="en-CA" sz="2800" dirty="0" smtClean="0"/>
              <a:t>System</a:t>
            </a:r>
            <a:endParaRPr lang="en-CA" sz="2800" dirty="0"/>
          </a:p>
          <a:p>
            <a:pPr marL="596646" indent="-514350">
              <a:buFont typeface="+mj-lt"/>
              <a:buAutoNum type="arabicPeriod" startAt="5"/>
            </a:pPr>
            <a:r>
              <a:rPr lang="en-CA" sz="2800" dirty="0"/>
              <a:t>Plan Ahead for Events Outside the </a:t>
            </a:r>
            <a:r>
              <a:rPr lang="en-CA" sz="2800" dirty="0" smtClean="0"/>
              <a:t>Home</a:t>
            </a:r>
            <a:endParaRPr lang="en-CA" sz="2800" dirty="0"/>
          </a:p>
          <a:p>
            <a:pPr marL="596646" indent="-514350">
              <a:buFont typeface="+mj-lt"/>
              <a:buAutoNum type="arabicPeriod" startAt="5"/>
            </a:pPr>
            <a:r>
              <a:rPr lang="en-CA" sz="2800" dirty="0"/>
              <a:t>Working with the School or Daycare</a:t>
            </a:r>
          </a:p>
          <a:p>
            <a:pPr marL="356616" lvl="1" indent="0">
              <a:buNone/>
            </a:pPr>
            <a:endParaRPr lang="en-CA" sz="2400" dirty="0" smtClean="0"/>
          </a:p>
        </p:txBody>
      </p:sp>
    </p:spTree>
    <p:extLst>
      <p:ext uri="{BB962C8B-B14F-4D97-AF65-F5344CB8AC3E}">
        <p14:creationId xmlns:p14="http://schemas.microsoft.com/office/powerpoint/2010/main" val="1593881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Modules for </a:t>
            </a:r>
            <a:r>
              <a:rPr lang="en-CA" sz="3200" i="1" dirty="0" smtClean="0"/>
              <a:t>Strongest Families: FASD</a:t>
            </a:r>
            <a:endParaRPr lang="en-CA" sz="3200" i="1" dirty="0"/>
          </a:p>
        </p:txBody>
      </p:sp>
      <p:sp>
        <p:nvSpPr>
          <p:cNvPr id="3" name="Content Placeholder 2"/>
          <p:cNvSpPr>
            <a:spLocks noGrp="1"/>
          </p:cNvSpPr>
          <p:nvPr>
            <p:ph idx="1"/>
          </p:nvPr>
        </p:nvSpPr>
        <p:spPr/>
        <p:txBody>
          <a:bodyPr>
            <a:normAutofit/>
          </a:bodyPr>
          <a:lstStyle/>
          <a:p>
            <a:pPr marL="596646" indent="-514350">
              <a:buFont typeface="+mj-lt"/>
              <a:buAutoNum type="arabicPeriod" startAt="9"/>
            </a:pPr>
            <a:r>
              <a:rPr lang="en-CA" sz="2800" dirty="0" smtClean="0"/>
              <a:t>Calming Down</a:t>
            </a:r>
          </a:p>
          <a:p>
            <a:pPr marL="596646" indent="-514350">
              <a:buFont typeface="+mj-lt"/>
              <a:buAutoNum type="arabicPeriod" startAt="9"/>
            </a:pPr>
            <a:r>
              <a:rPr lang="en-CA" sz="2800" dirty="0" smtClean="0"/>
              <a:t>Problem Solving</a:t>
            </a:r>
            <a:endParaRPr lang="en-CA" sz="2400" dirty="0" smtClean="0"/>
          </a:p>
          <a:p>
            <a:pPr marL="596646" indent="-514350">
              <a:buFont typeface="+mj-lt"/>
              <a:buAutoNum type="arabicPeriod" startAt="9"/>
            </a:pPr>
            <a:r>
              <a:rPr lang="en-CA" sz="2800" dirty="0" smtClean="0"/>
              <a:t>Putting It All Together</a:t>
            </a:r>
          </a:p>
          <a:p>
            <a:pPr marL="870966" lvl="1" indent="-514350"/>
            <a:endParaRPr lang="en-CA" sz="2400" dirty="0"/>
          </a:p>
        </p:txBody>
      </p:sp>
    </p:spTree>
    <p:extLst>
      <p:ext uri="{BB962C8B-B14F-4D97-AF65-F5344CB8AC3E}">
        <p14:creationId xmlns:p14="http://schemas.microsoft.com/office/powerpoint/2010/main" val="500864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Strongest Families™: FASD</a:t>
            </a:r>
            <a:endParaRPr lang="en-US" sz="3200" dirty="0"/>
          </a:p>
        </p:txBody>
      </p:sp>
      <p:pic>
        <p:nvPicPr>
          <p:cNvPr id="5" name="Picture 4"/>
          <p:cNvPicPr>
            <a:picLocks noChangeAspect="1"/>
          </p:cNvPicPr>
          <p:nvPr/>
        </p:nvPicPr>
        <p:blipFill>
          <a:blip r:embed="rId3"/>
          <a:stretch>
            <a:fillRect/>
          </a:stretch>
        </p:blipFill>
        <p:spPr>
          <a:xfrm>
            <a:off x="1022513" y="1556792"/>
            <a:ext cx="8180109" cy="5112568"/>
          </a:xfrm>
          <a:prstGeom prst="rect">
            <a:avLst/>
          </a:prstGeom>
        </p:spPr>
      </p:pic>
    </p:spTree>
    <p:extLst>
      <p:ext uri="{BB962C8B-B14F-4D97-AF65-F5344CB8AC3E}">
        <p14:creationId xmlns:p14="http://schemas.microsoft.com/office/powerpoint/2010/main" val="3849066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3" name="Content Placeholder 2"/>
          <p:cNvSpPr>
            <a:spLocks noGrp="1"/>
          </p:cNvSpPr>
          <p:nvPr>
            <p:ph idx="1"/>
          </p:nvPr>
        </p:nvSpPr>
        <p:spPr/>
        <p:txBody>
          <a:bodyPr/>
          <a:lstStyle/>
          <a:p>
            <a:r>
              <a:rPr lang="en-CA" dirty="0" smtClean="0">
                <a:solidFill>
                  <a:schemeClr val="bg1">
                    <a:lumMod val="75000"/>
                  </a:schemeClr>
                </a:solidFill>
              </a:rPr>
              <a:t>Project Overview</a:t>
            </a:r>
          </a:p>
          <a:p>
            <a:r>
              <a:rPr lang="en-CA" dirty="0" smtClean="0">
                <a:solidFill>
                  <a:schemeClr val="bg1">
                    <a:lumMod val="75000"/>
                  </a:schemeClr>
                </a:solidFill>
              </a:rPr>
              <a:t>Data from Stakeholder Interviews</a:t>
            </a:r>
          </a:p>
          <a:p>
            <a:r>
              <a:rPr lang="en-CA" dirty="0" smtClean="0">
                <a:solidFill>
                  <a:schemeClr val="bg1">
                    <a:lumMod val="75000"/>
                  </a:schemeClr>
                </a:solidFill>
              </a:rPr>
              <a:t>Modules for IRIS</a:t>
            </a:r>
          </a:p>
          <a:p>
            <a:r>
              <a:rPr lang="en-CA" dirty="0" smtClean="0"/>
              <a:t>Usability Study</a:t>
            </a:r>
          </a:p>
          <a:p>
            <a:r>
              <a:rPr lang="en-CA" dirty="0" smtClean="0">
                <a:solidFill>
                  <a:schemeClr val="bg1">
                    <a:lumMod val="75000"/>
                  </a:schemeClr>
                </a:solidFill>
              </a:rPr>
              <a:t>RCT</a:t>
            </a:r>
          </a:p>
          <a:p>
            <a:endParaRPr lang="en-CA" dirty="0">
              <a:solidFill>
                <a:schemeClr val="bg1">
                  <a:lumMod val="75000"/>
                </a:schemeClr>
              </a:solidFill>
            </a:endParaRPr>
          </a:p>
          <a:p>
            <a:endParaRPr lang="en-CA" dirty="0"/>
          </a:p>
        </p:txBody>
      </p:sp>
    </p:spTree>
    <p:extLst>
      <p:ext uri="{BB962C8B-B14F-4D97-AF65-F5344CB8AC3E}">
        <p14:creationId xmlns:p14="http://schemas.microsoft.com/office/powerpoint/2010/main" val="3203461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Study</a:t>
            </a:r>
            <a:endParaRPr lang="en-US" dirty="0"/>
          </a:p>
        </p:txBody>
      </p:sp>
      <p:sp>
        <p:nvSpPr>
          <p:cNvPr id="3" name="Content Placeholder 2"/>
          <p:cNvSpPr>
            <a:spLocks noGrp="1"/>
          </p:cNvSpPr>
          <p:nvPr>
            <p:ph idx="1"/>
          </p:nvPr>
        </p:nvSpPr>
        <p:spPr/>
        <p:txBody>
          <a:bodyPr>
            <a:normAutofit lnSpcReduction="10000"/>
          </a:bodyPr>
          <a:lstStyle/>
          <a:p>
            <a:r>
              <a:rPr lang="en-US" dirty="0" smtClean="0"/>
              <a:t>Recruited 5 caregivers and 5 clinicians</a:t>
            </a:r>
          </a:p>
          <a:p>
            <a:r>
              <a:rPr lang="en-US" dirty="0" smtClean="0"/>
              <a:t>Completed Sessions 1-4 of </a:t>
            </a:r>
            <a:r>
              <a:rPr lang="en-US" i="1" dirty="0" smtClean="0"/>
              <a:t>Strongest Families: FASD Program</a:t>
            </a:r>
          </a:p>
          <a:p>
            <a:r>
              <a:rPr lang="en-US" dirty="0" smtClean="0"/>
              <a:t>Questions Included:</a:t>
            </a:r>
          </a:p>
          <a:p>
            <a:pPr lvl="1"/>
            <a:r>
              <a:rPr lang="en-US" dirty="0" smtClean="0"/>
              <a:t>It </a:t>
            </a:r>
            <a:r>
              <a:rPr lang="en-US" dirty="0"/>
              <a:t>is easy to use. </a:t>
            </a:r>
            <a:r>
              <a:rPr lang="en-US" dirty="0" smtClean="0"/>
              <a:t> </a:t>
            </a:r>
          </a:p>
          <a:p>
            <a:pPr lvl="1"/>
            <a:r>
              <a:rPr lang="en-US" dirty="0" smtClean="0"/>
              <a:t>It </a:t>
            </a:r>
            <a:r>
              <a:rPr lang="en-US" dirty="0"/>
              <a:t>is easy to navigate. </a:t>
            </a:r>
            <a:endParaRPr lang="en-US" dirty="0" smtClean="0"/>
          </a:p>
          <a:p>
            <a:pPr lvl="1"/>
            <a:r>
              <a:rPr lang="en-US" dirty="0" smtClean="0"/>
              <a:t>The </a:t>
            </a:r>
            <a:r>
              <a:rPr lang="en-US" dirty="0"/>
              <a:t>site is user friendly</a:t>
            </a:r>
            <a:r>
              <a:rPr lang="en-US" dirty="0" smtClean="0"/>
              <a:t>.</a:t>
            </a:r>
          </a:p>
          <a:p>
            <a:pPr lvl="1"/>
            <a:r>
              <a:rPr lang="en-US" dirty="0" smtClean="0"/>
              <a:t>The </a:t>
            </a:r>
            <a:r>
              <a:rPr lang="en-US" dirty="0"/>
              <a:t>terms are clear and easy to understand. </a:t>
            </a:r>
            <a:endParaRPr lang="en-US" dirty="0" smtClean="0"/>
          </a:p>
          <a:p>
            <a:pPr lvl="1"/>
            <a:r>
              <a:rPr lang="en-US" dirty="0" smtClean="0"/>
              <a:t>The </a:t>
            </a:r>
            <a:r>
              <a:rPr lang="en-US" dirty="0"/>
              <a:t>video </a:t>
            </a:r>
            <a:r>
              <a:rPr lang="en-US" dirty="0" smtClean="0"/>
              <a:t>and audio exercises </a:t>
            </a:r>
            <a:r>
              <a:rPr lang="en-US" dirty="0"/>
              <a:t>helped me learn and understand the </a:t>
            </a:r>
            <a:r>
              <a:rPr lang="en-US" dirty="0" smtClean="0"/>
              <a:t>skills.</a:t>
            </a:r>
            <a:endParaRPr lang="en-US" dirty="0"/>
          </a:p>
        </p:txBody>
      </p:sp>
    </p:spTree>
    <p:extLst>
      <p:ext uri="{BB962C8B-B14F-4D97-AF65-F5344CB8AC3E}">
        <p14:creationId xmlns:p14="http://schemas.microsoft.com/office/powerpoint/2010/main" val="169015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We hypothesize that:</a:t>
            </a:r>
            <a:endParaRPr lang="en-CA" sz="3200" dirty="0"/>
          </a:p>
        </p:txBody>
      </p:sp>
      <p:sp>
        <p:nvSpPr>
          <p:cNvPr id="3" name="Content Placeholder 2"/>
          <p:cNvSpPr>
            <a:spLocks noGrp="1"/>
          </p:cNvSpPr>
          <p:nvPr>
            <p:ph idx="1"/>
          </p:nvPr>
        </p:nvSpPr>
        <p:spPr/>
        <p:txBody>
          <a:bodyPr>
            <a:noAutofit/>
          </a:bodyPr>
          <a:lstStyle/>
          <a:p>
            <a:pPr marL="653796" indent="-571500">
              <a:buFont typeface="+mj-lt"/>
              <a:buAutoNum type="romanUcPeriod"/>
            </a:pPr>
            <a:r>
              <a:rPr lang="en-US" sz="2800" i="1" dirty="0" smtClean="0"/>
              <a:t>a </a:t>
            </a:r>
            <a:r>
              <a:rPr lang="en-US" sz="2800" i="1" dirty="0"/>
              <a:t>FASD-specific parent/guardian training intervention can be developed using input from major stakeholders to meet the current limitations in access for families seeking services and supports; and </a:t>
            </a:r>
            <a:endParaRPr lang="en-US" sz="2800" i="1" dirty="0" smtClean="0"/>
          </a:p>
          <a:p>
            <a:pPr marL="653796" indent="-571500">
              <a:buFont typeface="+mj-lt"/>
              <a:buAutoNum type="romanUcPeriod"/>
            </a:pPr>
            <a:r>
              <a:rPr lang="en-US" sz="2800" i="1" dirty="0" smtClean="0"/>
              <a:t>this </a:t>
            </a:r>
            <a:r>
              <a:rPr lang="en-US" sz="2800" i="1" dirty="0"/>
              <a:t>intervention and its evaluation will provide evidence for feasibility and efficacy to support changes in policy by key decision-makers and provide the basis for developing promising practices in the area of interventions for families affected by FASD.</a:t>
            </a:r>
            <a:r>
              <a:rPr lang="en-US" sz="2800" dirty="0"/>
              <a:t> </a:t>
            </a:r>
            <a:endParaRPr lang="en-CA" sz="2800" dirty="0"/>
          </a:p>
        </p:txBody>
      </p:sp>
    </p:spTree>
    <p:extLst>
      <p:ext uri="{BB962C8B-B14F-4D97-AF65-F5344CB8AC3E}">
        <p14:creationId xmlns:p14="http://schemas.microsoft.com/office/powerpoint/2010/main" val="1291727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Study: Round 1 </a:t>
            </a:r>
            <a:r>
              <a:rPr lang="en-US" dirty="0"/>
              <a:t>R</a:t>
            </a:r>
            <a:r>
              <a:rPr lang="en-US" dirty="0" smtClean="0"/>
              <a:t>esults</a:t>
            </a:r>
            <a:endParaRPr lang="en-US" dirty="0"/>
          </a:p>
        </p:txBody>
      </p:sp>
      <p:sp>
        <p:nvSpPr>
          <p:cNvPr id="3" name="Content Placeholder 2"/>
          <p:cNvSpPr>
            <a:spLocks noGrp="1"/>
          </p:cNvSpPr>
          <p:nvPr>
            <p:ph idx="1"/>
          </p:nvPr>
        </p:nvSpPr>
        <p:spPr/>
        <p:txBody>
          <a:bodyPr>
            <a:normAutofit/>
          </a:bodyPr>
          <a:lstStyle/>
          <a:p>
            <a:r>
              <a:rPr lang="en-US" dirty="0" smtClean="0"/>
              <a:t>Videos and </a:t>
            </a:r>
            <a:r>
              <a:rPr lang="en-US" dirty="0"/>
              <a:t>audio in general received good </a:t>
            </a:r>
            <a:r>
              <a:rPr lang="en-US" dirty="0" smtClean="0"/>
              <a:t>reviews.  </a:t>
            </a:r>
          </a:p>
          <a:p>
            <a:pPr lvl="1"/>
            <a:r>
              <a:rPr lang="en-US" dirty="0" smtClean="0"/>
              <a:t>All </a:t>
            </a:r>
            <a:r>
              <a:rPr lang="en-US" dirty="0"/>
              <a:t>10 participants liked having them in the sessions. </a:t>
            </a:r>
            <a:endParaRPr lang="en-US" dirty="0" smtClean="0"/>
          </a:p>
          <a:p>
            <a:endParaRPr lang="en-US" dirty="0"/>
          </a:p>
          <a:p>
            <a:r>
              <a:rPr lang="en-US" dirty="0"/>
              <a:t> 2 clinicians said the website would </a:t>
            </a:r>
            <a:r>
              <a:rPr lang="en-US" dirty="0" smtClean="0"/>
              <a:t>be too </a:t>
            </a:r>
            <a:r>
              <a:rPr lang="en-US" dirty="0"/>
              <a:t>difficult for many of their clients to handle on their own – that the coaching phone calls would not be enough support. </a:t>
            </a:r>
          </a:p>
          <a:p>
            <a:endParaRPr lang="en-US" dirty="0"/>
          </a:p>
        </p:txBody>
      </p:sp>
    </p:spTree>
    <p:extLst>
      <p:ext uri="{BB962C8B-B14F-4D97-AF65-F5344CB8AC3E}">
        <p14:creationId xmlns:p14="http://schemas.microsoft.com/office/powerpoint/2010/main" val="212521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a:t>
            </a:r>
            <a:r>
              <a:rPr lang="en-US" dirty="0"/>
              <a:t>caregivers said the examples are too long for children with </a:t>
            </a:r>
            <a:r>
              <a:rPr lang="en-US" dirty="0" smtClean="0"/>
              <a:t>FASD.</a:t>
            </a:r>
          </a:p>
          <a:p>
            <a:endParaRPr lang="en-US" dirty="0"/>
          </a:p>
          <a:p>
            <a:r>
              <a:rPr lang="en-US" dirty="0"/>
              <a:t>2 caregivers and 2 clinicians were concerned with physical contact (hugging, kissing, touching) associated with “ways to notice the good” – concerned that some children with FASD </a:t>
            </a:r>
            <a:r>
              <a:rPr lang="en-US" dirty="0" smtClean="0"/>
              <a:t>do </a:t>
            </a:r>
            <a:r>
              <a:rPr lang="en-US" dirty="0"/>
              <a:t>not respond or like contact.</a:t>
            </a:r>
          </a:p>
          <a:p>
            <a:endParaRPr lang="en-US" dirty="0"/>
          </a:p>
        </p:txBody>
      </p:sp>
      <p:sp>
        <p:nvSpPr>
          <p:cNvPr id="4" name="Title 1"/>
          <p:cNvSpPr>
            <a:spLocks noGrp="1"/>
          </p:cNvSpPr>
          <p:nvPr>
            <p:ph type="title"/>
          </p:nvPr>
        </p:nvSpPr>
        <p:spPr/>
        <p:txBody>
          <a:bodyPr/>
          <a:lstStyle/>
          <a:p>
            <a:r>
              <a:rPr lang="en-US" dirty="0" smtClean="0"/>
              <a:t>Usability Study: Round 1 </a:t>
            </a:r>
            <a:r>
              <a:rPr lang="en-US" dirty="0"/>
              <a:t>R</a:t>
            </a:r>
            <a:r>
              <a:rPr lang="en-US" dirty="0" smtClean="0"/>
              <a:t>esults</a:t>
            </a:r>
            <a:endParaRPr lang="en-US" dirty="0"/>
          </a:p>
        </p:txBody>
      </p:sp>
    </p:spTree>
    <p:extLst>
      <p:ext uri="{BB962C8B-B14F-4D97-AF65-F5344CB8AC3E}">
        <p14:creationId xmlns:p14="http://schemas.microsoft.com/office/powerpoint/2010/main" val="2254769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Study: Round 2</a:t>
            </a:r>
            <a:endParaRPr lang="en-US" dirty="0"/>
          </a:p>
        </p:txBody>
      </p:sp>
      <p:sp>
        <p:nvSpPr>
          <p:cNvPr id="3" name="Content Placeholder 2"/>
          <p:cNvSpPr>
            <a:spLocks noGrp="1"/>
          </p:cNvSpPr>
          <p:nvPr>
            <p:ph idx="1"/>
          </p:nvPr>
        </p:nvSpPr>
        <p:spPr/>
        <p:txBody>
          <a:bodyPr/>
          <a:lstStyle/>
          <a:p>
            <a:r>
              <a:rPr lang="en-US" dirty="0" smtClean="0"/>
              <a:t>Made some modifications to website</a:t>
            </a:r>
          </a:p>
          <a:p>
            <a:r>
              <a:rPr lang="en-US" dirty="0" smtClean="0"/>
              <a:t>Interviews start Nov 1</a:t>
            </a:r>
          </a:p>
          <a:p>
            <a:r>
              <a:rPr lang="en-US" dirty="0" smtClean="0"/>
              <a:t>Scheduled 8 interviews (4 caregivers &amp; 4 clinicians)</a:t>
            </a:r>
          </a:p>
          <a:p>
            <a:pPr lvl="1"/>
            <a:endParaRPr lang="en-US" dirty="0" smtClean="0"/>
          </a:p>
          <a:p>
            <a:endParaRPr lang="en-US" dirty="0"/>
          </a:p>
        </p:txBody>
      </p:sp>
    </p:spTree>
    <p:extLst>
      <p:ext uri="{BB962C8B-B14F-4D97-AF65-F5344CB8AC3E}">
        <p14:creationId xmlns:p14="http://schemas.microsoft.com/office/powerpoint/2010/main" val="1785345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Outline</a:t>
            </a:r>
            <a:endParaRPr lang="en-CA" sz="3600" dirty="0"/>
          </a:p>
        </p:txBody>
      </p:sp>
      <p:sp>
        <p:nvSpPr>
          <p:cNvPr id="3" name="Content Placeholder 2"/>
          <p:cNvSpPr>
            <a:spLocks noGrp="1"/>
          </p:cNvSpPr>
          <p:nvPr>
            <p:ph idx="1"/>
          </p:nvPr>
        </p:nvSpPr>
        <p:spPr/>
        <p:txBody>
          <a:bodyPr/>
          <a:lstStyle/>
          <a:p>
            <a:r>
              <a:rPr lang="en-CA" dirty="0" smtClean="0">
                <a:solidFill>
                  <a:schemeClr val="bg1">
                    <a:lumMod val="75000"/>
                  </a:schemeClr>
                </a:solidFill>
              </a:rPr>
              <a:t>Project Overview</a:t>
            </a:r>
          </a:p>
          <a:p>
            <a:r>
              <a:rPr lang="en-CA" dirty="0" smtClean="0">
                <a:solidFill>
                  <a:schemeClr val="bg1">
                    <a:lumMod val="75000"/>
                  </a:schemeClr>
                </a:solidFill>
              </a:rPr>
              <a:t>Data from Stakeholder Interviews</a:t>
            </a:r>
          </a:p>
          <a:p>
            <a:r>
              <a:rPr lang="en-CA" dirty="0" smtClean="0">
                <a:solidFill>
                  <a:schemeClr val="bg1">
                    <a:lumMod val="75000"/>
                  </a:schemeClr>
                </a:solidFill>
              </a:rPr>
              <a:t>Modules for IRIS</a:t>
            </a:r>
          </a:p>
          <a:p>
            <a:r>
              <a:rPr lang="en-CA" dirty="0" smtClean="0">
                <a:solidFill>
                  <a:schemeClr val="bg1">
                    <a:lumMod val="75000"/>
                  </a:schemeClr>
                </a:solidFill>
              </a:rPr>
              <a:t>Usability Study</a:t>
            </a:r>
          </a:p>
          <a:p>
            <a:r>
              <a:rPr lang="en-CA" dirty="0" smtClean="0"/>
              <a:t>RCT</a:t>
            </a:r>
          </a:p>
          <a:p>
            <a:endParaRPr lang="en-CA" dirty="0"/>
          </a:p>
          <a:p>
            <a:pPr marL="82296" indent="0">
              <a:buNone/>
            </a:pPr>
            <a:endParaRPr lang="en-CA" dirty="0"/>
          </a:p>
        </p:txBody>
      </p:sp>
    </p:spTree>
    <p:extLst>
      <p:ext uri="{BB962C8B-B14F-4D97-AF65-F5344CB8AC3E}">
        <p14:creationId xmlns:p14="http://schemas.microsoft.com/office/powerpoint/2010/main" val="1353541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RCT</a:t>
            </a:r>
            <a:endParaRPr lang="en-US" sz="3600" dirty="0"/>
          </a:p>
        </p:txBody>
      </p:sp>
      <p:sp>
        <p:nvSpPr>
          <p:cNvPr id="3" name="Content Placeholder 2"/>
          <p:cNvSpPr>
            <a:spLocks noGrp="1"/>
          </p:cNvSpPr>
          <p:nvPr>
            <p:ph idx="1"/>
          </p:nvPr>
        </p:nvSpPr>
        <p:spPr/>
        <p:txBody>
          <a:bodyPr>
            <a:normAutofit lnSpcReduction="10000"/>
          </a:bodyPr>
          <a:lstStyle/>
          <a:p>
            <a:r>
              <a:rPr lang="en-CA" b="1" i="1" dirty="0" smtClean="0"/>
              <a:t>Research Question</a:t>
            </a:r>
          </a:p>
          <a:p>
            <a:pPr lvl="1"/>
            <a:r>
              <a:rPr lang="en-CA" dirty="0"/>
              <a:t>D</a:t>
            </a:r>
            <a:r>
              <a:rPr lang="en-CA" dirty="0" smtClean="0"/>
              <a:t>oes an FASD</a:t>
            </a:r>
            <a:r>
              <a:rPr lang="en-CA" dirty="0"/>
              <a:t>-specific online caregiver training </a:t>
            </a:r>
            <a:r>
              <a:rPr lang="en-CA" dirty="0" smtClean="0"/>
              <a:t>intervention decrease </a:t>
            </a:r>
            <a:r>
              <a:rPr lang="en-CA" dirty="0"/>
              <a:t>challenging behaviours in children with FASD and caregiver distress</a:t>
            </a:r>
            <a:r>
              <a:rPr lang="en-CA" dirty="0" smtClean="0"/>
              <a:t>?</a:t>
            </a:r>
          </a:p>
          <a:p>
            <a:endParaRPr lang="en-CA" dirty="0" smtClean="0"/>
          </a:p>
          <a:p>
            <a:r>
              <a:rPr lang="en-CA" b="1" i="1" dirty="0" smtClean="0"/>
              <a:t>Hypothesis</a:t>
            </a:r>
          </a:p>
          <a:p>
            <a:pPr lvl="1"/>
            <a:r>
              <a:rPr lang="en-CA" dirty="0" smtClean="0"/>
              <a:t>We </a:t>
            </a:r>
            <a:r>
              <a:rPr lang="en-CA" dirty="0"/>
              <a:t>hypothesize that </a:t>
            </a:r>
            <a:r>
              <a:rPr lang="en-CA" dirty="0" smtClean="0"/>
              <a:t>an online FASD</a:t>
            </a:r>
            <a:r>
              <a:rPr lang="en-CA" dirty="0"/>
              <a:t>-</a:t>
            </a:r>
            <a:r>
              <a:rPr lang="en-CA" dirty="0" smtClean="0"/>
              <a:t>specific </a:t>
            </a:r>
            <a:r>
              <a:rPr lang="en-CA" dirty="0"/>
              <a:t>caregiver training intervention will </a:t>
            </a:r>
            <a:r>
              <a:rPr lang="en-CA" dirty="0" smtClean="0"/>
              <a:t>mitigate challenging </a:t>
            </a:r>
            <a:r>
              <a:rPr lang="en-CA" dirty="0"/>
              <a:t>behaviours in children with FASD and caregiver </a:t>
            </a:r>
            <a:r>
              <a:rPr lang="en-CA" dirty="0" smtClean="0"/>
              <a:t>distress. </a:t>
            </a:r>
            <a:endParaRPr lang="en-US" dirty="0"/>
          </a:p>
          <a:p>
            <a:pPr lvl="1"/>
            <a:endParaRPr lang="en-CA" dirty="0"/>
          </a:p>
          <a:p>
            <a:pPr marL="402336" lvl="1" indent="0">
              <a:buNone/>
            </a:pPr>
            <a:endParaRPr lang="en-CA" dirty="0" smtClean="0"/>
          </a:p>
          <a:p>
            <a:pPr lvl="1"/>
            <a:endParaRPr lang="en-US" dirty="0"/>
          </a:p>
          <a:p>
            <a:endParaRPr lang="en-US" dirty="0"/>
          </a:p>
        </p:txBody>
      </p:sp>
    </p:spTree>
    <p:extLst>
      <p:ext uri="{BB962C8B-B14F-4D97-AF65-F5344CB8AC3E}">
        <p14:creationId xmlns:p14="http://schemas.microsoft.com/office/powerpoint/2010/main" val="2256275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RCT</a:t>
            </a:r>
            <a:endParaRPr lang="en-US" dirty="0"/>
          </a:p>
        </p:txBody>
      </p:sp>
      <p:sp>
        <p:nvSpPr>
          <p:cNvPr id="3" name="Content Placeholder 2"/>
          <p:cNvSpPr>
            <a:spLocks noGrp="1"/>
          </p:cNvSpPr>
          <p:nvPr>
            <p:ph idx="1"/>
          </p:nvPr>
        </p:nvSpPr>
        <p:spPr/>
        <p:txBody>
          <a:bodyPr>
            <a:normAutofit/>
          </a:bodyPr>
          <a:lstStyle/>
          <a:p>
            <a:r>
              <a:rPr lang="en-US" sz="2800" dirty="0" smtClean="0"/>
              <a:t>~ 200 Families</a:t>
            </a:r>
          </a:p>
          <a:p>
            <a:r>
              <a:rPr lang="en-US" sz="2800" dirty="0" smtClean="0"/>
              <a:t>Child age 4-12 </a:t>
            </a:r>
            <a:r>
              <a:rPr lang="en-US" sz="2800" dirty="0" err="1" smtClean="0"/>
              <a:t>yrs</a:t>
            </a:r>
            <a:r>
              <a:rPr lang="en-US" sz="2800" dirty="0" smtClean="0"/>
              <a:t> with an FASD diagnosis</a:t>
            </a:r>
          </a:p>
          <a:p>
            <a:r>
              <a:rPr lang="en-US" sz="2800" dirty="0" smtClean="0"/>
              <a:t>~20 week commitment</a:t>
            </a:r>
          </a:p>
          <a:p>
            <a:r>
              <a:rPr lang="en-US" sz="2800" dirty="0" smtClean="0"/>
              <a:t>Pre- and Post-Intervention Assessments</a:t>
            </a:r>
          </a:p>
          <a:p>
            <a:pPr marL="82296" indent="0">
              <a:buNone/>
            </a:pPr>
            <a:r>
              <a:rPr lang="en-US" sz="2000" dirty="0" smtClean="0"/>
              <a:t>     </a:t>
            </a:r>
          </a:p>
          <a:p>
            <a:pPr marL="82296" indent="0">
              <a:buNone/>
            </a:pPr>
            <a:r>
              <a:rPr lang="en-US" sz="2000" dirty="0" smtClean="0"/>
              <a:t>    </a:t>
            </a:r>
            <a:r>
              <a:rPr lang="en-US" sz="2400" dirty="0" smtClean="0"/>
              <a:t>100 Families</a:t>
            </a:r>
            <a:r>
              <a:rPr lang="en-US" sz="2000" dirty="0" smtClean="0"/>
              <a:t>		</a:t>
            </a:r>
            <a:r>
              <a:rPr lang="en-US" sz="2000" dirty="0"/>
              <a:t>	</a:t>
            </a:r>
            <a:r>
              <a:rPr lang="en-US" sz="2000" dirty="0" smtClean="0"/>
              <a:t>    </a:t>
            </a:r>
            <a:r>
              <a:rPr lang="en-US" sz="2400" dirty="0" smtClean="0"/>
              <a:t>100 Families</a:t>
            </a:r>
          </a:p>
          <a:p>
            <a:pPr marL="82296" indent="0">
              <a:buNone/>
            </a:pPr>
            <a:endParaRPr lang="en-US" sz="2000" dirty="0"/>
          </a:p>
          <a:p>
            <a:pPr marL="82296" indent="0">
              <a:buNone/>
            </a:pPr>
            <a:r>
              <a:rPr lang="en-US" sz="2400" dirty="0" smtClean="0"/>
              <a:t>Strongest Families: FASD	   Static online resource page</a:t>
            </a:r>
          </a:p>
          <a:p>
            <a:pPr marL="82296" indent="0">
              <a:buNone/>
            </a:pPr>
            <a:endParaRPr lang="en-US" sz="2000" dirty="0"/>
          </a:p>
          <a:p>
            <a:pPr marL="82296" indent="0">
              <a:buNone/>
            </a:pPr>
            <a:r>
              <a:rPr lang="en-US" sz="2400" dirty="0" smtClean="0"/>
              <a:t>CBCL	 DASS	Coaching		   CBCL        DASS</a:t>
            </a:r>
            <a:r>
              <a:rPr lang="en-US" sz="2000" dirty="0" smtClean="0"/>
              <a:t>		</a:t>
            </a:r>
            <a:endParaRPr lang="en-US" sz="2000" dirty="0"/>
          </a:p>
        </p:txBody>
      </p:sp>
      <p:cxnSp>
        <p:nvCxnSpPr>
          <p:cNvPr id="13" name="Straight Arrow Connector 12"/>
          <p:cNvCxnSpPr/>
          <p:nvPr/>
        </p:nvCxnSpPr>
        <p:spPr>
          <a:xfrm>
            <a:off x="2771800" y="4293096"/>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07704" y="5085184"/>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771800" y="5085184"/>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851920" y="5085184"/>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732240" y="5085184"/>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172400" y="5085184"/>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308304" y="4293096"/>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532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RCT Recruitment</a:t>
            </a:r>
            <a:endParaRPr lang="en-US" sz="3600" dirty="0"/>
          </a:p>
        </p:txBody>
      </p:sp>
      <p:sp>
        <p:nvSpPr>
          <p:cNvPr id="3" name="Content Placeholder 2"/>
          <p:cNvSpPr>
            <a:spLocks noGrp="1"/>
          </p:cNvSpPr>
          <p:nvPr>
            <p:ph idx="1"/>
          </p:nvPr>
        </p:nvSpPr>
        <p:spPr/>
        <p:txBody>
          <a:bodyPr/>
          <a:lstStyle/>
          <a:p>
            <a:r>
              <a:rPr lang="en-US" dirty="0" smtClean="0"/>
              <a:t>If interested in participating in the Strongest Families FASD Study, please contact:</a:t>
            </a:r>
          </a:p>
          <a:p>
            <a:pPr lvl="1"/>
            <a:r>
              <a:rPr lang="en-US" dirty="0" smtClean="0"/>
              <a:t>Amy Hewitt – </a:t>
            </a:r>
            <a:r>
              <a:rPr lang="en-US" dirty="0" smtClean="0">
                <a:hlinkClick r:id="rId2"/>
              </a:rPr>
              <a:t>fasdstdy@queensu.ca</a:t>
            </a:r>
            <a:endParaRPr lang="en-US" dirty="0" smtClean="0"/>
          </a:p>
          <a:p>
            <a:pPr lvl="1"/>
            <a:endParaRPr lang="en-US" dirty="0"/>
          </a:p>
        </p:txBody>
      </p:sp>
    </p:spTree>
    <p:extLst>
      <p:ext uri="{BB962C8B-B14F-4D97-AF65-F5344CB8AC3E}">
        <p14:creationId xmlns:p14="http://schemas.microsoft.com/office/powerpoint/2010/main" val="2149915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275064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Objectives</a:t>
            </a:r>
            <a:endParaRPr lang="en-CA" sz="3200" dirty="0"/>
          </a:p>
        </p:txBody>
      </p:sp>
      <p:sp>
        <p:nvSpPr>
          <p:cNvPr id="3" name="Content Placeholder 2"/>
          <p:cNvSpPr>
            <a:spLocks noGrp="1"/>
          </p:cNvSpPr>
          <p:nvPr>
            <p:ph idx="1"/>
          </p:nvPr>
        </p:nvSpPr>
        <p:spPr/>
        <p:txBody>
          <a:bodyPr>
            <a:noAutofit/>
          </a:bodyPr>
          <a:lstStyle/>
          <a:p>
            <a:pPr marL="539496" lvl="0" indent="-457200">
              <a:buFont typeface="+mj-lt"/>
              <a:buAutoNum type="arabicPeriod"/>
            </a:pPr>
            <a:r>
              <a:rPr lang="en-US" sz="2800" i="1" dirty="0"/>
              <a:t>Develop an Internet-based intervention program for parents/guardians of children with FASD between the ages of 4-12 </a:t>
            </a:r>
            <a:r>
              <a:rPr lang="en-US" sz="2800" i="1" dirty="0" smtClean="0"/>
              <a:t>years </a:t>
            </a:r>
            <a:r>
              <a:rPr lang="en-US" sz="2800" i="1" dirty="0"/>
              <a:t>that is based on information collected from </a:t>
            </a:r>
            <a:r>
              <a:rPr lang="en-US" sz="2800" i="1" dirty="0" smtClean="0"/>
              <a:t>stakeholder interviews;</a:t>
            </a:r>
            <a:endParaRPr lang="en-CA" sz="2800" i="1" dirty="0"/>
          </a:p>
          <a:p>
            <a:pPr marL="539496" lvl="0" indent="-457200">
              <a:buFont typeface="+mj-lt"/>
              <a:buAutoNum type="arabicPeriod"/>
            </a:pPr>
            <a:r>
              <a:rPr lang="en-US" sz="2800" i="1" dirty="0"/>
              <a:t>Evaluate the feasibility (usability) of the intervention; and</a:t>
            </a:r>
            <a:endParaRPr lang="en-CA" sz="2800" i="1" dirty="0"/>
          </a:p>
          <a:p>
            <a:pPr marL="539496" lvl="0" indent="-457200">
              <a:buFont typeface="+mj-lt"/>
              <a:buAutoNum type="arabicPeriod"/>
            </a:pPr>
            <a:r>
              <a:rPr lang="en-US" sz="2800" i="1" dirty="0"/>
              <a:t>Obtain data on outcome measures </a:t>
            </a:r>
            <a:r>
              <a:rPr lang="en-US" sz="2800" i="1" dirty="0" smtClean="0"/>
              <a:t>related </a:t>
            </a:r>
            <a:r>
              <a:rPr lang="en-US" sz="2800" i="1" dirty="0"/>
              <a:t>to child behaviour and parental mood.  </a:t>
            </a:r>
            <a:endParaRPr lang="en-CA" sz="2800" i="1" dirty="0"/>
          </a:p>
          <a:p>
            <a:pPr marL="82296" indent="0">
              <a:buNone/>
            </a:pPr>
            <a:endParaRPr lang="en-CA" sz="2800" dirty="0"/>
          </a:p>
        </p:txBody>
      </p:sp>
    </p:spTree>
    <p:extLst>
      <p:ext uri="{BB962C8B-B14F-4D97-AF65-F5344CB8AC3E}">
        <p14:creationId xmlns:p14="http://schemas.microsoft.com/office/powerpoint/2010/main" val="325224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Proposed Studies</a:t>
            </a:r>
            <a:endParaRPr lang="en-CA" sz="3200" dirty="0"/>
          </a:p>
        </p:txBody>
      </p:sp>
      <p:sp>
        <p:nvSpPr>
          <p:cNvPr id="3" name="Content Placeholder 2"/>
          <p:cNvSpPr>
            <a:spLocks noGrp="1"/>
          </p:cNvSpPr>
          <p:nvPr>
            <p:ph idx="1"/>
          </p:nvPr>
        </p:nvSpPr>
        <p:spPr>
          <a:xfrm>
            <a:off x="1435608" y="1447800"/>
            <a:ext cx="7498080" cy="5221560"/>
          </a:xfrm>
        </p:spPr>
        <p:txBody>
          <a:bodyPr>
            <a:normAutofit/>
          </a:bodyPr>
          <a:lstStyle/>
          <a:p>
            <a:pPr marL="82296" indent="0">
              <a:buNone/>
            </a:pPr>
            <a:r>
              <a:rPr lang="en-CA" sz="2400" b="1" dirty="0" smtClean="0"/>
              <a:t>Study 1:</a:t>
            </a:r>
            <a:r>
              <a:rPr lang="en-CA" sz="2400" dirty="0" smtClean="0"/>
              <a:t> </a:t>
            </a:r>
            <a:r>
              <a:rPr lang="en-US" sz="2400" dirty="0"/>
              <a:t>To determine the </a:t>
            </a:r>
            <a:r>
              <a:rPr lang="en-US" sz="2400" dirty="0" smtClean="0"/>
              <a:t>behavioural </a:t>
            </a:r>
            <a:r>
              <a:rPr lang="en-US" sz="2400" dirty="0"/>
              <a:t>and emotional problems affecting children with FASD </a:t>
            </a:r>
            <a:r>
              <a:rPr lang="en-US" sz="2400" dirty="0" smtClean="0"/>
              <a:t>challenges</a:t>
            </a:r>
            <a:r>
              <a:rPr lang="en-US" sz="2400" dirty="0"/>
              <a:t>.</a:t>
            </a:r>
            <a:endParaRPr lang="en-CA" sz="2400" dirty="0" smtClean="0"/>
          </a:p>
          <a:p>
            <a:pPr lvl="1"/>
            <a:r>
              <a:rPr lang="en-CA" sz="2000" dirty="0" smtClean="0"/>
              <a:t>Telephone Surveys</a:t>
            </a:r>
          </a:p>
          <a:p>
            <a:pPr lvl="1"/>
            <a:r>
              <a:rPr lang="en-CA" sz="2000" dirty="0" smtClean="0"/>
              <a:t>~ 100 parent/caregivers</a:t>
            </a:r>
          </a:p>
          <a:p>
            <a:pPr lvl="1"/>
            <a:r>
              <a:rPr lang="en-CA" sz="2000" dirty="0" smtClean="0"/>
              <a:t>~ 30 clinicians</a:t>
            </a:r>
          </a:p>
          <a:p>
            <a:pPr marL="82296" indent="0">
              <a:buNone/>
            </a:pPr>
            <a:r>
              <a:rPr lang="en-CA" sz="2400" b="1" dirty="0" smtClean="0"/>
              <a:t>Study 2:</a:t>
            </a:r>
            <a:r>
              <a:rPr lang="en-CA" sz="2400" dirty="0" smtClean="0"/>
              <a:t> </a:t>
            </a:r>
            <a:r>
              <a:rPr lang="en-US" sz="2400" dirty="0"/>
              <a:t>To develop the text content </a:t>
            </a:r>
            <a:r>
              <a:rPr lang="en-US" sz="2400" dirty="0" smtClean="0"/>
              <a:t>for </a:t>
            </a:r>
            <a:r>
              <a:rPr lang="en-US" sz="2400" dirty="0"/>
              <a:t>the </a:t>
            </a:r>
            <a:r>
              <a:rPr lang="en-US" sz="2400" i="1" dirty="0"/>
              <a:t>Strongest Families™</a:t>
            </a:r>
            <a:r>
              <a:rPr lang="en-US" sz="2400" dirty="0"/>
              <a:t>: </a:t>
            </a:r>
            <a:r>
              <a:rPr lang="en-US" sz="2400" i="1" dirty="0"/>
              <a:t>FASD</a:t>
            </a:r>
            <a:r>
              <a:rPr lang="en-US" sz="2400" dirty="0"/>
              <a:t> </a:t>
            </a:r>
            <a:r>
              <a:rPr lang="en-US" sz="2400" dirty="0" smtClean="0"/>
              <a:t>program. </a:t>
            </a:r>
            <a:endParaRPr lang="en-CA" sz="2400" dirty="0" smtClean="0"/>
          </a:p>
          <a:p>
            <a:pPr lvl="1"/>
            <a:r>
              <a:rPr lang="en-CA" sz="2000" dirty="0" smtClean="0"/>
              <a:t>Feasibility study</a:t>
            </a:r>
          </a:p>
          <a:p>
            <a:pPr lvl="1"/>
            <a:r>
              <a:rPr lang="en-CA" sz="2000" dirty="0" smtClean="0"/>
              <a:t>~ 30 families and 10 clinicians</a:t>
            </a:r>
          </a:p>
          <a:p>
            <a:pPr marL="82296" indent="0">
              <a:buNone/>
            </a:pPr>
            <a:r>
              <a:rPr lang="en-CA" sz="2400" b="1" dirty="0" smtClean="0"/>
              <a:t>Study 3: </a:t>
            </a:r>
            <a:r>
              <a:rPr lang="en-US" sz="2400" dirty="0"/>
              <a:t>To evaluate </a:t>
            </a:r>
            <a:r>
              <a:rPr lang="en-US" sz="2400" dirty="0" smtClean="0"/>
              <a:t>the </a:t>
            </a:r>
            <a:r>
              <a:rPr lang="en-US" sz="2400" i="1" dirty="0"/>
              <a:t>Strongest Families™: </a:t>
            </a:r>
            <a:r>
              <a:rPr lang="en-US" sz="2400" i="1" dirty="0" smtClean="0"/>
              <a:t>FASD</a:t>
            </a:r>
            <a:r>
              <a:rPr lang="en-US" sz="2400" dirty="0"/>
              <a:t> </a:t>
            </a:r>
            <a:r>
              <a:rPr lang="en-US" sz="2400" dirty="0" smtClean="0"/>
              <a:t>using a RCT.</a:t>
            </a:r>
          </a:p>
          <a:p>
            <a:pPr lvl="1"/>
            <a:r>
              <a:rPr lang="en-US" sz="2000" dirty="0" smtClean="0"/>
              <a:t>~200 families</a:t>
            </a:r>
          </a:p>
          <a:p>
            <a:pPr lvl="1"/>
            <a:r>
              <a:rPr lang="en-US" sz="2000" dirty="0" smtClean="0"/>
              <a:t>Strongest Families: FASD or resource webpage</a:t>
            </a:r>
            <a:endParaRPr lang="en-CA" sz="2000" dirty="0" smtClean="0"/>
          </a:p>
          <a:p>
            <a:pPr lvl="1"/>
            <a:endParaRPr lang="en-CA" sz="2400" dirty="0"/>
          </a:p>
        </p:txBody>
      </p:sp>
    </p:spTree>
    <p:extLst>
      <p:ext uri="{BB962C8B-B14F-4D97-AF65-F5344CB8AC3E}">
        <p14:creationId xmlns:p14="http://schemas.microsoft.com/office/powerpoint/2010/main" val="176414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Proposed Studies</a:t>
            </a:r>
            <a:endParaRPr lang="en-CA" sz="3200" dirty="0"/>
          </a:p>
        </p:txBody>
      </p:sp>
      <p:sp>
        <p:nvSpPr>
          <p:cNvPr id="3" name="Content Placeholder 2"/>
          <p:cNvSpPr>
            <a:spLocks noGrp="1"/>
          </p:cNvSpPr>
          <p:nvPr>
            <p:ph idx="1"/>
          </p:nvPr>
        </p:nvSpPr>
        <p:spPr>
          <a:xfrm>
            <a:off x="1435608" y="1447800"/>
            <a:ext cx="7498080" cy="5221560"/>
          </a:xfrm>
        </p:spPr>
        <p:txBody>
          <a:bodyPr>
            <a:normAutofit/>
          </a:bodyPr>
          <a:lstStyle/>
          <a:p>
            <a:pPr marL="82296" indent="0">
              <a:buNone/>
            </a:pPr>
            <a:r>
              <a:rPr lang="en-CA" sz="2400" b="1" dirty="0" smtClean="0"/>
              <a:t>Study 1:</a:t>
            </a:r>
            <a:r>
              <a:rPr lang="en-CA" sz="2400" dirty="0" smtClean="0"/>
              <a:t> </a:t>
            </a:r>
            <a:r>
              <a:rPr lang="en-US" sz="2400" dirty="0"/>
              <a:t>To determine the </a:t>
            </a:r>
            <a:r>
              <a:rPr lang="en-US" sz="2400" dirty="0" smtClean="0"/>
              <a:t>behavioural </a:t>
            </a:r>
            <a:r>
              <a:rPr lang="en-US" sz="2400" dirty="0"/>
              <a:t>and emotional problems affecting children with FASD </a:t>
            </a:r>
            <a:r>
              <a:rPr lang="en-US" sz="2400" dirty="0" smtClean="0"/>
              <a:t>challenges</a:t>
            </a:r>
            <a:r>
              <a:rPr lang="en-US" sz="2400" dirty="0"/>
              <a:t>.</a:t>
            </a:r>
            <a:endParaRPr lang="en-CA" sz="2400" dirty="0" smtClean="0"/>
          </a:p>
          <a:p>
            <a:pPr lvl="1"/>
            <a:r>
              <a:rPr lang="en-CA" sz="2000" dirty="0" smtClean="0"/>
              <a:t>Telephone Surveys</a:t>
            </a:r>
          </a:p>
          <a:p>
            <a:pPr lvl="1"/>
            <a:r>
              <a:rPr lang="en-CA" sz="2000" dirty="0" smtClean="0"/>
              <a:t>~ 100 parent/caregivers</a:t>
            </a:r>
          </a:p>
          <a:p>
            <a:pPr lvl="1"/>
            <a:r>
              <a:rPr lang="en-CA" sz="2000" dirty="0" smtClean="0"/>
              <a:t>~ 30 clinicians</a:t>
            </a:r>
          </a:p>
          <a:p>
            <a:pPr marL="82296" indent="0">
              <a:buNone/>
            </a:pPr>
            <a:r>
              <a:rPr lang="en-CA" sz="2400" b="1" dirty="0" smtClean="0">
                <a:solidFill>
                  <a:schemeClr val="bg1">
                    <a:lumMod val="75000"/>
                  </a:schemeClr>
                </a:solidFill>
              </a:rPr>
              <a:t>Study 2:</a:t>
            </a:r>
            <a:r>
              <a:rPr lang="en-CA" sz="2400" dirty="0" smtClean="0">
                <a:solidFill>
                  <a:schemeClr val="bg1">
                    <a:lumMod val="75000"/>
                  </a:schemeClr>
                </a:solidFill>
              </a:rPr>
              <a:t> </a:t>
            </a:r>
            <a:r>
              <a:rPr lang="en-US" sz="2400" dirty="0">
                <a:solidFill>
                  <a:schemeClr val="bg1">
                    <a:lumMod val="75000"/>
                  </a:schemeClr>
                </a:solidFill>
              </a:rPr>
              <a:t>To develop the text content </a:t>
            </a:r>
            <a:r>
              <a:rPr lang="en-US" sz="2400" dirty="0" smtClean="0">
                <a:solidFill>
                  <a:schemeClr val="bg1">
                    <a:lumMod val="75000"/>
                  </a:schemeClr>
                </a:solidFill>
              </a:rPr>
              <a:t>for </a:t>
            </a:r>
            <a:r>
              <a:rPr lang="en-US" sz="2400" dirty="0">
                <a:solidFill>
                  <a:schemeClr val="bg1">
                    <a:lumMod val="75000"/>
                  </a:schemeClr>
                </a:solidFill>
              </a:rPr>
              <a:t>the </a:t>
            </a:r>
            <a:r>
              <a:rPr lang="en-US" sz="2400" i="1" dirty="0">
                <a:solidFill>
                  <a:schemeClr val="bg1">
                    <a:lumMod val="75000"/>
                  </a:schemeClr>
                </a:solidFill>
              </a:rPr>
              <a:t>Strongest Families™</a:t>
            </a:r>
            <a:r>
              <a:rPr lang="en-US" sz="2400" dirty="0">
                <a:solidFill>
                  <a:schemeClr val="bg1">
                    <a:lumMod val="75000"/>
                  </a:schemeClr>
                </a:solidFill>
              </a:rPr>
              <a:t>: </a:t>
            </a:r>
            <a:r>
              <a:rPr lang="en-US" sz="2400" i="1" dirty="0">
                <a:solidFill>
                  <a:schemeClr val="bg1">
                    <a:lumMod val="75000"/>
                  </a:schemeClr>
                </a:solidFill>
              </a:rPr>
              <a:t>FASD</a:t>
            </a:r>
            <a:r>
              <a:rPr lang="en-US" sz="2400" dirty="0">
                <a:solidFill>
                  <a:schemeClr val="bg1">
                    <a:lumMod val="75000"/>
                  </a:schemeClr>
                </a:solidFill>
              </a:rPr>
              <a:t> </a:t>
            </a:r>
            <a:r>
              <a:rPr lang="en-US" sz="2400" dirty="0" smtClean="0">
                <a:solidFill>
                  <a:schemeClr val="bg1">
                    <a:lumMod val="75000"/>
                  </a:schemeClr>
                </a:solidFill>
              </a:rPr>
              <a:t>program. </a:t>
            </a:r>
            <a:endParaRPr lang="en-CA" sz="2400" dirty="0" smtClean="0">
              <a:solidFill>
                <a:schemeClr val="bg1">
                  <a:lumMod val="75000"/>
                </a:schemeClr>
              </a:solidFill>
            </a:endParaRPr>
          </a:p>
          <a:p>
            <a:pPr lvl="1"/>
            <a:r>
              <a:rPr lang="en-CA" sz="2000" dirty="0" smtClean="0">
                <a:solidFill>
                  <a:schemeClr val="bg1">
                    <a:lumMod val="75000"/>
                  </a:schemeClr>
                </a:solidFill>
              </a:rPr>
              <a:t>Feasibility study</a:t>
            </a:r>
          </a:p>
          <a:p>
            <a:pPr lvl="1"/>
            <a:r>
              <a:rPr lang="en-CA" sz="2000" dirty="0" smtClean="0">
                <a:solidFill>
                  <a:schemeClr val="bg1">
                    <a:lumMod val="75000"/>
                  </a:schemeClr>
                </a:solidFill>
              </a:rPr>
              <a:t>~ 30 families and 10 clinicians</a:t>
            </a:r>
          </a:p>
          <a:p>
            <a:pPr marL="82296" indent="0">
              <a:buNone/>
            </a:pPr>
            <a:r>
              <a:rPr lang="en-CA" sz="2400" b="1" dirty="0" smtClean="0">
                <a:solidFill>
                  <a:schemeClr val="bg1">
                    <a:lumMod val="75000"/>
                  </a:schemeClr>
                </a:solidFill>
              </a:rPr>
              <a:t>Study 3: </a:t>
            </a:r>
            <a:r>
              <a:rPr lang="en-US" sz="2400" dirty="0">
                <a:solidFill>
                  <a:schemeClr val="bg1">
                    <a:lumMod val="75000"/>
                  </a:schemeClr>
                </a:solidFill>
              </a:rPr>
              <a:t>To evaluate </a:t>
            </a:r>
            <a:r>
              <a:rPr lang="en-US" sz="2400" dirty="0" smtClean="0">
                <a:solidFill>
                  <a:schemeClr val="bg1">
                    <a:lumMod val="75000"/>
                  </a:schemeClr>
                </a:solidFill>
              </a:rPr>
              <a:t>the </a:t>
            </a:r>
            <a:r>
              <a:rPr lang="en-US" sz="2400" i="1" dirty="0">
                <a:solidFill>
                  <a:schemeClr val="bg1">
                    <a:lumMod val="75000"/>
                  </a:schemeClr>
                </a:solidFill>
              </a:rPr>
              <a:t>Strongest Families™: </a:t>
            </a:r>
            <a:r>
              <a:rPr lang="en-US" sz="2400" i="1" dirty="0" smtClean="0">
                <a:solidFill>
                  <a:schemeClr val="bg1">
                    <a:lumMod val="75000"/>
                  </a:schemeClr>
                </a:solidFill>
              </a:rPr>
              <a:t>FASD</a:t>
            </a:r>
            <a:r>
              <a:rPr lang="en-US" sz="2400" dirty="0">
                <a:solidFill>
                  <a:schemeClr val="bg1">
                    <a:lumMod val="75000"/>
                  </a:schemeClr>
                </a:solidFill>
              </a:rPr>
              <a:t> </a:t>
            </a:r>
            <a:r>
              <a:rPr lang="en-US" sz="2400" dirty="0" smtClean="0">
                <a:solidFill>
                  <a:schemeClr val="bg1">
                    <a:lumMod val="75000"/>
                  </a:schemeClr>
                </a:solidFill>
              </a:rPr>
              <a:t>using a RCT.</a:t>
            </a:r>
          </a:p>
          <a:p>
            <a:pPr lvl="1"/>
            <a:r>
              <a:rPr lang="en-US" sz="2000" dirty="0" smtClean="0">
                <a:solidFill>
                  <a:schemeClr val="bg1">
                    <a:lumMod val="75000"/>
                  </a:schemeClr>
                </a:solidFill>
              </a:rPr>
              <a:t>~200 families</a:t>
            </a:r>
          </a:p>
          <a:p>
            <a:pPr lvl="1"/>
            <a:r>
              <a:rPr lang="en-US" sz="2000" dirty="0" smtClean="0">
                <a:solidFill>
                  <a:schemeClr val="bg1">
                    <a:lumMod val="75000"/>
                  </a:schemeClr>
                </a:solidFill>
              </a:rPr>
              <a:t>Strongest Families: FASD or resource webpage</a:t>
            </a:r>
            <a:endParaRPr lang="en-CA" sz="2000" dirty="0" smtClean="0">
              <a:solidFill>
                <a:schemeClr val="bg1">
                  <a:lumMod val="75000"/>
                </a:schemeClr>
              </a:solidFill>
            </a:endParaRPr>
          </a:p>
          <a:p>
            <a:pPr lvl="1"/>
            <a:endParaRPr lang="en-CA" sz="2400" dirty="0"/>
          </a:p>
        </p:txBody>
      </p:sp>
    </p:spTree>
    <p:extLst>
      <p:ext uri="{BB962C8B-B14F-4D97-AF65-F5344CB8AC3E}">
        <p14:creationId xmlns:p14="http://schemas.microsoft.com/office/powerpoint/2010/main" val="12964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Study 1 Design</a:t>
            </a:r>
            <a:endParaRPr lang="en-CA" sz="3200" dirty="0"/>
          </a:p>
        </p:txBody>
      </p:sp>
      <p:sp>
        <p:nvSpPr>
          <p:cNvPr id="3" name="TextBox 2"/>
          <p:cNvSpPr txBox="1"/>
          <p:nvPr/>
        </p:nvSpPr>
        <p:spPr>
          <a:xfrm>
            <a:off x="1619672" y="1628800"/>
            <a:ext cx="2592288" cy="523220"/>
          </a:xfrm>
          <a:prstGeom prst="rect">
            <a:avLst/>
          </a:prstGeom>
          <a:noFill/>
        </p:spPr>
        <p:txBody>
          <a:bodyPr wrap="square" rtlCol="0">
            <a:spAutoFit/>
          </a:bodyPr>
          <a:lstStyle/>
          <a:p>
            <a:r>
              <a:rPr lang="en-CA" sz="2800" dirty="0" smtClean="0"/>
              <a:t>Parent/Guardian</a:t>
            </a:r>
            <a:endParaRPr lang="en-CA" sz="2800" dirty="0"/>
          </a:p>
        </p:txBody>
      </p:sp>
      <p:sp>
        <p:nvSpPr>
          <p:cNvPr id="4" name="TextBox 3"/>
          <p:cNvSpPr txBox="1"/>
          <p:nvPr/>
        </p:nvSpPr>
        <p:spPr>
          <a:xfrm>
            <a:off x="5652120" y="1628800"/>
            <a:ext cx="2448272" cy="523220"/>
          </a:xfrm>
          <a:prstGeom prst="rect">
            <a:avLst/>
          </a:prstGeom>
          <a:noFill/>
        </p:spPr>
        <p:txBody>
          <a:bodyPr wrap="square" rtlCol="0">
            <a:spAutoFit/>
          </a:bodyPr>
          <a:lstStyle/>
          <a:p>
            <a:pPr algn="ctr"/>
            <a:r>
              <a:rPr lang="en-CA" sz="2800" dirty="0" smtClean="0"/>
              <a:t>Clinician</a:t>
            </a:r>
            <a:endParaRPr lang="en-CA" sz="2800" dirty="0"/>
          </a:p>
        </p:txBody>
      </p:sp>
      <p:cxnSp>
        <p:nvCxnSpPr>
          <p:cNvPr id="8" name="Straight Connector 7"/>
          <p:cNvCxnSpPr/>
          <p:nvPr/>
        </p:nvCxnSpPr>
        <p:spPr>
          <a:xfrm>
            <a:off x="1373205" y="2839081"/>
            <a:ext cx="2880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373205" y="2839081"/>
            <a:ext cx="0" cy="661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253525" y="2839081"/>
            <a:ext cx="0" cy="661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600" y="3514863"/>
            <a:ext cx="1044116" cy="369332"/>
          </a:xfrm>
          <a:prstGeom prst="rect">
            <a:avLst/>
          </a:prstGeom>
          <a:noFill/>
        </p:spPr>
        <p:txBody>
          <a:bodyPr wrap="square" rtlCol="0">
            <a:spAutoFit/>
          </a:bodyPr>
          <a:lstStyle/>
          <a:p>
            <a:r>
              <a:rPr lang="en-CA" dirty="0" smtClean="0"/>
              <a:t>Consent</a:t>
            </a:r>
            <a:endParaRPr lang="en-CA" dirty="0"/>
          </a:p>
        </p:txBody>
      </p:sp>
      <p:sp>
        <p:nvSpPr>
          <p:cNvPr id="16" name="TextBox 15"/>
          <p:cNvSpPr txBox="1"/>
          <p:nvPr/>
        </p:nvSpPr>
        <p:spPr>
          <a:xfrm>
            <a:off x="2339752" y="3501008"/>
            <a:ext cx="1044116" cy="369332"/>
          </a:xfrm>
          <a:prstGeom prst="rect">
            <a:avLst/>
          </a:prstGeom>
          <a:noFill/>
        </p:spPr>
        <p:txBody>
          <a:bodyPr wrap="square" rtlCol="0">
            <a:spAutoFit/>
          </a:bodyPr>
          <a:lstStyle/>
          <a:p>
            <a:pPr algn="ctr"/>
            <a:r>
              <a:rPr lang="en-CA" dirty="0" smtClean="0"/>
              <a:t>IFB</a:t>
            </a:r>
            <a:endParaRPr lang="en-CA" dirty="0"/>
          </a:p>
        </p:txBody>
      </p:sp>
      <p:sp>
        <p:nvSpPr>
          <p:cNvPr id="17" name="TextBox 16"/>
          <p:cNvSpPr txBox="1"/>
          <p:nvPr/>
        </p:nvSpPr>
        <p:spPr>
          <a:xfrm>
            <a:off x="3743908" y="3501008"/>
            <a:ext cx="1044116" cy="369332"/>
          </a:xfrm>
          <a:prstGeom prst="rect">
            <a:avLst/>
          </a:prstGeom>
          <a:noFill/>
        </p:spPr>
        <p:txBody>
          <a:bodyPr wrap="square" rtlCol="0">
            <a:spAutoFit/>
          </a:bodyPr>
          <a:lstStyle/>
          <a:p>
            <a:pPr algn="ctr"/>
            <a:r>
              <a:rPr lang="en-CA" dirty="0" smtClean="0"/>
              <a:t>CES-D</a:t>
            </a:r>
            <a:endParaRPr lang="en-CA" dirty="0"/>
          </a:p>
        </p:txBody>
      </p:sp>
      <p:cxnSp>
        <p:nvCxnSpPr>
          <p:cNvPr id="21" name="Straight Arrow Connector 20"/>
          <p:cNvCxnSpPr/>
          <p:nvPr/>
        </p:nvCxnSpPr>
        <p:spPr>
          <a:xfrm>
            <a:off x="2843808" y="2249005"/>
            <a:ext cx="0" cy="1204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195736" y="2852936"/>
            <a:ext cx="0" cy="18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19672" y="4653136"/>
            <a:ext cx="1764196" cy="646331"/>
          </a:xfrm>
          <a:prstGeom prst="rect">
            <a:avLst/>
          </a:prstGeom>
          <a:noFill/>
        </p:spPr>
        <p:txBody>
          <a:bodyPr wrap="square" rtlCol="0">
            <a:spAutoFit/>
          </a:bodyPr>
          <a:lstStyle/>
          <a:p>
            <a:r>
              <a:rPr lang="en-CA" dirty="0" smtClean="0"/>
              <a:t>Demographics </a:t>
            </a:r>
          </a:p>
          <a:p>
            <a:r>
              <a:rPr lang="en-CA" dirty="0" smtClean="0"/>
              <a:t>Additional </a:t>
            </a:r>
            <a:r>
              <a:rPr lang="en-CA" dirty="0" err="1" smtClean="0"/>
              <a:t>Ques</a:t>
            </a:r>
            <a:endParaRPr lang="en-CA" dirty="0"/>
          </a:p>
        </p:txBody>
      </p:sp>
      <p:cxnSp>
        <p:nvCxnSpPr>
          <p:cNvPr id="26" name="Straight Arrow Connector 25"/>
          <p:cNvCxnSpPr/>
          <p:nvPr/>
        </p:nvCxnSpPr>
        <p:spPr>
          <a:xfrm>
            <a:off x="3563888" y="2839081"/>
            <a:ext cx="0" cy="1309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275856" y="4190645"/>
            <a:ext cx="990110" cy="369332"/>
          </a:xfrm>
          <a:prstGeom prst="rect">
            <a:avLst/>
          </a:prstGeom>
          <a:noFill/>
        </p:spPr>
        <p:txBody>
          <a:bodyPr wrap="square" rtlCol="0">
            <a:spAutoFit/>
          </a:bodyPr>
          <a:lstStyle/>
          <a:p>
            <a:r>
              <a:rPr lang="en-CA" dirty="0" smtClean="0"/>
              <a:t>CBCL</a:t>
            </a:r>
            <a:endParaRPr lang="en-CA" dirty="0"/>
          </a:p>
        </p:txBody>
      </p:sp>
      <p:cxnSp>
        <p:nvCxnSpPr>
          <p:cNvPr id="28" name="Straight Connector 27"/>
          <p:cNvCxnSpPr/>
          <p:nvPr/>
        </p:nvCxnSpPr>
        <p:spPr>
          <a:xfrm>
            <a:off x="5549669" y="2822650"/>
            <a:ext cx="2880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49669" y="2822650"/>
            <a:ext cx="0" cy="661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429989" y="2822650"/>
            <a:ext cx="0" cy="661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48064" y="3498432"/>
            <a:ext cx="1044116" cy="369332"/>
          </a:xfrm>
          <a:prstGeom prst="rect">
            <a:avLst/>
          </a:prstGeom>
          <a:noFill/>
        </p:spPr>
        <p:txBody>
          <a:bodyPr wrap="square" rtlCol="0">
            <a:spAutoFit/>
          </a:bodyPr>
          <a:lstStyle/>
          <a:p>
            <a:r>
              <a:rPr lang="en-CA" dirty="0" smtClean="0"/>
              <a:t>Consent</a:t>
            </a:r>
            <a:endParaRPr lang="en-CA" dirty="0"/>
          </a:p>
        </p:txBody>
      </p:sp>
      <p:sp>
        <p:nvSpPr>
          <p:cNvPr id="32" name="TextBox 31"/>
          <p:cNvSpPr txBox="1"/>
          <p:nvPr/>
        </p:nvSpPr>
        <p:spPr>
          <a:xfrm>
            <a:off x="6372200" y="3484577"/>
            <a:ext cx="1044116" cy="369332"/>
          </a:xfrm>
          <a:prstGeom prst="rect">
            <a:avLst/>
          </a:prstGeom>
          <a:noFill/>
        </p:spPr>
        <p:txBody>
          <a:bodyPr wrap="square" rtlCol="0">
            <a:spAutoFit/>
          </a:bodyPr>
          <a:lstStyle/>
          <a:p>
            <a:pPr algn="ctr"/>
            <a:r>
              <a:rPr lang="en-CA" dirty="0" smtClean="0"/>
              <a:t>IFB</a:t>
            </a:r>
            <a:endParaRPr lang="en-CA" dirty="0"/>
          </a:p>
        </p:txBody>
      </p:sp>
      <p:sp>
        <p:nvSpPr>
          <p:cNvPr id="33" name="TextBox 32"/>
          <p:cNvSpPr txBox="1"/>
          <p:nvPr/>
        </p:nvSpPr>
        <p:spPr>
          <a:xfrm>
            <a:off x="7236296" y="3484577"/>
            <a:ext cx="1907704" cy="646331"/>
          </a:xfrm>
          <a:prstGeom prst="rect">
            <a:avLst/>
          </a:prstGeom>
          <a:noFill/>
        </p:spPr>
        <p:txBody>
          <a:bodyPr wrap="square" rtlCol="0">
            <a:spAutoFit/>
          </a:bodyPr>
          <a:lstStyle/>
          <a:p>
            <a:r>
              <a:rPr lang="en-CA" dirty="0" smtClean="0"/>
              <a:t>Demographics</a:t>
            </a:r>
          </a:p>
          <a:p>
            <a:r>
              <a:rPr lang="en-CA" dirty="0" smtClean="0"/>
              <a:t>Additional </a:t>
            </a:r>
            <a:r>
              <a:rPr lang="en-CA" dirty="0" err="1" smtClean="0"/>
              <a:t>Ques</a:t>
            </a:r>
            <a:endParaRPr lang="en-CA" dirty="0"/>
          </a:p>
        </p:txBody>
      </p:sp>
      <p:cxnSp>
        <p:nvCxnSpPr>
          <p:cNvPr id="34" name="Straight Arrow Connector 33"/>
          <p:cNvCxnSpPr/>
          <p:nvPr/>
        </p:nvCxnSpPr>
        <p:spPr>
          <a:xfrm>
            <a:off x="6876256" y="2232574"/>
            <a:ext cx="0" cy="1204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90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Additional Demographics</a:t>
            </a:r>
            <a:endParaRPr lang="en-CA" sz="3200" dirty="0"/>
          </a:p>
        </p:txBody>
      </p:sp>
      <p:graphicFrame>
        <p:nvGraphicFramePr>
          <p:cNvPr id="3" name="Table 2"/>
          <p:cNvGraphicFramePr>
            <a:graphicFrameLocks noGrp="1"/>
          </p:cNvGraphicFramePr>
          <p:nvPr>
            <p:extLst>
              <p:ext uri="{D42A27DB-BD31-4B8C-83A1-F6EECF244321}">
                <p14:modId xmlns:p14="http://schemas.microsoft.com/office/powerpoint/2010/main" val="1151588261"/>
              </p:ext>
            </p:extLst>
          </p:nvPr>
        </p:nvGraphicFramePr>
        <p:xfrm>
          <a:off x="1403649" y="1397000"/>
          <a:ext cx="7200798" cy="5056334"/>
        </p:xfrm>
        <a:graphic>
          <a:graphicData uri="http://schemas.openxmlformats.org/drawingml/2006/table">
            <a:tbl>
              <a:tblPr firstRow="1" bandRow="1">
                <a:tableStyleId>{5C22544A-7EE6-4342-B048-85BDC9FD1C3A}</a:tableStyleId>
              </a:tblPr>
              <a:tblGrid>
                <a:gridCol w="2400266"/>
                <a:gridCol w="2400266"/>
                <a:gridCol w="2400266"/>
              </a:tblGrid>
              <a:tr h="762079">
                <a:tc>
                  <a:txBody>
                    <a:bodyPr/>
                    <a:lstStyle/>
                    <a:p>
                      <a:pPr algn="l"/>
                      <a:r>
                        <a:rPr lang="en-CA" dirty="0" smtClean="0">
                          <a:solidFill>
                            <a:schemeClr val="bg1"/>
                          </a:solidFill>
                        </a:rPr>
                        <a:t>Parent/Caregiver</a:t>
                      </a:r>
                    </a:p>
                    <a:p>
                      <a:pPr algn="ctr"/>
                      <a:endParaRPr lang="en-CA" dirty="0"/>
                    </a:p>
                  </a:txBody>
                  <a:tcPr/>
                </a:tc>
                <a:tc>
                  <a:txBody>
                    <a:bodyPr/>
                    <a:lstStyle/>
                    <a:p>
                      <a:pPr algn="l"/>
                      <a:r>
                        <a:rPr lang="en-CA" dirty="0" smtClean="0"/>
                        <a:t>Child</a:t>
                      </a:r>
                      <a:endParaRPr lang="en-CA" dirty="0"/>
                    </a:p>
                  </a:txBody>
                  <a:tcPr/>
                </a:tc>
                <a:tc>
                  <a:txBody>
                    <a:bodyPr/>
                    <a:lstStyle/>
                    <a:p>
                      <a:pPr algn="l"/>
                      <a:r>
                        <a:rPr lang="en-CA" dirty="0" smtClean="0"/>
                        <a:t>Clinician</a:t>
                      </a:r>
                      <a:endParaRPr lang="en-CA" dirty="0"/>
                    </a:p>
                  </a:txBody>
                  <a:tcPr/>
                </a:tc>
              </a:tr>
              <a:tr h="441522">
                <a:tc>
                  <a:txBody>
                    <a:bodyPr/>
                    <a:lstStyle/>
                    <a:p>
                      <a:r>
                        <a:rPr lang="en-CA" dirty="0" smtClean="0"/>
                        <a:t>Age</a:t>
                      </a:r>
                    </a:p>
                  </a:txBody>
                  <a:tcPr/>
                </a:tc>
                <a:tc>
                  <a:txBody>
                    <a:bodyPr/>
                    <a:lstStyle/>
                    <a:p>
                      <a:r>
                        <a:rPr lang="en-CA" dirty="0" smtClean="0"/>
                        <a:t>Age</a:t>
                      </a:r>
                      <a:endParaRPr lang="en-CA" dirty="0"/>
                    </a:p>
                  </a:txBody>
                  <a:tcPr/>
                </a:tc>
                <a:tc>
                  <a:txBody>
                    <a:bodyPr/>
                    <a:lstStyle/>
                    <a:p>
                      <a:r>
                        <a:rPr lang="en-CA" dirty="0" smtClean="0"/>
                        <a:t>Job</a:t>
                      </a:r>
                      <a:r>
                        <a:rPr lang="en-CA" baseline="0" dirty="0" smtClean="0"/>
                        <a:t> Title/Role</a:t>
                      </a:r>
                      <a:endParaRPr lang="en-CA" dirty="0"/>
                    </a:p>
                  </a:txBody>
                  <a:tcPr/>
                </a:tc>
              </a:tr>
              <a:tr h="441522">
                <a:tc>
                  <a:txBody>
                    <a:bodyPr/>
                    <a:lstStyle/>
                    <a:p>
                      <a:r>
                        <a:rPr lang="en-CA" dirty="0" smtClean="0"/>
                        <a:t>Marital</a:t>
                      </a:r>
                      <a:r>
                        <a:rPr lang="en-CA" baseline="0" dirty="0" smtClean="0"/>
                        <a:t> Status</a:t>
                      </a:r>
                      <a:endParaRPr lang="en-CA" dirty="0" smtClean="0"/>
                    </a:p>
                  </a:txBody>
                  <a:tcPr/>
                </a:tc>
                <a:tc>
                  <a:txBody>
                    <a:bodyPr/>
                    <a:lstStyle/>
                    <a:p>
                      <a:r>
                        <a:rPr lang="en-CA" dirty="0" smtClean="0"/>
                        <a:t>Sex</a:t>
                      </a:r>
                      <a:endParaRPr lang="en-CA" dirty="0"/>
                    </a:p>
                  </a:txBody>
                  <a:tcPr/>
                </a:tc>
                <a:tc>
                  <a:txBody>
                    <a:bodyPr/>
                    <a:lstStyle/>
                    <a:p>
                      <a:r>
                        <a:rPr lang="en-CA" dirty="0" smtClean="0"/>
                        <a:t># years in FASD</a:t>
                      </a:r>
                      <a:r>
                        <a:rPr lang="en-CA" baseline="0" dirty="0" smtClean="0"/>
                        <a:t> field</a:t>
                      </a:r>
                      <a:endParaRPr lang="en-CA" dirty="0"/>
                    </a:p>
                  </a:txBody>
                  <a:tcPr/>
                </a:tc>
              </a:tr>
              <a:tr h="441522">
                <a:tc>
                  <a:txBody>
                    <a:bodyPr/>
                    <a:lstStyle/>
                    <a:p>
                      <a:r>
                        <a:rPr lang="en-CA" dirty="0" smtClean="0"/>
                        <a:t>Highest level of educ.</a:t>
                      </a:r>
                    </a:p>
                  </a:txBody>
                  <a:tcPr/>
                </a:tc>
                <a:tc>
                  <a:txBody>
                    <a:bodyPr/>
                    <a:lstStyle/>
                    <a:p>
                      <a:r>
                        <a:rPr lang="en-CA" dirty="0" smtClean="0"/>
                        <a:t>Ethnicity</a:t>
                      </a:r>
                      <a:endParaRPr lang="en-CA" dirty="0"/>
                    </a:p>
                  </a:txBody>
                  <a:tcPr/>
                </a:tc>
                <a:tc>
                  <a:txBody>
                    <a:bodyPr/>
                    <a:lstStyle/>
                    <a:p>
                      <a:r>
                        <a:rPr lang="en-CA" dirty="0" smtClean="0"/>
                        <a:t>Age ranges diagnose</a:t>
                      </a:r>
                      <a:endParaRPr lang="en-CA" dirty="0"/>
                    </a:p>
                  </a:txBody>
                  <a:tcPr/>
                </a:tc>
              </a:tr>
              <a:tr h="441522">
                <a:tc>
                  <a:txBody>
                    <a:bodyPr/>
                    <a:lstStyle/>
                    <a:p>
                      <a:r>
                        <a:rPr lang="en-CA" dirty="0" smtClean="0"/>
                        <a:t>Occupation</a:t>
                      </a:r>
                    </a:p>
                  </a:txBody>
                  <a:tcPr/>
                </a:tc>
                <a:tc>
                  <a:txBody>
                    <a:bodyPr/>
                    <a:lstStyle/>
                    <a:p>
                      <a:r>
                        <a:rPr lang="en-CA" dirty="0" smtClean="0"/>
                        <a:t>Co-morbidities</a:t>
                      </a:r>
                      <a:endParaRPr lang="en-CA" dirty="0"/>
                    </a:p>
                  </a:txBody>
                  <a:tcPr/>
                </a:tc>
                <a:tc>
                  <a:txBody>
                    <a:bodyPr/>
                    <a:lstStyle/>
                    <a:p>
                      <a:r>
                        <a:rPr lang="en-CA" dirty="0" smtClean="0"/>
                        <a:t>FASD Training</a:t>
                      </a:r>
                      <a:endParaRPr lang="en-CA" dirty="0"/>
                    </a:p>
                  </a:txBody>
                  <a:tcPr/>
                </a:tc>
              </a:tr>
              <a:tr h="441522">
                <a:tc>
                  <a:txBody>
                    <a:bodyPr/>
                    <a:lstStyle/>
                    <a:p>
                      <a:r>
                        <a:rPr lang="en-CA" dirty="0" smtClean="0"/>
                        <a:t>Relationship</a:t>
                      </a:r>
                      <a:r>
                        <a:rPr lang="en-CA" baseline="0" dirty="0" smtClean="0"/>
                        <a:t> to child</a:t>
                      </a:r>
                      <a:endParaRPr lang="en-CA" dirty="0" smtClean="0"/>
                    </a:p>
                  </a:txBody>
                  <a:tcPr/>
                </a:tc>
                <a:tc>
                  <a:txBody>
                    <a:bodyPr/>
                    <a:lstStyle/>
                    <a:p>
                      <a:r>
                        <a:rPr lang="en-CA" dirty="0" smtClean="0"/>
                        <a:t>Age of FASD</a:t>
                      </a:r>
                      <a:r>
                        <a:rPr lang="en-CA" baseline="0" dirty="0" smtClean="0"/>
                        <a:t> diagnosis</a:t>
                      </a:r>
                      <a:endParaRPr lang="en-CA" dirty="0"/>
                    </a:p>
                  </a:txBody>
                  <a:tcPr/>
                </a:tc>
                <a:tc>
                  <a:txBody>
                    <a:bodyPr/>
                    <a:lstStyle/>
                    <a:p>
                      <a:endParaRPr lang="en-CA"/>
                    </a:p>
                  </a:txBody>
                  <a:tcPr/>
                </a:tc>
              </a:tr>
              <a:tr h="441522">
                <a:tc>
                  <a:txBody>
                    <a:bodyPr/>
                    <a:lstStyle/>
                    <a:p>
                      <a:r>
                        <a:rPr lang="en-CA" dirty="0" smtClean="0"/>
                        <a:t># Children  (at home)</a:t>
                      </a:r>
                    </a:p>
                  </a:txBody>
                  <a:tcPr/>
                </a:tc>
                <a:tc>
                  <a:txBody>
                    <a:bodyPr/>
                    <a:lstStyle/>
                    <a:p>
                      <a:r>
                        <a:rPr lang="en-CA" dirty="0" smtClean="0"/>
                        <a:t># Foster placements</a:t>
                      </a:r>
                      <a:endParaRPr lang="en-CA" dirty="0"/>
                    </a:p>
                  </a:txBody>
                  <a:tcPr/>
                </a:tc>
                <a:tc>
                  <a:txBody>
                    <a:bodyPr/>
                    <a:lstStyle/>
                    <a:p>
                      <a:endParaRPr lang="en-CA"/>
                    </a:p>
                  </a:txBody>
                  <a:tcPr/>
                </a:tc>
              </a:tr>
              <a:tr h="441522">
                <a:tc>
                  <a:txBody>
                    <a:bodyPr/>
                    <a:lstStyle/>
                    <a:p>
                      <a:r>
                        <a:rPr lang="en-CA" dirty="0" smtClean="0"/>
                        <a:t>#</a:t>
                      </a:r>
                      <a:r>
                        <a:rPr lang="en-CA" baseline="0" dirty="0" smtClean="0"/>
                        <a:t> Children with FASD</a:t>
                      </a:r>
                      <a:endParaRPr lang="en-CA" dirty="0" smtClean="0"/>
                    </a:p>
                  </a:txBody>
                  <a:tcPr/>
                </a:tc>
                <a:tc>
                  <a:txBody>
                    <a:bodyPr/>
                    <a:lstStyle/>
                    <a:p>
                      <a:endParaRPr lang="en-CA"/>
                    </a:p>
                  </a:txBody>
                  <a:tcPr/>
                </a:tc>
                <a:tc>
                  <a:txBody>
                    <a:bodyPr/>
                    <a:lstStyle/>
                    <a:p>
                      <a:endParaRPr lang="en-CA" dirty="0"/>
                    </a:p>
                  </a:txBody>
                  <a:tcPr/>
                </a:tc>
              </a:tr>
              <a:tr h="441522">
                <a:tc>
                  <a:txBody>
                    <a:bodyPr/>
                    <a:lstStyle/>
                    <a:p>
                      <a:r>
                        <a:rPr lang="en-CA" dirty="0" smtClean="0"/>
                        <a:t>Mo/</a:t>
                      </a:r>
                      <a:r>
                        <a:rPr lang="en-CA" dirty="0" err="1" smtClean="0"/>
                        <a:t>Yr</a:t>
                      </a:r>
                      <a:r>
                        <a:rPr lang="en-CA" baseline="0" dirty="0" smtClean="0"/>
                        <a:t> of guardianship</a:t>
                      </a:r>
                      <a:endParaRPr lang="en-CA" dirty="0" smtClean="0"/>
                    </a:p>
                  </a:txBody>
                  <a:tcPr/>
                </a:tc>
                <a:tc>
                  <a:txBody>
                    <a:bodyPr/>
                    <a:lstStyle/>
                    <a:p>
                      <a:endParaRPr lang="en-CA"/>
                    </a:p>
                  </a:txBody>
                  <a:tcPr/>
                </a:tc>
                <a:tc>
                  <a:txBody>
                    <a:bodyPr/>
                    <a:lstStyle/>
                    <a:p>
                      <a:endParaRPr lang="en-CA" dirty="0"/>
                    </a:p>
                  </a:txBody>
                  <a:tcPr/>
                </a:tc>
              </a:tr>
              <a:tr h="762079">
                <a:tc>
                  <a:txBody>
                    <a:bodyPr/>
                    <a:lstStyle/>
                    <a:p>
                      <a:r>
                        <a:rPr lang="en-CA" dirty="0" smtClean="0"/>
                        <a:t>#</a:t>
                      </a:r>
                      <a:r>
                        <a:rPr lang="en-CA" baseline="0" dirty="0" smtClean="0"/>
                        <a:t> Children fostered (with FASD)</a:t>
                      </a:r>
                      <a:endParaRPr lang="en-CA" dirty="0" smtClean="0"/>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576255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7374</TotalTime>
  <Words>1877</Words>
  <Application>Microsoft Office PowerPoint</Application>
  <PresentationFormat>On-screen Show (4:3)</PresentationFormat>
  <Paragraphs>371</Paragraphs>
  <Slides>47</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Solstice</vt:lpstr>
      <vt:lpstr>Document</vt:lpstr>
      <vt:lpstr>Strongest Families™: FASD </vt:lpstr>
      <vt:lpstr>Outline</vt:lpstr>
      <vt:lpstr>Outline</vt:lpstr>
      <vt:lpstr>We hypothesize that:</vt:lpstr>
      <vt:lpstr>Objectives</vt:lpstr>
      <vt:lpstr>Proposed Studies</vt:lpstr>
      <vt:lpstr>Proposed Studies</vt:lpstr>
      <vt:lpstr>Study 1 Design</vt:lpstr>
      <vt:lpstr>Additional Demographics</vt:lpstr>
      <vt:lpstr>PowerPoint Presentation</vt:lpstr>
      <vt:lpstr>Outline</vt:lpstr>
      <vt:lpstr>Outline</vt:lpstr>
      <vt:lpstr>Recruitment Totals: Parent/Caregiver</vt:lpstr>
      <vt:lpstr>Parent/Caregiver Demographics</vt:lpstr>
      <vt:lpstr>PowerPoint Presentation</vt:lpstr>
      <vt:lpstr>PowerPoint Presentation</vt:lpstr>
      <vt:lpstr>Child Behaviour Checklist (CBCL)</vt:lpstr>
      <vt:lpstr>Caregiver CES-D</vt:lpstr>
      <vt:lpstr>Question: What situations are the hardest for you and your child with FASD? What happened (i.e., types of behaviours/difficulties)? </vt:lpstr>
      <vt:lpstr>Quotations </vt:lpstr>
      <vt:lpstr>Externalizing/Disruptive Behaviour Subcategories</vt:lpstr>
      <vt:lpstr>Question: What situations are the hardest for you and your child with FASD? What happened (i.e., types of behaviours/difficulties)? </vt:lpstr>
      <vt:lpstr>Cognitive Difficulties Subcategories</vt:lpstr>
      <vt:lpstr>Question: What situations are the hardest for you and your child with FASD? What happened (i.e., types of behaviours/difficulties)? </vt:lpstr>
      <vt:lpstr>In this quotation, the parent expresses concern for her child at school: </vt:lpstr>
      <vt:lpstr>Question: What do you think was a good response?</vt:lpstr>
      <vt:lpstr>Question: What do you think was a bad response? </vt:lpstr>
      <vt:lpstr>Question: What would be the best way to deliver this assistance to you (e.g., support groups, telephone, professional, the internet)? </vt:lpstr>
      <vt:lpstr>Outline</vt:lpstr>
      <vt:lpstr>Recruitment Totals: Clinicians</vt:lpstr>
      <vt:lpstr>Question: In your experience with the FASD population, can you please describe the major challenges and concerns that parents/caregivers when dealing with their affected child(ren)? </vt:lpstr>
      <vt:lpstr>Question:  What are the major limitations that parents/caregivers report when it comes to obtaining services and supports for their children? </vt:lpstr>
      <vt:lpstr>Question:  What is the most important feature to include/incorporate into the design of this [an on-line] intervention? </vt:lpstr>
      <vt:lpstr>Outline</vt:lpstr>
      <vt:lpstr>Modules for Strongest Families: FASD</vt:lpstr>
      <vt:lpstr>Modules for Strongest Families: FASD</vt:lpstr>
      <vt:lpstr>Strongest Families™: FASD</vt:lpstr>
      <vt:lpstr>Outline</vt:lpstr>
      <vt:lpstr>Usability Study</vt:lpstr>
      <vt:lpstr>Usability Study: Round 1 Results</vt:lpstr>
      <vt:lpstr>Usability Study: Round 1 Results</vt:lpstr>
      <vt:lpstr>Usability Study: Round 2</vt:lpstr>
      <vt:lpstr>Outline</vt:lpstr>
      <vt:lpstr>RCT</vt:lpstr>
      <vt:lpstr>RCT</vt:lpstr>
      <vt:lpstr>RCT Recruitment</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dc:creator>
  <cp:lastModifiedBy>DClarke-McMullen</cp:lastModifiedBy>
  <cp:revision>105</cp:revision>
  <cp:lastPrinted>2013-11-06T20:28:22Z</cp:lastPrinted>
  <dcterms:created xsi:type="dcterms:W3CDTF">2012-11-19T15:58:45Z</dcterms:created>
  <dcterms:modified xsi:type="dcterms:W3CDTF">2013-11-06T20:28:36Z</dcterms:modified>
</cp:coreProperties>
</file>