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06" r:id="rId2"/>
    <p:sldId id="329" r:id="rId3"/>
    <p:sldId id="332" r:id="rId4"/>
    <p:sldId id="266" r:id="rId5"/>
    <p:sldId id="297" r:id="rId6"/>
    <p:sldId id="301" r:id="rId7"/>
    <p:sldId id="300" r:id="rId8"/>
    <p:sldId id="262" r:id="rId9"/>
    <p:sldId id="299" r:id="rId10"/>
    <p:sldId id="261" r:id="rId11"/>
    <p:sldId id="298" r:id="rId12"/>
    <p:sldId id="302" r:id="rId13"/>
    <p:sldId id="286" r:id="rId14"/>
    <p:sldId id="320" r:id="rId15"/>
    <p:sldId id="321" r:id="rId16"/>
    <p:sldId id="322" r:id="rId17"/>
    <p:sldId id="331" r:id="rId18"/>
    <p:sldId id="275" r:id="rId19"/>
    <p:sldId id="268" r:id="rId20"/>
    <p:sldId id="267" r:id="rId21"/>
    <p:sldId id="304" r:id="rId22"/>
    <p:sldId id="305" r:id="rId23"/>
    <p:sldId id="269" r:id="rId24"/>
    <p:sldId id="270" r:id="rId25"/>
    <p:sldId id="265" r:id="rId26"/>
    <p:sldId id="285" r:id="rId27"/>
    <p:sldId id="307" r:id="rId28"/>
    <p:sldId id="312" r:id="rId29"/>
    <p:sldId id="308" r:id="rId30"/>
    <p:sldId id="313" r:id="rId31"/>
    <p:sldId id="316" r:id="rId32"/>
    <p:sldId id="314" r:id="rId33"/>
    <p:sldId id="319" r:id="rId34"/>
    <p:sldId id="315" r:id="rId35"/>
    <p:sldId id="294" r:id="rId36"/>
    <p:sldId id="309" r:id="rId37"/>
    <p:sldId id="303" r:id="rId38"/>
    <p:sldId id="282" r:id="rId39"/>
    <p:sldId id="276" r:id="rId40"/>
    <p:sldId id="277" r:id="rId41"/>
    <p:sldId id="283" r:id="rId42"/>
    <p:sldId id="278" r:id="rId43"/>
    <p:sldId id="317" r:id="rId44"/>
    <p:sldId id="284" r:id="rId45"/>
    <p:sldId id="279" r:id="rId46"/>
    <p:sldId id="280" r:id="rId47"/>
    <p:sldId id="281" r:id="rId48"/>
    <p:sldId id="318" r:id="rId49"/>
    <p:sldId id="296" r:id="rId50"/>
    <p:sldId id="292" r:id="rId51"/>
    <p:sldId id="271" r:id="rId52"/>
    <p:sldId id="272" r:id="rId53"/>
    <p:sldId id="333" r:id="rId54"/>
    <p:sldId id="324" r:id="rId55"/>
    <p:sldId id="334" r:id="rId56"/>
    <p:sldId id="326" r:id="rId57"/>
    <p:sldId id="327" r:id="rId58"/>
    <p:sldId id="325" r:id="rId59"/>
    <p:sldId id="289" r:id="rId6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0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15" autoAdjust="0"/>
    <p:restoredTop sz="94563" autoAdjust="0"/>
  </p:normalViewPr>
  <p:slideViewPr>
    <p:cSldViewPr snapToGrid="0" snapToObjects="1">
      <p:cViewPr>
        <p:scale>
          <a:sx n="75" d="100"/>
          <a:sy n="75" d="100"/>
        </p:scale>
        <p:origin x="-228" y="48"/>
      </p:cViewPr>
      <p:guideLst>
        <p:guide orient="horz" pos="2160"/>
        <p:guide pos="2880"/>
      </p:guideLst>
    </p:cSldViewPr>
  </p:slideViewPr>
  <p:outlineViewPr>
    <p:cViewPr>
      <p:scale>
        <a:sx n="33" d="100"/>
        <a:sy n="33" d="100"/>
      </p:scale>
      <p:origin x="0" y="5480"/>
    </p:cViewPr>
  </p:outlineViewPr>
  <p:notesTextViewPr>
    <p:cViewPr>
      <p:scale>
        <a:sx n="100" d="100"/>
        <a:sy n="100" d="100"/>
      </p:scale>
      <p:origin x="0" y="0"/>
    </p:cViewPr>
  </p:notesTextViewPr>
  <p:sorterViewPr>
    <p:cViewPr>
      <p:scale>
        <a:sx n="66" d="100"/>
        <a:sy n="66" d="100"/>
      </p:scale>
      <p:origin x="0" y="32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8557C5-2C36-4818-8375-E8A74E263B25}" type="doc">
      <dgm:prSet loTypeId="urn:microsoft.com/office/officeart/2005/8/layout/radial3" loCatId="relationship" qsTypeId="urn:microsoft.com/office/officeart/2005/8/quickstyle/simple1#1" qsCatId="simple" csTypeId="urn:microsoft.com/office/officeart/2005/8/colors/accent6_5" csCatId="accent6" phldr="1"/>
      <dgm:spPr/>
      <dgm:t>
        <a:bodyPr/>
        <a:lstStyle/>
        <a:p>
          <a:endParaRPr lang="en-CA"/>
        </a:p>
      </dgm:t>
    </dgm:pt>
    <dgm:pt modelId="{DF4DF46A-B48F-416D-8D31-315CC8F05E16}">
      <dgm:prSet phldrT="[Text]" custT="1"/>
      <dgm:spPr>
        <a:solidFill>
          <a:srgbClr val="92D050">
            <a:alpha val="6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CA" sz="2400" dirty="0" smtClean="0"/>
        </a:p>
        <a:p>
          <a:r>
            <a:rPr lang="en-CA" sz="2000" dirty="0" smtClean="0">
              <a:latin typeface="Comic Sans MS" pitchFamily="66" charset="0"/>
            </a:rPr>
            <a:t>Protein</a:t>
          </a:r>
        </a:p>
        <a:p>
          <a:endParaRPr lang="en-CA" sz="1600" dirty="0"/>
        </a:p>
      </dgm:t>
    </dgm:pt>
    <dgm:pt modelId="{4944C7FB-0E0D-4C40-8B88-99965B7E61F8}" type="parTrans" cxnId="{493E4CDD-FB5A-4B75-BA7D-11EF5DF779B1}">
      <dgm:prSet/>
      <dgm:spPr/>
      <dgm:t>
        <a:bodyPr/>
        <a:lstStyle/>
        <a:p>
          <a:endParaRPr lang="en-CA"/>
        </a:p>
      </dgm:t>
    </dgm:pt>
    <dgm:pt modelId="{CCC6CDAC-614F-41AB-B3C1-CF3F3AA4102C}" type="sibTrans" cxnId="{493E4CDD-FB5A-4B75-BA7D-11EF5DF779B1}">
      <dgm:prSet/>
      <dgm:spPr/>
      <dgm:t>
        <a:bodyPr/>
        <a:lstStyle/>
        <a:p>
          <a:endParaRPr lang="en-CA"/>
        </a:p>
      </dgm:t>
    </dgm:pt>
    <dgm:pt modelId="{CD162811-A64D-4E0B-B541-61977355CA42}">
      <dgm:prSet phldrT="[Text]" custT="1"/>
      <dgm:spPr>
        <a:solidFill>
          <a:srgbClr val="92D050">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CA" sz="2400" dirty="0" smtClean="0">
              <a:latin typeface="Comic Sans MS" pitchFamily="66" charset="0"/>
            </a:rPr>
            <a:t>Fat</a:t>
          </a:r>
          <a:endParaRPr lang="en-CA" sz="2400" dirty="0">
            <a:latin typeface="Comic Sans MS" pitchFamily="66" charset="0"/>
          </a:endParaRPr>
        </a:p>
      </dgm:t>
    </dgm:pt>
    <dgm:pt modelId="{8CE58AED-7058-4E69-892D-1AD9220735DC}" type="parTrans" cxnId="{6B09EAA7-3117-4093-A152-112C42CAE743}">
      <dgm:prSet/>
      <dgm:spPr/>
      <dgm:t>
        <a:bodyPr/>
        <a:lstStyle/>
        <a:p>
          <a:endParaRPr lang="en-CA"/>
        </a:p>
      </dgm:t>
    </dgm:pt>
    <dgm:pt modelId="{F93C4325-D5ED-4DF4-855E-43719DAC8B09}" type="sibTrans" cxnId="{6B09EAA7-3117-4093-A152-112C42CAE743}">
      <dgm:prSet/>
      <dgm:spPr/>
      <dgm:t>
        <a:bodyPr/>
        <a:lstStyle/>
        <a:p>
          <a:endParaRPr lang="en-CA"/>
        </a:p>
      </dgm:t>
    </dgm:pt>
    <dgm:pt modelId="{73032761-2CDC-42C9-8AF4-FCF0DE505DD5}">
      <dgm:prSet phldrT="[Text]" custT="1"/>
      <dgm:spPr>
        <a:solidFill>
          <a:srgbClr val="92D050">
            <a:alpha val="575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CA" sz="2800" dirty="0" smtClean="0">
              <a:latin typeface="Comic Sans MS" pitchFamily="66" charset="0"/>
            </a:rPr>
            <a:t>Carbohydrate</a:t>
          </a:r>
        </a:p>
      </dgm:t>
    </dgm:pt>
    <dgm:pt modelId="{04A9E72F-5970-437C-8CD2-6A49FA7AD64A}" type="sibTrans" cxnId="{A9123209-AC56-4ACB-AD2B-AB85883B08A4}">
      <dgm:prSet/>
      <dgm:spPr/>
      <dgm:t>
        <a:bodyPr/>
        <a:lstStyle/>
        <a:p>
          <a:endParaRPr lang="en-CA"/>
        </a:p>
      </dgm:t>
    </dgm:pt>
    <dgm:pt modelId="{02625CE8-B330-47DE-A399-5BB109F9B888}" type="parTrans" cxnId="{A9123209-AC56-4ACB-AD2B-AB85883B08A4}">
      <dgm:prSet/>
      <dgm:spPr/>
      <dgm:t>
        <a:bodyPr/>
        <a:lstStyle/>
        <a:p>
          <a:endParaRPr lang="en-CA"/>
        </a:p>
      </dgm:t>
    </dgm:pt>
    <dgm:pt modelId="{FC8D995D-B581-4B8D-B672-54FDCE63EA26}">
      <dgm:prSet phldrT="[Text]"/>
      <dgm:spPr>
        <a:solidFill>
          <a:srgbClr val="0070C0">
            <a:alpha val="50000"/>
          </a:srgbClr>
        </a:solidFill>
      </dgm:spPr>
      <dgm:t>
        <a:bodyPr/>
        <a:lstStyle/>
        <a:p>
          <a:r>
            <a:rPr lang="en-CA" b="1" dirty="0" smtClean="0"/>
            <a:t>Fuel (Calories)</a:t>
          </a:r>
          <a:endParaRPr lang="en-CA" b="1" dirty="0"/>
        </a:p>
      </dgm:t>
    </dgm:pt>
    <dgm:pt modelId="{0FB9A781-BE55-42A5-A251-B3F8FAFA3253}" type="sibTrans" cxnId="{6DEDC812-5D78-4FF2-9556-A10AC7C0D2FA}">
      <dgm:prSet/>
      <dgm:spPr/>
      <dgm:t>
        <a:bodyPr/>
        <a:lstStyle/>
        <a:p>
          <a:endParaRPr lang="en-CA"/>
        </a:p>
      </dgm:t>
    </dgm:pt>
    <dgm:pt modelId="{4E039BAF-4ECB-42BD-AB83-536F4E69089A}" type="parTrans" cxnId="{6DEDC812-5D78-4FF2-9556-A10AC7C0D2FA}">
      <dgm:prSet/>
      <dgm:spPr/>
      <dgm:t>
        <a:bodyPr/>
        <a:lstStyle/>
        <a:p>
          <a:endParaRPr lang="en-CA"/>
        </a:p>
      </dgm:t>
    </dgm:pt>
    <dgm:pt modelId="{F808A56A-E67E-4DF1-8323-1E375DE53CE6}" type="pres">
      <dgm:prSet presAssocID="{438557C5-2C36-4818-8375-E8A74E263B25}" presName="composite" presStyleCnt="0">
        <dgm:presLayoutVars>
          <dgm:chMax val="1"/>
          <dgm:dir/>
          <dgm:resizeHandles val="exact"/>
        </dgm:presLayoutVars>
      </dgm:prSet>
      <dgm:spPr/>
      <dgm:t>
        <a:bodyPr/>
        <a:lstStyle/>
        <a:p>
          <a:endParaRPr lang="en-CA"/>
        </a:p>
      </dgm:t>
    </dgm:pt>
    <dgm:pt modelId="{DCC86891-7A57-4412-9196-28DA607D71E4}" type="pres">
      <dgm:prSet presAssocID="{438557C5-2C36-4818-8375-E8A74E263B25}" presName="radial" presStyleCnt="0">
        <dgm:presLayoutVars>
          <dgm:animLvl val="ctr"/>
        </dgm:presLayoutVars>
      </dgm:prSet>
      <dgm:spPr/>
      <dgm:t>
        <a:bodyPr/>
        <a:lstStyle/>
        <a:p>
          <a:endParaRPr lang="en-CA"/>
        </a:p>
      </dgm:t>
    </dgm:pt>
    <dgm:pt modelId="{E9C93A25-4BE1-41F3-899B-93D70174229E}" type="pres">
      <dgm:prSet presAssocID="{FC8D995D-B581-4B8D-B672-54FDCE63EA26}" presName="centerShape" presStyleLbl="vennNode1" presStyleIdx="0" presStyleCnt="4"/>
      <dgm:spPr/>
      <dgm:t>
        <a:bodyPr/>
        <a:lstStyle/>
        <a:p>
          <a:endParaRPr lang="en-CA"/>
        </a:p>
      </dgm:t>
    </dgm:pt>
    <dgm:pt modelId="{713F9FCF-4D4A-4EEC-A279-4A89B582FEBB}" type="pres">
      <dgm:prSet presAssocID="{73032761-2CDC-42C9-8AF4-FCF0DE505DD5}" presName="node" presStyleLbl="vennNode1" presStyleIdx="1" presStyleCnt="4" custScaleX="216264" custScaleY="139029" custRadScaleRad="83217" custRadScaleInc="1063">
        <dgm:presLayoutVars>
          <dgm:bulletEnabled val="1"/>
        </dgm:presLayoutVars>
      </dgm:prSet>
      <dgm:spPr>
        <a:prstGeom prst="downArrowCallout">
          <a:avLst/>
        </a:prstGeom>
      </dgm:spPr>
      <dgm:t>
        <a:bodyPr/>
        <a:lstStyle/>
        <a:p>
          <a:endParaRPr lang="en-CA"/>
        </a:p>
      </dgm:t>
    </dgm:pt>
    <dgm:pt modelId="{B83C7E4F-E8DC-449F-8091-A6C28F13849C}" type="pres">
      <dgm:prSet presAssocID="{DF4DF46A-B48F-416D-8D31-315CC8F05E16}" presName="node" presStyleLbl="vennNode1" presStyleIdx="2" presStyleCnt="4" custScaleX="122363" custRadScaleRad="106207" custRadScaleInc="3727">
        <dgm:presLayoutVars>
          <dgm:bulletEnabled val="1"/>
        </dgm:presLayoutVars>
      </dgm:prSet>
      <dgm:spPr>
        <a:prstGeom prst="leftArrowCallout">
          <a:avLst/>
        </a:prstGeom>
      </dgm:spPr>
      <dgm:t>
        <a:bodyPr/>
        <a:lstStyle/>
        <a:p>
          <a:endParaRPr lang="en-CA"/>
        </a:p>
      </dgm:t>
    </dgm:pt>
    <dgm:pt modelId="{8D171349-F9D6-44AE-A9A2-5793CE53C453}" type="pres">
      <dgm:prSet presAssocID="{CD162811-A64D-4E0B-B541-61977355CA42}" presName="node" presStyleLbl="vennNode1" presStyleIdx="3" presStyleCnt="4" custScaleX="137888" custRadScaleRad="107317" custRadScaleInc="-1835">
        <dgm:presLayoutVars>
          <dgm:bulletEnabled val="1"/>
        </dgm:presLayoutVars>
      </dgm:prSet>
      <dgm:spPr>
        <a:prstGeom prst="rightArrowCallout">
          <a:avLst/>
        </a:prstGeom>
      </dgm:spPr>
      <dgm:t>
        <a:bodyPr/>
        <a:lstStyle/>
        <a:p>
          <a:endParaRPr lang="en-CA"/>
        </a:p>
      </dgm:t>
    </dgm:pt>
  </dgm:ptLst>
  <dgm:cxnLst>
    <dgm:cxn modelId="{366E8125-A0FE-44B2-AD86-2E81BE47F32D}" type="presOf" srcId="{CD162811-A64D-4E0B-B541-61977355CA42}" destId="{8D171349-F9D6-44AE-A9A2-5793CE53C453}" srcOrd="0" destOrd="0" presId="urn:microsoft.com/office/officeart/2005/8/layout/radial3"/>
    <dgm:cxn modelId="{2BD47854-0782-43FA-8DA0-8CEC4795DF62}" type="presOf" srcId="{FC8D995D-B581-4B8D-B672-54FDCE63EA26}" destId="{E9C93A25-4BE1-41F3-899B-93D70174229E}" srcOrd="0" destOrd="0" presId="urn:microsoft.com/office/officeart/2005/8/layout/radial3"/>
    <dgm:cxn modelId="{43954EBB-EE99-4F45-8E04-9C4FF1700594}" type="presOf" srcId="{438557C5-2C36-4818-8375-E8A74E263B25}" destId="{F808A56A-E67E-4DF1-8323-1E375DE53CE6}" srcOrd="0" destOrd="0" presId="urn:microsoft.com/office/officeart/2005/8/layout/radial3"/>
    <dgm:cxn modelId="{A9123209-AC56-4ACB-AD2B-AB85883B08A4}" srcId="{FC8D995D-B581-4B8D-B672-54FDCE63EA26}" destId="{73032761-2CDC-42C9-8AF4-FCF0DE505DD5}" srcOrd="0" destOrd="0" parTransId="{02625CE8-B330-47DE-A399-5BB109F9B888}" sibTransId="{04A9E72F-5970-437C-8CD2-6A49FA7AD64A}"/>
    <dgm:cxn modelId="{902C1C89-9E4F-4114-AB80-C74EA69EEA22}" type="presOf" srcId="{73032761-2CDC-42C9-8AF4-FCF0DE505DD5}" destId="{713F9FCF-4D4A-4EEC-A279-4A89B582FEBB}" srcOrd="0" destOrd="0" presId="urn:microsoft.com/office/officeart/2005/8/layout/radial3"/>
    <dgm:cxn modelId="{AC8703AC-EE68-41D3-BEE2-8C97E3042A93}" type="presOf" srcId="{DF4DF46A-B48F-416D-8D31-315CC8F05E16}" destId="{B83C7E4F-E8DC-449F-8091-A6C28F13849C}" srcOrd="0" destOrd="0" presId="urn:microsoft.com/office/officeart/2005/8/layout/radial3"/>
    <dgm:cxn modelId="{493E4CDD-FB5A-4B75-BA7D-11EF5DF779B1}" srcId="{FC8D995D-B581-4B8D-B672-54FDCE63EA26}" destId="{DF4DF46A-B48F-416D-8D31-315CC8F05E16}" srcOrd="1" destOrd="0" parTransId="{4944C7FB-0E0D-4C40-8B88-99965B7E61F8}" sibTransId="{CCC6CDAC-614F-41AB-B3C1-CF3F3AA4102C}"/>
    <dgm:cxn modelId="{6DEDC812-5D78-4FF2-9556-A10AC7C0D2FA}" srcId="{438557C5-2C36-4818-8375-E8A74E263B25}" destId="{FC8D995D-B581-4B8D-B672-54FDCE63EA26}" srcOrd="0" destOrd="0" parTransId="{4E039BAF-4ECB-42BD-AB83-536F4E69089A}" sibTransId="{0FB9A781-BE55-42A5-A251-B3F8FAFA3253}"/>
    <dgm:cxn modelId="{6B09EAA7-3117-4093-A152-112C42CAE743}" srcId="{FC8D995D-B581-4B8D-B672-54FDCE63EA26}" destId="{CD162811-A64D-4E0B-B541-61977355CA42}" srcOrd="2" destOrd="0" parTransId="{8CE58AED-7058-4E69-892D-1AD9220735DC}" sibTransId="{F93C4325-D5ED-4DF4-855E-43719DAC8B09}"/>
    <dgm:cxn modelId="{681FB1C6-03CE-4834-A7D3-F468E8587BF5}" type="presParOf" srcId="{F808A56A-E67E-4DF1-8323-1E375DE53CE6}" destId="{DCC86891-7A57-4412-9196-28DA607D71E4}" srcOrd="0" destOrd="0" presId="urn:microsoft.com/office/officeart/2005/8/layout/radial3"/>
    <dgm:cxn modelId="{6D2014C2-B4BA-4644-925D-F61CC86E51E2}" type="presParOf" srcId="{DCC86891-7A57-4412-9196-28DA607D71E4}" destId="{E9C93A25-4BE1-41F3-899B-93D70174229E}" srcOrd="0" destOrd="0" presId="urn:microsoft.com/office/officeart/2005/8/layout/radial3"/>
    <dgm:cxn modelId="{84E1CE1B-ECEE-4AA5-93C6-ACD8EBDD1F1E}" type="presParOf" srcId="{DCC86891-7A57-4412-9196-28DA607D71E4}" destId="{713F9FCF-4D4A-4EEC-A279-4A89B582FEBB}" srcOrd="1" destOrd="0" presId="urn:microsoft.com/office/officeart/2005/8/layout/radial3"/>
    <dgm:cxn modelId="{36CD7714-E53D-46C2-9E97-6A0201C4DCDC}" type="presParOf" srcId="{DCC86891-7A57-4412-9196-28DA607D71E4}" destId="{B83C7E4F-E8DC-449F-8091-A6C28F13849C}" srcOrd="2" destOrd="0" presId="urn:microsoft.com/office/officeart/2005/8/layout/radial3"/>
    <dgm:cxn modelId="{85490353-DEC1-4412-A51D-F225C358609B}" type="presParOf" srcId="{DCC86891-7A57-4412-9196-28DA607D71E4}" destId="{8D171349-F9D6-44AE-A9A2-5793CE53C453}"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93A25-4BE1-41F3-899B-93D70174229E}">
      <dsp:nvSpPr>
        <dsp:cNvPr id="0" name=""/>
        <dsp:cNvSpPr/>
      </dsp:nvSpPr>
      <dsp:spPr>
        <a:xfrm>
          <a:off x="2617473" y="1637001"/>
          <a:ext cx="3115575" cy="3115575"/>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CA" sz="4100" b="1" kern="1200" dirty="0" smtClean="0"/>
            <a:t>Fuel (Calories)</a:t>
          </a:r>
          <a:endParaRPr lang="en-CA" sz="4100" b="1" kern="1200" dirty="0"/>
        </a:p>
      </dsp:txBody>
      <dsp:txXfrm>
        <a:off x="3073738" y="2093266"/>
        <a:ext cx="2203045" cy="2203045"/>
      </dsp:txXfrm>
    </dsp:sp>
    <dsp:sp modelId="{713F9FCF-4D4A-4EEC-A279-4A89B582FEBB}">
      <dsp:nvSpPr>
        <dsp:cNvPr id="0" name=""/>
        <dsp:cNvSpPr/>
      </dsp:nvSpPr>
      <dsp:spPr>
        <a:xfrm>
          <a:off x="2528344" y="425532"/>
          <a:ext cx="3368934" cy="2165776"/>
        </a:xfrm>
        <a:prstGeom prst="downArrowCallout">
          <a:avLst/>
        </a:prstGeom>
        <a:solidFill>
          <a:srgbClr val="92D050">
            <a:alpha val="57500"/>
          </a:srgb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CA" sz="2800" kern="1200" dirty="0" smtClean="0">
              <a:latin typeface="Comic Sans MS" pitchFamily="66" charset="0"/>
            </a:rPr>
            <a:t>Carbohydrate</a:t>
          </a:r>
        </a:p>
      </dsp:txBody>
      <dsp:txXfrm>
        <a:off x="2528344" y="425532"/>
        <a:ext cx="3368934" cy="1407256"/>
      </dsp:txXfrm>
    </dsp:sp>
    <dsp:sp modelId="{B83C7E4F-E8DC-449F-8091-A6C28F13849C}">
      <dsp:nvSpPr>
        <dsp:cNvPr id="0" name=""/>
        <dsp:cNvSpPr/>
      </dsp:nvSpPr>
      <dsp:spPr>
        <a:xfrm>
          <a:off x="4996939" y="3514310"/>
          <a:ext cx="1906156" cy="1557787"/>
        </a:xfrm>
        <a:prstGeom prst="leftArrowCallout">
          <a:avLst/>
        </a:prstGeom>
        <a:solidFill>
          <a:srgbClr val="92D050">
            <a:alpha val="65000"/>
          </a:srgb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CA" sz="2400" kern="1200" dirty="0" smtClean="0"/>
        </a:p>
        <a:p>
          <a:pPr lvl="0" algn="ctr" defTabSz="1066800">
            <a:lnSpc>
              <a:spcPct val="90000"/>
            </a:lnSpc>
            <a:spcBef>
              <a:spcPct val="0"/>
            </a:spcBef>
            <a:spcAft>
              <a:spcPct val="35000"/>
            </a:spcAft>
          </a:pPr>
          <a:r>
            <a:rPr lang="en-CA" sz="2000" kern="1200" dirty="0" smtClean="0">
              <a:latin typeface="Comic Sans MS" pitchFamily="66" charset="0"/>
            </a:rPr>
            <a:t>Protein</a:t>
          </a:r>
        </a:p>
        <a:p>
          <a:pPr lvl="0" algn="ctr" defTabSz="1066800">
            <a:lnSpc>
              <a:spcPct val="90000"/>
            </a:lnSpc>
            <a:spcBef>
              <a:spcPct val="0"/>
            </a:spcBef>
            <a:spcAft>
              <a:spcPct val="35000"/>
            </a:spcAft>
          </a:pPr>
          <a:endParaRPr lang="en-CA" sz="1600" kern="1200" dirty="0"/>
        </a:p>
      </dsp:txBody>
      <dsp:txXfrm>
        <a:off x="5664532" y="3514310"/>
        <a:ext cx="1238563" cy="1557787"/>
      </dsp:txXfrm>
    </dsp:sp>
    <dsp:sp modelId="{8D171349-F9D6-44AE-A9A2-5793CE53C453}">
      <dsp:nvSpPr>
        <dsp:cNvPr id="0" name=""/>
        <dsp:cNvSpPr/>
      </dsp:nvSpPr>
      <dsp:spPr>
        <a:xfrm>
          <a:off x="1260587" y="3514310"/>
          <a:ext cx="2148002" cy="1557787"/>
        </a:xfrm>
        <a:prstGeom prst="rightArrowCallout">
          <a:avLst/>
        </a:prstGeom>
        <a:solidFill>
          <a:srgbClr val="92D050">
            <a:alpha val="80000"/>
          </a:srgb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CA" sz="2400" kern="1200" dirty="0" smtClean="0">
              <a:latin typeface="Comic Sans MS" pitchFamily="66" charset="0"/>
            </a:rPr>
            <a:t>Fat</a:t>
          </a:r>
          <a:endParaRPr lang="en-CA" sz="2400" kern="1200" dirty="0">
            <a:latin typeface="Comic Sans MS" pitchFamily="66" charset="0"/>
          </a:endParaRPr>
        </a:p>
      </dsp:txBody>
      <dsp:txXfrm>
        <a:off x="1260587" y="3514310"/>
        <a:ext cx="1395707" cy="155778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8CB30325-3C88-4030-A621-67882CBC2DA7}" type="datetimeFigureOut">
              <a:rPr lang="en-US"/>
              <a:pPr>
                <a:defRPr/>
              </a:pPr>
              <a:t>9/4/2013</a:t>
            </a:fld>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C6C13598-DC43-4631-A1C9-E7BBBE0054A6}" type="slidenum">
              <a:rPr lang="en-US"/>
              <a:pPr>
                <a:defRPr/>
              </a:pPr>
              <a:t>‹#›</a:t>
            </a:fld>
            <a:endParaRPr lang="en-US"/>
          </a:p>
        </p:txBody>
      </p:sp>
    </p:spTree>
    <p:extLst>
      <p:ext uri="{BB962C8B-B14F-4D97-AF65-F5344CB8AC3E}">
        <p14:creationId xmlns:p14="http://schemas.microsoft.com/office/powerpoint/2010/main" val="11040118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C13598-DC43-4631-A1C9-E7BBBE0054A6}" type="slidenum">
              <a:rPr lang="en-US" smtClean="0"/>
              <a:pPr>
                <a:defRPr/>
              </a:pPr>
              <a:t>1</a:t>
            </a:fld>
            <a:endParaRPr lang="en-US"/>
          </a:p>
        </p:txBody>
      </p:sp>
    </p:spTree>
    <p:extLst>
      <p:ext uri="{BB962C8B-B14F-4D97-AF65-F5344CB8AC3E}">
        <p14:creationId xmlns:p14="http://schemas.microsoft.com/office/powerpoint/2010/main" val="159114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p:spPr>
        <p:txBody>
          <a:bodyPr/>
          <a:lstStyle/>
          <a:p>
            <a:endParaRPr lang="en-CA"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914400" fontAlgn="auto">
              <a:spcBef>
                <a:spcPts val="0"/>
              </a:spcBef>
              <a:spcAft>
                <a:spcPts val="0"/>
              </a:spcAft>
              <a:defRPr/>
            </a:pPr>
            <a:fld id="{7235244D-4EB9-46E3-9F46-4F93B86E84DF}" type="slidenum">
              <a:rPr lang="en-CA" sz="1200">
                <a:latin typeface="+mn-lt"/>
              </a:rPr>
              <a:pPr algn="r" defTabSz="914400" fontAlgn="auto">
                <a:spcBef>
                  <a:spcPts val="0"/>
                </a:spcBef>
                <a:spcAft>
                  <a:spcPts val="0"/>
                </a:spcAft>
                <a:defRPr/>
              </a:pPr>
              <a:t>52</a:t>
            </a:fld>
            <a:endParaRPr lang="en-CA" sz="1200" dirty="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r>
              <a:rPr lang="en-CA" smtClean="0"/>
              <a:t>-to help answer this, let’s consider the part of foods  that really affects whether we gain weight or lose weight…it is the fuel in our foods and beverages…which is measured as “calories”.  This slide shows that calories come from carbohydrate, as you probably know…grains, starches, breads, cereals, baked goods, fruit, and sugars.  And calories also come from fat, found in cooking oils, butter, margarine, salad dressing, fried foods, meats, poultry, cheese, eggs, desserts.  But, calories also come from protein in foods, again from meats, poultry, dairy products and often overlooked are the calories that come from the alcohol in beer, wine and liquor.  So, if you make adjustments to how much of any of these foods, you weight can change.</a:t>
            </a:r>
          </a:p>
          <a:p>
            <a:r>
              <a:rPr lang="en-CA" smtClean="0"/>
              <a:t>-we get our fuel calories from all foods, whether they are carb, pro or fat sources…and most foods are a combination of these…e.g. homo milk has calories from all three.  Also, keep in mind that the alcohol in wine, beer and liquor is also a source of calories</a:t>
            </a:r>
          </a:p>
          <a:p>
            <a:r>
              <a:rPr lang="en-CA" smtClean="0"/>
              <a:t>-So, any weight loss diet plan that reduces any of these calorie sources can lead to weight loss</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914400" fontAlgn="auto">
              <a:spcBef>
                <a:spcPts val="0"/>
              </a:spcBef>
              <a:spcAft>
                <a:spcPts val="0"/>
              </a:spcAft>
              <a:defRPr/>
            </a:pPr>
            <a:fld id="{209CBD2B-01D9-4F7B-A478-3426D6AD6655}" type="slidenum">
              <a:rPr lang="en-CA" sz="1200">
                <a:latin typeface="+mn-lt"/>
              </a:rPr>
              <a:pPr algn="r" defTabSz="914400" fontAlgn="auto">
                <a:spcBef>
                  <a:spcPts val="0"/>
                </a:spcBef>
                <a:spcAft>
                  <a:spcPts val="0"/>
                </a:spcAft>
                <a:defRPr/>
              </a:pPr>
              <a:t>18</a:t>
            </a:fld>
            <a:endParaRPr lang="en-CA" sz="1200" dirty="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p:spPr>
        <p:txBody>
          <a:bodyPr/>
          <a:lstStyle/>
          <a:p>
            <a:r>
              <a:rPr lang="en-CA" smtClean="0"/>
              <a:t>First of all…think about the sources of fat you eat.  In the DPP, the participants focused on reducing overall fat intake, as a way of reducing calories…9 calories per gram.  For every tbsp of butter, marg or oil, you save 100 calories…over the course of a year, this can help a person lose up to 10 lb!  I’ve shown foods with mainly saturated fat and trans fat, because targeting this kind of fat, also can reduce you so-called “bad” cholesterol, and help reduced heart disease risk</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914400" fontAlgn="auto">
              <a:spcBef>
                <a:spcPts val="0"/>
              </a:spcBef>
              <a:spcAft>
                <a:spcPts val="0"/>
              </a:spcAft>
              <a:defRPr/>
            </a:pPr>
            <a:fld id="{71A186FB-AC47-484F-9DBE-7D72E2238492}" type="slidenum">
              <a:rPr lang="en-CA" sz="1200">
                <a:latin typeface="+mn-lt"/>
              </a:rPr>
              <a:pPr algn="r" defTabSz="914400" fontAlgn="auto">
                <a:spcBef>
                  <a:spcPts val="0"/>
                </a:spcBef>
                <a:spcAft>
                  <a:spcPts val="0"/>
                </a:spcAft>
                <a:defRPr/>
              </a:pPr>
              <a:t>39</a:t>
            </a:fld>
            <a:endParaRPr lang="en-CA" sz="1200" dirty="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p:spPr>
        <p:txBody>
          <a:bodyPr/>
          <a:lstStyle/>
          <a:p>
            <a:endParaRPr lang="en-CA"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914400" fontAlgn="auto">
              <a:spcBef>
                <a:spcPts val="0"/>
              </a:spcBef>
              <a:spcAft>
                <a:spcPts val="0"/>
              </a:spcAft>
              <a:defRPr/>
            </a:pPr>
            <a:fld id="{AC6A59E9-0352-4104-800A-DBDAA92245A0}" type="slidenum">
              <a:rPr lang="en-CA" sz="1200">
                <a:latin typeface="+mn-lt"/>
              </a:rPr>
              <a:pPr algn="r" defTabSz="914400" fontAlgn="auto">
                <a:spcBef>
                  <a:spcPts val="0"/>
                </a:spcBef>
                <a:spcAft>
                  <a:spcPts val="0"/>
                </a:spcAft>
                <a:defRPr/>
              </a:pPr>
              <a:t>40</a:t>
            </a:fld>
            <a:endParaRPr lang="en-CA" sz="1200" dirty="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pPr eaLnBrk="1" hangingPunct="1">
              <a:spcBef>
                <a:spcPct val="0"/>
              </a:spcBef>
            </a:pPr>
            <a:endParaRPr lang="en-CA" dirty="0" smtClean="0"/>
          </a:p>
        </p:txBody>
      </p:sp>
      <p:sp>
        <p:nvSpPr>
          <p:cNvPr id="3277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914400">
              <a:defRPr/>
            </a:pPr>
            <a:fld id="{D0C3AB65-9E1D-40CF-9B7A-8918FE1BDC57}" type="slidenum">
              <a:rPr lang="en-CA" sz="1200">
                <a:latin typeface="+mn-lt"/>
              </a:rPr>
              <a:pPr algn="r" defTabSz="914400">
                <a:defRPr/>
              </a:pPr>
              <a:t>42</a:t>
            </a:fld>
            <a:endParaRPr lang="en-CA" sz="120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a:lstStyle/>
          <a:p>
            <a:r>
              <a:rPr lang="en-CA" dirty="0" smtClean="0"/>
              <a:t>Have you heard of “Portion Distortion”?   It’s a term describing how typical food portions have crept up in size over the years….we have been getting more calories without realizing.</a:t>
            </a:r>
          </a:p>
          <a:p>
            <a:r>
              <a:rPr lang="en-CA" dirty="0" smtClean="0"/>
              <a:t>For example, a bagel from the 1980’s…. Was 140 </a:t>
            </a:r>
            <a:r>
              <a:rPr lang="en-CA" dirty="0" err="1" smtClean="0"/>
              <a:t>cal</a:t>
            </a:r>
            <a:r>
              <a:rPr lang="en-CA" dirty="0" smtClean="0"/>
              <a:t>….the typical one </a:t>
            </a:r>
            <a:r>
              <a:rPr lang="en-CA" dirty="0" err="1" smtClean="0"/>
              <a:t>nowdays</a:t>
            </a:r>
            <a:r>
              <a:rPr lang="en-CA" dirty="0" smtClean="0"/>
              <a:t> is over 300.</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914400" fontAlgn="auto">
              <a:spcBef>
                <a:spcPts val="0"/>
              </a:spcBef>
              <a:spcAft>
                <a:spcPts val="0"/>
              </a:spcAft>
              <a:defRPr/>
            </a:pPr>
            <a:fld id="{E69048DA-4AA2-4D00-8A78-C02A90C11EE1}" type="slidenum">
              <a:rPr lang="en-CA" sz="1200">
                <a:latin typeface="+mn-lt"/>
              </a:rPr>
              <a:pPr algn="r" defTabSz="914400" fontAlgn="auto">
                <a:spcBef>
                  <a:spcPts val="0"/>
                </a:spcBef>
                <a:spcAft>
                  <a:spcPts val="0"/>
                </a:spcAft>
                <a:defRPr/>
              </a:pPr>
              <a:t>45</a:t>
            </a:fld>
            <a:endParaRPr lang="en-CA" sz="1200" dirty="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p:spPr>
        <p:txBody>
          <a:bodyPr/>
          <a:lstStyle/>
          <a:p>
            <a:pPr eaLnBrk="1" hangingPunct="1"/>
            <a:endParaRPr lang="en-CA"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914400" fontAlgn="auto">
              <a:spcBef>
                <a:spcPts val="0"/>
              </a:spcBef>
              <a:spcAft>
                <a:spcPts val="0"/>
              </a:spcAft>
              <a:defRPr/>
            </a:pPr>
            <a:fld id="{77DFC474-4DA6-4BEC-BFC3-4EE73CF8D0BE}" type="slidenum">
              <a:rPr lang="en-CA" sz="1200">
                <a:latin typeface="+mn-lt"/>
              </a:rPr>
              <a:pPr algn="r" defTabSz="914400" fontAlgn="auto">
                <a:spcBef>
                  <a:spcPts val="0"/>
                </a:spcBef>
                <a:spcAft>
                  <a:spcPts val="0"/>
                </a:spcAft>
                <a:defRPr/>
              </a:pPr>
              <a:t>46</a:t>
            </a:fld>
            <a:endParaRPr lang="en-CA" sz="1200" dirty="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a:lstStyle/>
          <a:p>
            <a:pPr eaLnBrk="1" hangingPunct="1"/>
            <a:r>
              <a:rPr lang="en-CA" smtClean="0"/>
              <a:t>And movie popcorn</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914400" fontAlgn="auto">
              <a:spcBef>
                <a:spcPts val="0"/>
              </a:spcBef>
              <a:spcAft>
                <a:spcPts val="0"/>
              </a:spcAft>
              <a:defRPr/>
            </a:pPr>
            <a:fld id="{3F516B85-6CEF-4015-87B4-D58650B68724}" type="slidenum">
              <a:rPr lang="en-CA" sz="1200">
                <a:latin typeface="+mn-lt"/>
              </a:rPr>
              <a:pPr algn="r" defTabSz="914400" fontAlgn="auto">
                <a:spcBef>
                  <a:spcPts val="0"/>
                </a:spcBef>
                <a:spcAft>
                  <a:spcPts val="0"/>
                </a:spcAft>
                <a:defRPr/>
              </a:pPr>
              <a:t>47</a:t>
            </a:fld>
            <a:endParaRPr lang="en-CA" sz="1200" dirty="0">
              <a:latin typeface="+mn-l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p:spPr>
        <p:txBody>
          <a:bodyPr/>
          <a:lstStyle/>
          <a:p>
            <a:endParaRPr lang="en-CA" dirty="0"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defTabSz="914400" fontAlgn="auto">
              <a:spcBef>
                <a:spcPts val="0"/>
              </a:spcBef>
              <a:spcAft>
                <a:spcPts val="0"/>
              </a:spcAft>
              <a:defRPr/>
            </a:pPr>
            <a:fld id="{FA2CC425-F32A-4C6F-86DC-76E374D1514B}" type="slidenum">
              <a:rPr lang="en-CA" sz="1200">
                <a:latin typeface="+mn-lt"/>
              </a:rPr>
              <a:pPr algn="r" defTabSz="914400" fontAlgn="auto">
                <a:spcBef>
                  <a:spcPts val="0"/>
                </a:spcBef>
                <a:spcAft>
                  <a:spcPts val="0"/>
                </a:spcAft>
                <a:defRPr/>
              </a:pPr>
              <a:t>51</a:t>
            </a:fld>
            <a:endParaRPr lang="en-CA" sz="1200" dirty="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4F7F726-E8D4-4917-B721-E6577AFE88A9}" type="datetimeFigureOut">
              <a:rPr lang="en-US"/>
              <a:pPr>
                <a:defRPr/>
              </a:pPr>
              <a:t>9/4/2013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43DAAB-BEC6-40B5-831E-9D876CCF09B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2127198-8330-4F26-B625-EB3E8A02B3DE}" type="datetimeFigureOut">
              <a:rPr lang="en-US"/>
              <a:pPr>
                <a:defRPr/>
              </a:pPr>
              <a:t>9/4/2013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C051FA-5F56-498A-83A5-07B0F0335AC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4538A4-0781-42CD-864B-35F8B9E52E43}" type="datetimeFigureOut">
              <a:rPr lang="en-US"/>
              <a:pPr>
                <a:defRPr/>
              </a:pPr>
              <a:t>9/4/2013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38E56A-8E15-4EC4-A494-CBB29A3354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DDFE2A-CC22-43F3-A21A-078F5172955A}" type="datetimeFigureOut">
              <a:rPr lang="en-US"/>
              <a:pPr>
                <a:defRPr/>
              </a:pPr>
              <a:t>9/4/2013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E53219-924B-4B9C-8555-794FC541D28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2E15CED-FCE8-417A-BD4C-095FCECF1370}" type="datetimeFigureOut">
              <a:rPr lang="en-US"/>
              <a:pPr>
                <a:defRPr/>
              </a:pPr>
              <a:t>9/4/2013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7493C3-A17E-463D-82C5-FCE817C961E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506ECA5-17CE-4EBD-8127-AD8FA3C877DE}" type="datetimeFigureOut">
              <a:rPr lang="en-US"/>
              <a:pPr>
                <a:defRPr/>
              </a:pPr>
              <a:t>9/4/2013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4D96CA-3F42-496F-AF40-13654B616FA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0ED451D-5577-41B0-8620-37EFF67A0709}" type="datetimeFigureOut">
              <a:rPr lang="en-US"/>
              <a:pPr>
                <a:defRPr/>
              </a:pPr>
              <a:t>9/4/2013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B2993D-9BEF-474E-9104-AF4D97208E3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4B445D0-1AB8-4190-8068-D4C02651E7DD}" type="datetimeFigureOut">
              <a:rPr lang="en-US"/>
              <a:pPr>
                <a:defRPr/>
              </a:pPr>
              <a:t>9/4/2013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EEFB4B-7407-4B77-BA58-9407791A864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CCF370-68EA-468F-8F29-1F8736A6B8B1}" type="datetimeFigureOut">
              <a:rPr lang="en-US"/>
              <a:pPr>
                <a:defRPr/>
              </a:pPr>
              <a:t>9/4/2013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EC6832-CB3A-42D5-873F-E1859DC1C23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984F533-6BAF-417C-B1C4-C71082B97A84}" type="datetimeFigureOut">
              <a:rPr lang="en-US"/>
              <a:pPr>
                <a:defRPr/>
              </a:pPr>
              <a:t>9/4/2013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857C5B-980B-4C37-BEAC-2A96F746659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181186-9B1A-46A5-B874-9F41E6E99B0A}" type="datetimeFigureOut">
              <a:rPr lang="en-US"/>
              <a:pPr>
                <a:defRPr/>
              </a:pPr>
              <a:t>9/4/2013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7C3B16-7418-42EC-A482-1CDF1F422D0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15AB9A9-CE1B-410C-AA24-055EB934592C}" type="datetimeFigureOut">
              <a:rPr lang="en-US"/>
              <a:pPr>
                <a:defRPr/>
              </a:pPr>
              <a:t>9/4/2013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8F6142E-B8E8-482A-9377-64D31A99B3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a/url?sa=i&amp;rct=j&amp;q=blood+pressure&amp;source=images&amp;cd=&amp;cad=rja&amp;docid=jb2ZshV8yEzIPM&amp;tbnid=IYGIzLJvFLAOkM:&amp;ved=0CAUQjRw&amp;url=http://www.newsfix.ca/2013/07/01/new-focus-on-high-blood-pressure/&amp;ei=fTMdUtHuMu3i4AOXnoD4Dw&amp;bvm=bv.51156542,d.dmg&amp;psig=AFQjCNFPQuGwPfCBD9-0JjkZahoYj_Qfxg&amp;ust=1377731822903682"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google.ca/url?sa=i&amp;rct=j&amp;q=blister%20pack&amp;source=images&amp;cd=&amp;cad=rja&amp;docid=jtNAA-KzGy02TM&amp;tbnid=O3JfNG-zdAN-9M:&amp;ved=0CAUQjRw&amp;url=http://www.healthfirstpharmacydfw.com/?page_id=228&amp;ei=0zodUsTtGYe24AOt2IGIDw&amp;psig=AFQjCNGCeoY2NYLQW3km8PLMlhkKxUpZeA&amp;ust=1377733707483790" TargetMode="Externa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google.ca/url?sa=i&amp;rct=j&amp;q=low%20blood%20sugar&amp;source=images&amp;cd=&amp;cad=rja&amp;docid=W7XBKdXOltbYhM&amp;tbnid=3-tR4fd5KxdTZM:&amp;ved=0CAUQjRw&amp;url=http://naturescomplete.wordpress.com/2012/08/06/the-basic-blood-sugar-break-down/&amp;ei=Sj0dUsXIN5TI4AOM5IHwDw&amp;bvm=bv.51156542,d.dmg&amp;psig=AFQjCNGQ9CPyoKAsnWLBa3v3Dgi_8ToMkA&amp;ust=1377734123484547"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Diabetes</a:t>
            </a:r>
            <a:endParaRPr lang="en-US" sz="6000" dirty="0"/>
          </a:p>
        </p:txBody>
      </p:sp>
      <p:sp>
        <p:nvSpPr>
          <p:cNvPr id="6" name="TextBox 5"/>
          <p:cNvSpPr txBox="1"/>
          <p:nvPr/>
        </p:nvSpPr>
        <p:spPr>
          <a:xfrm>
            <a:off x="1422400" y="5503334"/>
            <a:ext cx="6327373" cy="1077218"/>
          </a:xfrm>
          <a:prstGeom prst="rect">
            <a:avLst/>
          </a:prstGeom>
          <a:noFill/>
        </p:spPr>
        <p:txBody>
          <a:bodyPr wrap="none" rtlCol="0">
            <a:spAutoFit/>
          </a:bodyPr>
          <a:lstStyle/>
          <a:p>
            <a:pPr algn="ctr"/>
            <a:r>
              <a:rPr lang="en-US" sz="3200" dirty="0" smtClean="0"/>
              <a:t>Lisa McGrath and Cheryl Lenover</a:t>
            </a:r>
          </a:p>
          <a:p>
            <a:pPr algn="ctr"/>
            <a:r>
              <a:rPr lang="en-US" sz="3200" dirty="0" err="1" smtClean="0"/>
              <a:t>Halton</a:t>
            </a:r>
            <a:r>
              <a:rPr lang="en-US" sz="3200" dirty="0" smtClean="0"/>
              <a:t> Diabetes Program </a:t>
            </a:r>
            <a:endParaRPr lang="en-US" sz="3200" dirty="0"/>
          </a:p>
        </p:txBody>
      </p:sp>
      <p:pic>
        <p:nvPicPr>
          <p:cNvPr id="5" name="Picture 4" descr="6a00d83451607369e2017d3ebcc77c970c-320wi.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3200" y="1417638"/>
            <a:ext cx="3670839" cy="3658843"/>
          </a:xfrm>
          <a:prstGeom prst="rect">
            <a:avLst/>
          </a:prstGeom>
        </p:spPr>
      </p:pic>
    </p:spTree>
    <p:extLst>
      <p:ext uri="{BB962C8B-B14F-4D97-AF65-F5344CB8AC3E}">
        <p14:creationId xmlns:p14="http://schemas.microsoft.com/office/powerpoint/2010/main" val="222935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88" y="1652588"/>
            <a:ext cx="10529888" cy="3427412"/>
          </a:xfrm>
          <a:prstGeom prst="rect">
            <a:avLst/>
          </a:prstGeom>
          <a:solidFill>
            <a:srgbClr val="FF0000"/>
          </a:solidFill>
          <a:ln w="76200" cmpd="sng">
            <a:solidFill>
              <a:srgbClr val="730D05"/>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9150" y="2503488"/>
            <a:ext cx="531813" cy="593725"/>
          </a:xfrm>
          <a:prstGeom prst="rect">
            <a:avLst/>
          </a:prstGeom>
          <a:noFill/>
          <a:ln w="9525">
            <a:noFill/>
            <a:miter lim="800000"/>
            <a:headEnd/>
            <a:tailEnd/>
          </a:ln>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4375" y="3181350"/>
            <a:ext cx="531813" cy="595313"/>
          </a:xfrm>
          <a:prstGeom prst="rect">
            <a:avLst/>
          </a:prstGeom>
          <a:noFill/>
          <a:ln w="9525">
            <a:noFill/>
            <a:miter lim="800000"/>
            <a:headEnd/>
            <a:tailEnd/>
          </a:ln>
        </p:spPr>
      </p:pic>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5025" y="2503488"/>
            <a:ext cx="531813" cy="593725"/>
          </a:xfrm>
          <a:prstGeom prst="rect">
            <a:avLst/>
          </a:prstGeom>
          <a:noFill/>
          <a:ln w="9525">
            <a:noFill/>
            <a:miter lim="800000"/>
            <a:headEnd/>
            <a:tailEnd/>
          </a:ln>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5988" y="3395663"/>
            <a:ext cx="531812" cy="595312"/>
          </a:xfrm>
          <a:prstGeom prst="rect">
            <a:avLst/>
          </a:prstGeom>
          <a:noFill/>
          <a:ln w="9525">
            <a:noFill/>
            <a:miter lim="800000"/>
            <a:headEnd/>
            <a:tailEnd/>
          </a:ln>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2513" y="2884488"/>
            <a:ext cx="531812" cy="595312"/>
          </a:xfrm>
          <a:prstGeom prst="rect">
            <a:avLst/>
          </a:prstGeom>
          <a:noFill/>
          <a:ln w="9525">
            <a:noFill/>
            <a:miter lim="800000"/>
            <a:headEnd/>
            <a:tailEnd/>
          </a:ln>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563" y="3097213"/>
            <a:ext cx="530225" cy="595312"/>
          </a:xfrm>
          <a:prstGeom prst="rect">
            <a:avLst/>
          </a:prstGeom>
          <a:noFill/>
          <a:ln w="9525">
            <a:noFill/>
            <a:miter lim="800000"/>
            <a:headEnd/>
            <a:tailEnd/>
          </a:ln>
        </p:spPr>
      </p:pic>
      <p:sp>
        <p:nvSpPr>
          <p:cNvPr id="22" name="Oval 21"/>
          <p:cNvSpPr/>
          <p:nvPr/>
        </p:nvSpPr>
        <p:spPr>
          <a:xfrm>
            <a:off x="690563" y="3395663"/>
            <a:ext cx="1238250"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3" name="Oval 22"/>
          <p:cNvSpPr/>
          <p:nvPr/>
        </p:nvSpPr>
        <p:spPr>
          <a:xfrm>
            <a:off x="2001838" y="2789238"/>
            <a:ext cx="1238250"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4" name="Oval 23"/>
          <p:cNvSpPr/>
          <p:nvPr/>
        </p:nvSpPr>
        <p:spPr>
          <a:xfrm>
            <a:off x="3240088" y="3500438"/>
            <a:ext cx="1238250"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5" name="Oval 24"/>
          <p:cNvSpPr/>
          <p:nvPr/>
        </p:nvSpPr>
        <p:spPr>
          <a:xfrm>
            <a:off x="4557713" y="2870200"/>
            <a:ext cx="1238250"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6" name="Oval 25"/>
          <p:cNvSpPr/>
          <p:nvPr/>
        </p:nvSpPr>
        <p:spPr>
          <a:xfrm>
            <a:off x="5907088" y="3692525"/>
            <a:ext cx="1239837"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7" name="Oval 26"/>
          <p:cNvSpPr/>
          <p:nvPr/>
        </p:nvSpPr>
        <p:spPr>
          <a:xfrm>
            <a:off x="7402513" y="3182938"/>
            <a:ext cx="1239837"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1.0908 0.08657 L -8.33333E-7 -7.77778E-6 " pathEditMode="relative" ptsTypes="AA">
                                      <p:cBhvr>
                                        <p:cTn id="6" dur="2000" fill="hold"/>
                                        <p:tgtEl>
                                          <p:spTgt spid="2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94896 0.03473 L -1.11111E-6 5.18519E-6 " pathEditMode="relative" ptsTypes="AA">
                                      <p:cBhvr>
                                        <p:cTn id="8" dur="2000" fill="hold"/>
                                        <p:tgtEl>
                                          <p:spTgt spid="2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8592 0.08681 L 1.94444E-6 7.77778E-6 " pathEditMode="relative" ptsTypes="AA">
                                      <p:cBhvr>
                                        <p:cTn id="10" dur="2000" fill="hold"/>
                                        <p:tgtEl>
                                          <p:spTgt spid="24"/>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7203 0.08843 L -5.27778E-6 -4.44444E-6 " pathEditMode="relative" ptsTypes="AA">
                                      <p:cBhvr>
                                        <p:cTn id="12" dur="2000" fill="hold"/>
                                        <p:tgtEl>
                                          <p:spTgt spid="25"/>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59791 0.10255 L -3.46945E-18 8.51852E-6 " pathEditMode="relative" ptsTypes="AA">
                                      <p:cBhvr>
                                        <p:cTn id="14" dur="2000" fill="hold"/>
                                        <p:tgtEl>
                                          <p:spTgt spid="26"/>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43768 0.03218 L -5E-6 -2.59259E-6 " pathEditMode="relative" ptsTypes="AA">
                                      <p:cBhvr>
                                        <p:cTn id="16" dur="2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88" y="1652588"/>
            <a:ext cx="10529888" cy="3427412"/>
          </a:xfrm>
          <a:prstGeom prst="rect">
            <a:avLst/>
          </a:prstGeom>
          <a:solidFill>
            <a:srgbClr val="FF0000"/>
          </a:solidFill>
          <a:ln w="76200" cmpd="sng">
            <a:solidFill>
              <a:srgbClr val="730D05"/>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9150" y="2503488"/>
            <a:ext cx="531813" cy="593725"/>
          </a:xfrm>
          <a:prstGeom prst="rect">
            <a:avLst/>
          </a:prstGeom>
          <a:noFill/>
          <a:ln w="9525">
            <a:noFill/>
            <a:miter lim="800000"/>
            <a:headEnd/>
            <a:tailEnd/>
          </a:ln>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4375" y="3181350"/>
            <a:ext cx="531813" cy="595313"/>
          </a:xfrm>
          <a:prstGeom prst="rect">
            <a:avLst/>
          </a:prstGeom>
          <a:noFill/>
          <a:ln w="9525">
            <a:noFill/>
            <a:miter lim="800000"/>
            <a:headEnd/>
            <a:tailEnd/>
          </a:ln>
        </p:spPr>
      </p:pic>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5025" y="2503488"/>
            <a:ext cx="531813" cy="593725"/>
          </a:xfrm>
          <a:prstGeom prst="rect">
            <a:avLst/>
          </a:prstGeom>
          <a:noFill/>
          <a:ln w="9525">
            <a:noFill/>
            <a:miter lim="800000"/>
            <a:headEnd/>
            <a:tailEnd/>
          </a:ln>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5988" y="3395663"/>
            <a:ext cx="531812" cy="595312"/>
          </a:xfrm>
          <a:prstGeom prst="rect">
            <a:avLst/>
          </a:prstGeom>
          <a:noFill/>
          <a:ln w="9525">
            <a:noFill/>
            <a:miter lim="800000"/>
            <a:headEnd/>
            <a:tailEnd/>
          </a:ln>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2513" y="2884488"/>
            <a:ext cx="531812" cy="595312"/>
          </a:xfrm>
          <a:prstGeom prst="rect">
            <a:avLst/>
          </a:prstGeom>
          <a:noFill/>
          <a:ln w="9525">
            <a:noFill/>
            <a:miter lim="800000"/>
            <a:headEnd/>
            <a:tailEnd/>
          </a:ln>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563" y="3097213"/>
            <a:ext cx="530225" cy="595312"/>
          </a:xfrm>
          <a:prstGeom prst="rect">
            <a:avLst/>
          </a:prstGeom>
          <a:noFill/>
          <a:ln w="9525">
            <a:noFill/>
            <a:miter lim="800000"/>
            <a:headEnd/>
            <a:tailEnd/>
          </a:ln>
        </p:spPr>
      </p:pic>
      <p:sp>
        <p:nvSpPr>
          <p:cNvPr id="22" name="Oval 21"/>
          <p:cNvSpPr/>
          <p:nvPr/>
        </p:nvSpPr>
        <p:spPr>
          <a:xfrm>
            <a:off x="690563" y="3395663"/>
            <a:ext cx="1238250"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3" name="Oval 22"/>
          <p:cNvSpPr/>
          <p:nvPr/>
        </p:nvSpPr>
        <p:spPr>
          <a:xfrm>
            <a:off x="2001838" y="2789238"/>
            <a:ext cx="1238250"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4" name="Oval 23"/>
          <p:cNvSpPr/>
          <p:nvPr/>
        </p:nvSpPr>
        <p:spPr>
          <a:xfrm>
            <a:off x="3240088" y="3500438"/>
            <a:ext cx="1238250"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5" name="Oval 24"/>
          <p:cNvSpPr/>
          <p:nvPr/>
        </p:nvSpPr>
        <p:spPr>
          <a:xfrm>
            <a:off x="4557713" y="2870200"/>
            <a:ext cx="1238250"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6" name="Oval 25"/>
          <p:cNvSpPr/>
          <p:nvPr/>
        </p:nvSpPr>
        <p:spPr>
          <a:xfrm>
            <a:off x="5907088" y="3692525"/>
            <a:ext cx="1239837"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7" name="Oval 26"/>
          <p:cNvSpPr/>
          <p:nvPr/>
        </p:nvSpPr>
        <p:spPr>
          <a:xfrm>
            <a:off x="7402513" y="3182938"/>
            <a:ext cx="1239837"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Tree>
    <p:extLst>
      <p:ext uri="{BB962C8B-B14F-4D97-AF65-F5344CB8AC3E}">
        <p14:creationId xmlns:p14="http://schemas.microsoft.com/office/powerpoint/2010/main" val="292446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 0 L -0.04865 -0.41337 " pathEditMode="relative" ptsTypes="AA">
                                      <p:cBhvr>
                                        <p:cTn id="6" dur="2000" fill="hold"/>
                                        <p:tgtEl>
                                          <p:spTgt spid="1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4865 -0.41337 " pathEditMode="relative" ptsTypes="AA">
                                      <p:cBhvr>
                                        <p:cTn id="8" dur="2000" fill="hold"/>
                                        <p:tgtEl>
                                          <p:spTgt spid="2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8843 0.4638 " pathEditMode="relative" ptsTypes="AA">
                                      <p:cBhvr>
                                        <p:cTn id="10" dur="2000" fill="hold"/>
                                        <p:tgtEl>
                                          <p:spTgt spid="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8843 0.4638 " pathEditMode="relative" ptsTypes="AA">
                                      <p:cBhvr>
                                        <p:cTn id="12" dur="2000" fill="hold"/>
                                        <p:tgtEl>
                                          <p:spTgt spid="23"/>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03249 -0.41361 " pathEditMode="relative" ptsTypes="AA">
                                      <p:cBhvr>
                                        <p:cTn id="14" dur="2000" fill="hold"/>
                                        <p:tgtEl>
                                          <p:spTgt spid="24"/>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03249 -0.41361 " pathEditMode="relative" ptsTypes="AA">
                                      <p:cBhvr>
                                        <p:cTn id="16" dur="2000" fill="hold"/>
                                        <p:tgtEl>
                                          <p:spTgt spid="11"/>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0.01616 0.4254 " pathEditMode="relative" ptsTypes="AA">
                                      <p:cBhvr>
                                        <p:cTn id="18" dur="2000" fill="hold"/>
                                        <p:tgtEl>
                                          <p:spTgt spid="12"/>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1616 0.4254 " pathEditMode="relative" ptsTypes="AA">
                                      <p:cBhvr>
                                        <p:cTn id="20" dur="2000" fill="hold"/>
                                        <p:tgtEl>
                                          <p:spTgt spid="25"/>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03075 -0.41383 " pathEditMode="relative" ptsTypes="AA">
                                      <p:cBhvr>
                                        <p:cTn id="22" dur="2000" fill="hold"/>
                                        <p:tgtEl>
                                          <p:spTgt spid="13"/>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3075 -0.41383 " pathEditMode="relative" ptsTypes="AA">
                                      <p:cBhvr>
                                        <p:cTn id="24" dur="2000" fill="hold"/>
                                        <p:tgtEl>
                                          <p:spTgt spid="26"/>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05055 0.37705 " pathEditMode="relative" ptsTypes="AA">
                                      <p:cBhvr>
                                        <p:cTn id="26" dur="2000" fill="hold"/>
                                        <p:tgtEl>
                                          <p:spTgt spid="14"/>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5055 0.37705 " pathEditMode="relative" ptsTypes="AA">
                                      <p:cBhvr>
                                        <p:cTn id="28" dur="2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you have diabetes…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6092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88" y="1652588"/>
            <a:ext cx="10529888" cy="3427412"/>
          </a:xfrm>
          <a:prstGeom prst="rect">
            <a:avLst/>
          </a:prstGeom>
          <a:solidFill>
            <a:srgbClr val="FF0000"/>
          </a:solidFill>
          <a:ln w="76200" cmpd="sng">
            <a:solidFill>
              <a:srgbClr val="730D05"/>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3250"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9150" y="2503488"/>
            <a:ext cx="531813" cy="593725"/>
          </a:xfrm>
          <a:prstGeom prst="rect">
            <a:avLst/>
          </a:prstGeom>
          <a:noFill/>
          <a:ln w="9525">
            <a:noFill/>
            <a:miter lim="800000"/>
            <a:headEnd/>
            <a:tailEnd/>
          </a:ln>
        </p:spPr>
      </p:pic>
      <p:pic>
        <p:nvPicPr>
          <p:cNvPr id="5325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4375" y="3181350"/>
            <a:ext cx="531813" cy="595313"/>
          </a:xfrm>
          <a:prstGeom prst="rect">
            <a:avLst/>
          </a:prstGeom>
          <a:noFill/>
          <a:ln w="9525">
            <a:noFill/>
            <a:miter lim="800000"/>
            <a:headEnd/>
            <a:tailEnd/>
          </a:ln>
        </p:spPr>
      </p:pic>
      <p:pic>
        <p:nvPicPr>
          <p:cNvPr id="53252"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5025" y="2503488"/>
            <a:ext cx="531813" cy="593725"/>
          </a:xfrm>
          <a:prstGeom prst="rect">
            <a:avLst/>
          </a:prstGeom>
          <a:noFill/>
          <a:ln w="9525">
            <a:noFill/>
            <a:miter lim="800000"/>
            <a:headEnd/>
            <a:tailEnd/>
          </a:ln>
        </p:spPr>
      </p:pic>
      <p:pic>
        <p:nvPicPr>
          <p:cNvPr id="53253"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5988" y="3395663"/>
            <a:ext cx="531812" cy="595312"/>
          </a:xfrm>
          <a:prstGeom prst="rect">
            <a:avLst/>
          </a:prstGeom>
          <a:noFill/>
          <a:ln w="9525">
            <a:noFill/>
            <a:miter lim="800000"/>
            <a:headEnd/>
            <a:tailEnd/>
          </a:ln>
        </p:spPr>
      </p:pic>
      <p:pic>
        <p:nvPicPr>
          <p:cNvPr id="53254"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2513" y="2884488"/>
            <a:ext cx="531812" cy="595312"/>
          </a:xfrm>
          <a:prstGeom prst="rect">
            <a:avLst/>
          </a:prstGeom>
          <a:noFill/>
          <a:ln w="9525">
            <a:noFill/>
            <a:miter lim="800000"/>
            <a:headEnd/>
            <a:tailEnd/>
          </a:ln>
        </p:spPr>
      </p:pic>
      <p:pic>
        <p:nvPicPr>
          <p:cNvPr id="53255"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563" y="3097213"/>
            <a:ext cx="530225" cy="595312"/>
          </a:xfrm>
          <a:prstGeom prst="rect">
            <a:avLst/>
          </a:prstGeom>
          <a:noFill/>
          <a:ln w="9525">
            <a:noFill/>
            <a:miter lim="800000"/>
            <a:headEnd/>
            <a:tailEnd/>
          </a:ln>
        </p:spPr>
      </p:pic>
      <p:sp>
        <p:nvSpPr>
          <p:cNvPr id="16" name="Oval 15"/>
          <p:cNvSpPr/>
          <p:nvPr/>
        </p:nvSpPr>
        <p:spPr>
          <a:xfrm>
            <a:off x="10320338" y="3967163"/>
            <a:ext cx="1239837"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17" name="Oval 16"/>
          <p:cNvSpPr/>
          <p:nvPr/>
        </p:nvSpPr>
        <p:spPr>
          <a:xfrm>
            <a:off x="10601325" y="2820988"/>
            <a:ext cx="1239838"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0" name="Oval 19"/>
          <p:cNvSpPr/>
          <p:nvPr/>
        </p:nvSpPr>
        <p:spPr>
          <a:xfrm>
            <a:off x="11631613" y="3395663"/>
            <a:ext cx="1238250"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pic>
        <p:nvPicPr>
          <p:cNvPr id="12"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41163" y="4090988"/>
            <a:ext cx="531813" cy="593725"/>
          </a:xfrm>
          <a:prstGeom prst="rect">
            <a:avLst/>
          </a:prstGeom>
          <a:noFill/>
          <a:ln w="9525">
            <a:noFill/>
            <a:miter lim="800000"/>
            <a:headEnd/>
            <a:tailEnd/>
          </a:ln>
        </p:spPr>
      </p:pic>
      <p:pic>
        <p:nvPicPr>
          <p:cNvPr id="13"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38050" y="2738968"/>
            <a:ext cx="531813" cy="593725"/>
          </a:xfrm>
          <a:prstGeom prst="rect">
            <a:avLst/>
          </a:prstGeom>
          <a:noFill/>
          <a:ln w="9525">
            <a:noFill/>
            <a:miter lim="800000"/>
            <a:headEnd/>
            <a:tailEnd/>
          </a:ln>
        </p:spPr>
      </p:pic>
      <p:pic>
        <p:nvPicPr>
          <p:cNvPr id="14"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01325" y="3354388"/>
            <a:ext cx="531813" cy="5937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22099E-6 2.0657E-6 L -1.04518 -0.0842 " pathEditMode="relative" ptsTypes="AA">
                                      <p:cBhvr>
                                        <p:cTn id="6" dur="2000" fill="hold"/>
                                        <p:tgtEl>
                                          <p:spTgt spid="16"/>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61362E-6 -4.71663E-6 L -0.61553 0.04233 " pathEditMode="relative" ptsTypes="AA">
                                      <p:cBhvr>
                                        <p:cTn id="8" dur="2000" fill="hold"/>
                                        <p:tgtEl>
                                          <p:spTgt spid="20"/>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8.07505E-6 -3.40042E-6 L -0.64959 -0.02151 " pathEditMode="relative" ptsTypes="AA">
                                      <p:cBhvr>
                                        <p:cTn id="10" dur="2000" fill="hold"/>
                                        <p:tgtEl>
                                          <p:spTgt spid="1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77778E-7 7.40741E-7 L -0.97622 0.08356 " pathEditMode="relative" ptsTypes="AA">
                                      <p:cBhvr>
                                        <p:cTn id="14" dur="2000" fill="hold"/>
                                        <p:tgtEl>
                                          <p:spTgt spid="14"/>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1.66667E-6 -4.81481E-6 L -0.79722 0.0132 " pathEditMode="relative" rAng="0" ptsTypes="AA">
                                      <p:cBhvr>
                                        <p:cTn id="16" dur="2000" fill="hold"/>
                                        <p:tgtEl>
                                          <p:spTgt spid="12"/>
                                        </p:tgtEl>
                                        <p:attrNameLst>
                                          <p:attrName>ppt_x</p:attrName>
                                          <p:attrName>ppt_y</p:attrName>
                                        </p:attrNameLst>
                                      </p:cBhvr>
                                      <p:rCtr x="-39861" y="648"/>
                                    </p:animMotion>
                                  </p:childTnLst>
                                </p:cTn>
                              </p:par>
                              <p:par>
                                <p:cTn id="17" presetID="0" presetClass="path" presetSubtype="0" accel="50000" decel="50000" fill="hold" nodeType="withEffect">
                                  <p:stCondLst>
                                    <p:cond delay="0"/>
                                  </p:stCondLst>
                                  <p:childTnLst>
                                    <p:animMotion origin="layout" path="M 8.33333E-7 3.7037E-7 L -0.67743 -0.09282 " pathEditMode="relative" ptsTypes="AA">
                                      <p:cBhvr>
                                        <p:cTn id="18"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grpSp>
        <p:nvGrpSpPr>
          <p:cNvPr id="6" name="Group 2"/>
          <p:cNvGrpSpPr>
            <a:grpSpLocks/>
          </p:cNvGrpSpPr>
          <p:nvPr/>
        </p:nvGrpSpPr>
        <p:grpSpPr bwMode="auto">
          <a:xfrm>
            <a:off x="3657600" y="1350963"/>
            <a:ext cx="2000250" cy="5132387"/>
            <a:chOff x="2304" y="851"/>
            <a:chExt cx="1260" cy="3233"/>
          </a:xfrm>
        </p:grpSpPr>
        <p:sp>
          <p:nvSpPr>
            <p:cNvPr id="7" name="Freeform 3"/>
            <p:cNvSpPr>
              <a:spLocks noChangeArrowheads="1"/>
            </p:cNvSpPr>
            <p:nvPr/>
          </p:nvSpPr>
          <p:spPr bwMode="auto">
            <a:xfrm>
              <a:off x="2323" y="851"/>
              <a:ext cx="1242" cy="3216"/>
            </a:xfrm>
            <a:custGeom>
              <a:avLst/>
              <a:gdLst/>
              <a:ahLst/>
              <a:cxnLst>
                <a:cxn ang="0">
                  <a:pos x="429" y="526"/>
                </a:cxn>
                <a:cxn ang="0">
                  <a:pos x="134" y="615"/>
                </a:cxn>
                <a:cxn ang="0">
                  <a:pos x="42" y="1088"/>
                </a:cxn>
                <a:cxn ang="0">
                  <a:pos x="21" y="1407"/>
                </a:cxn>
                <a:cxn ang="0">
                  <a:pos x="21" y="1756"/>
                </a:cxn>
                <a:cxn ang="0">
                  <a:pos x="155" y="1856"/>
                </a:cxn>
                <a:cxn ang="0">
                  <a:pos x="141" y="1703"/>
                </a:cxn>
                <a:cxn ang="0">
                  <a:pos x="162" y="1584"/>
                </a:cxn>
                <a:cxn ang="0">
                  <a:pos x="176" y="1194"/>
                </a:cxn>
                <a:cxn ang="0">
                  <a:pos x="295" y="1117"/>
                </a:cxn>
                <a:cxn ang="0">
                  <a:pos x="246" y="1992"/>
                </a:cxn>
                <a:cxn ang="0">
                  <a:pos x="281" y="2424"/>
                </a:cxn>
                <a:cxn ang="0">
                  <a:pos x="415" y="2992"/>
                </a:cxn>
                <a:cxn ang="0">
                  <a:pos x="267" y="3134"/>
                </a:cxn>
                <a:cxn ang="0">
                  <a:pos x="365" y="3187"/>
                </a:cxn>
                <a:cxn ang="0">
                  <a:pos x="393" y="3216"/>
                </a:cxn>
                <a:cxn ang="0">
                  <a:pos x="562" y="3039"/>
                </a:cxn>
                <a:cxn ang="0">
                  <a:pos x="513" y="2649"/>
                </a:cxn>
                <a:cxn ang="0">
                  <a:pos x="499" y="2294"/>
                </a:cxn>
                <a:cxn ang="0">
                  <a:pos x="562" y="1892"/>
                </a:cxn>
                <a:cxn ang="0">
                  <a:pos x="822" y="2294"/>
                </a:cxn>
                <a:cxn ang="0">
                  <a:pos x="871" y="2542"/>
                </a:cxn>
                <a:cxn ang="0">
                  <a:pos x="1012" y="2909"/>
                </a:cxn>
                <a:cxn ang="0">
                  <a:pos x="1138" y="3169"/>
                </a:cxn>
                <a:cxn ang="0">
                  <a:pos x="1159" y="3128"/>
                </a:cxn>
                <a:cxn ang="0">
                  <a:pos x="1250" y="3122"/>
                </a:cxn>
                <a:cxn ang="0">
                  <a:pos x="1145" y="2974"/>
                </a:cxn>
                <a:cxn ang="0">
                  <a:pos x="1110" y="2536"/>
                </a:cxn>
                <a:cxn ang="0">
                  <a:pos x="991" y="2182"/>
                </a:cxn>
                <a:cxn ang="0">
                  <a:pos x="934" y="845"/>
                </a:cxn>
                <a:cxn ang="0">
                  <a:pos x="969" y="1253"/>
                </a:cxn>
                <a:cxn ang="0">
                  <a:pos x="1145" y="1762"/>
                </a:cxn>
                <a:cxn ang="0">
                  <a:pos x="1173" y="1779"/>
                </a:cxn>
                <a:cxn ang="0">
                  <a:pos x="1152" y="1821"/>
                </a:cxn>
                <a:cxn ang="0">
                  <a:pos x="1194" y="1821"/>
                </a:cxn>
                <a:cxn ang="0">
                  <a:pos x="1215" y="1839"/>
                </a:cxn>
                <a:cxn ang="0">
                  <a:pos x="1279" y="1839"/>
                </a:cxn>
                <a:cxn ang="0">
                  <a:pos x="1356" y="1779"/>
                </a:cxn>
                <a:cxn ang="0">
                  <a:pos x="1342" y="1673"/>
                </a:cxn>
                <a:cxn ang="0">
                  <a:pos x="1131" y="798"/>
                </a:cxn>
                <a:cxn ang="0">
                  <a:pos x="1033" y="597"/>
                </a:cxn>
                <a:cxn ang="0">
                  <a:pos x="724" y="490"/>
                </a:cxn>
                <a:cxn ang="0">
                  <a:pos x="843" y="378"/>
                </a:cxn>
                <a:cxn ang="0">
                  <a:pos x="829" y="313"/>
                </a:cxn>
                <a:cxn ang="0">
                  <a:pos x="829" y="195"/>
                </a:cxn>
                <a:cxn ang="0">
                  <a:pos x="710" y="11"/>
                </a:cxn>
                <a:cxn ang="0">
                  <a:pos x="436" y="59"/>
                </a:cxn>
                <a:cxn ang="0">
                  <a:pos x="400" y="260"/>
                </a:cxn>
              </a:cxnLst>
              <a:rect l="0" t="0" r="r" b="b"/>
              <a:pathLst>
                <a:path w="1398" h="3216">
                  <a:moveTo>
                    <a:pt x="478" y="325"/>
                  </a:moveTo>
                  <a:lnTo>
                    <a:pt x="527" y="372"/>
                  </a:lnTo>
                  <a:lnTo>
                    <a:pt x="506" y="485"/>
                  </a:lnTo>
                  <a:lnTo>
                    <a:pt x="429" y="526"/>
                  </a:lnTo>
                  <a:lnTo>
                    <a:pt x="365" y="544"/>
                  </a:lnTo>
                  <a:lnTo>
                    <a:pt x="295" y="555"/>
                  </a:lnTo>
                  <a:lnTo>
                    <a:pt x="169" y="579"/>
                  </a:lnTo>
                  <a:lnTo>
                    <a:pt x="134" y="615"/>
                  </a:lnTo>
                  <a:lnTo>
                    <a:pt x="112" y="656"/>
                  </a:lnTo>
                  <a:lnTo>
                    <a:pt x="77" y="727"/>
                  </a:lnTo>
                  <a:lnTo>
                    <a:pt x="70" y="810"/>
                  </a:lnTo>
                  <a:lnTo>
                    <a:pt x="42" y="1088"/>
                  </a:lnTo>
                  <a:lnTo>
                    <a:pt x="21" y="1194"/>
                  </a:lnTo>
                  <a:lnTo>
                    <a:pt x="7" y="1241"/>
                  </a:lnTo>
                  <a:lnTo>
                    <a:pt x="0" y="1289"/>
                  </a:lnTo>
                  <a:lnTo>
                    <a:pt x="21" y="1407"/>
                  </a:lnTo>
                  <a:lnTo>
                    <a:pt x="49" y="1513"/>
                  </a:lnTo>
                  <a:lnTo>
                    <a:pt x="70" y="1584"/>
                  </a:lnTo>
                  <a:lnTo>
                    <a:pt x="77" y="1614"/>
                  </a:lnTo>
                  <a:lnTo>
                    <a:pt x="21" y="1756"/>
                  </a:lnTo>
                  <a:lnTo>
                    <a:pt x="70" y="1803"/>
                  </a:lnTo>
                  <a:lnTo>
                    <a:pt x="127" y="1845"/>
                  </a:lnTo>
                  <a:lnTo>
                    <a:pt x="134" y="1856"/>
                  </a:lnTo>
                  <a:lnTo>
                    <a:pt x="155" y="1856"/>
                  </a:lnTo>
                  <a:lnTo>
                    <a:pt x="155" y="1839"/>
                  </a:lnTo>
                  <a:lnTo>
                    <a:pt x="134" y="1809"/>
                  </a:lnTo>
                  <a:lnTo>
                    <a:pt x="98" y="1774"/>
                  </a:lnTo>
                  <a:lnTo>
                    <a:pt x="141" y="1703"/>
                  </a:lnTo>
                  <a:lnTo>
                    <a:pt x="169" y="1762"/>
                  </a:lnTo>
                  <a:lnTo>
                    <a:pt x="190" y="1774"/>
                  </a:lnTo>
                  <a:lnTo>
                    <a:pt x="211" y="1774"/>
                  </a:lnTo>
                  <a:lnTo>
                    <a:pt x="162" y="1584"/>
                  </a:lnTo>
                  <a:lnTo>
                    <a:pt x="162" y="1490"/>
                  </a:lnTo>
                  <a:lnTo>
                    <a:pt x="169" y="1366"/>
                  </a:lnTo>
                  <a:lnTo>
                    <a:pt x="176" y="1247"/>
                  </a:lnTo>
                  <a:lnTo>
                    <a:pt x="176" y="1194"/>
                  </a:lnTo>
                  <a:lnTo>
                    <a:pt x="260" y="869"/>
                  </a:lnTo>
                  <a:lnTo>
                    <a:pt x="281" y="910"/>
                  </a:lnTo>
                  <a:lnTo>
                    <a:pt x="288" y="969"/>
                  </a:lnTo>
                  <a:lnTo>
                    <a:pt x="295" y="1117"/>
                  </a:lnTo>
                  <a:lnTo>
                    <a:pt x="295" y="1306"/>
                  </a:lnTo>
                  <a:lnTo>
                    <a:pt x="218" y="1638"/>
                  </a:lnTo>
                  <a:lnTo>
                    <a:pt x="225" y="1845"/>
                  </a:lnTo>
                  <a:lnTo>
                    <a:pt x="246" y="1992"/>
                  </a:lnTo>
                  <a:lnTo>
                    <a:pt x="274" y="2075"/>
                  </a:lnTo>
                  <a:lnTo>
                    <a:pt x="281" y="2105"/>
                  </a:lnTo>
                  <a:lnTo>
                    <a:pt x="288" y="2229"/>
                  </a:lnTo>
                  <a:lnTo>
                    <a:pt x="281" y="2424"/>
                  </a:lnTo>
                  <a:lnTo>
                    <a:pt x="316" y="2613"/>
                  </a:lnTo>
                  <a:lnTo>
                    <a:pt x="365" y="2779"/>
                  </a:lnTo>
                  <a:lnTo>
                    <a:pt x="436" y="2938"/>
                  </a:lnTo>
                  <a:lnTo>
                    <a:pt x="415" y="2992"/>
                  </a:lnTo>
                  <a:lnTo>
                    <a:pt x="379" y="3033"/>
                  </a:lnTo>
                  <a:lnTo>
                    <a:pt x="330" y="3069"/>
                  </a:lnTo>
                  <a:lnTo>
                    <a:pt x="274" y="3104"/>
                  </a:lnTo>
                  <a:lnTo>
                    <a:pt x="267" y="3134"/>
                  </a:lnTo>
                  <a:lnTo>
                    <a:pt x="295" y="3157"/>
                  </a:lnTo>
                  <a:lnTo>
                    <a:pt x="309" y="3175"/>
                  </a:lnTo>
                  <a:lnTo>
                    <a:pt x="337" y="3193"/>
                  </a:lnTo>
                  <a:lnTo>
                    <a:pt x="365" y="3187"/>
                  </a:lnTo>
                  <a:lnTo>
                    <a:pt x="351" y="3199"/>
                  </a:lnTo>
                  <a:lnTo>
                    <a:pt x="351" y="3210"/>
                  </a:lnTo>
                  <a:lnTo>
                    <a:pt x="365" y="3216"/>
                  </a:lnTo>
                  <a:lnTo>
                    <a:pt x="393" y="3216"/>
                  </a:lnTo>
                  <a:lnTo>
                    <a:pt x="429" y="3193"/>
                  </a:lnTo>
                  <a:lnTo>
                    <a:pt x="464" y="3157"/>
                  </a:lnTo>
                  <a:lnTo>
                    <a:pt x="513" y="3069"/>
                  </a:lnTo>
                  <a:lnTo>
                    <a:pt x="562" y="3039"/>
                  </a:lnTo>
                  <a:lnTo>
                    <a:pt x="548" y="2980"/>
                  </a:lnTo>
                  <a:lnTo>
                    <a:pt x="534" y="2927"/>
                  </a:lnTo>
                  <a:lnTo>
                    <a:pt x="506" y="2678"/>
                  </a:lnTo>
                  <a:lnTo>
                    <a:pt x="513" y="2649"/>
                  </a:lnTo>
                  <a:lnTo>
                    <a:pt x="520" y="2584"/>
                  </a:lnTo>
                  <a:lnTo>
                    <a:pt x="520" y="2489"/>
                  </a:lnTo>
                  <a:lnTo>
                    <a:pt x="492" y="2377"/>
                  </a:lnTo>
                  <a:lnTo>
                    <a:pt x="499" y="2294"/>
                  </a:lnTo>
                  <a:lnTo>
                    <a:pt x="506" y="2122"/>
                  </a:lnTo>
                  <a:lnTo>
                    <a:pt x="513" y="2069"/>
                  </a:lnTo>
                  <a:lnTo>
                    <a:pt x="520" y="2051"/>
                  </a:lnTo>
                  <a:lnTo>
                    <a:pt x="562" y="1892"/>
                  </a:lnTo>
                  <a:lnTo>
                    <a:pt x="583" y="1726"/>
                  </a:lnTo>
                  <a:lnTo>
                    <a:pt x="625" y="1827"/>
                  </a:lnTo>
                  <a:lnTo>
                    <a:pt x="801" y="2241"/>
                  </a:lnTo>
                  <a:lnTo>
                    <a:pt x="822" y="2294"/>
                  </a:lnTo>
                  <a:lnTo>
                    <a:pt x="843" y="2353"/>
                  </a:lnTo>
                  <a:lnTo>
                    <a:pt x="871" y="2442"/>
                  </a:lnTo>
                  <a:lnTo>
                    <a:pt x="871" y="2507"/>
                  </a:lnTo>
                  <a:lnTo>
                    <a:pt x="871" y="2542"/>
                  </a:lnTo>
                  <a:lnTo>
                    <a:pt x="885" y="2584"/>
                  </a:lnTo>
                  <a:lnTo>
                    <a:pt x="948" y="2696"/>
                  </a:lnTo>
                  <a:lnTo>
                    <a:pt x="983" y="2802"/>
                  </a:lnTo>
                  <a:lnTo>
                    <a:pt x="1012" y="2909"/>
                  </a:lnTo>
                  <a:lnTo>
                    <a:pt x="1033" y="3033"/>
                  </a:lnTo>
                  <a:lnTo>
                    <a:pt x="1075" y="3128"/>
                  </a:lnTo>
                  <a:lnTo>
                    <a:pt x="1117" y="3163"/>
                  </a:lnTo>
                  <a:lnTo>
                    <a:pt x="1138" y="3169"/>
                  </a:lnTo>
                  <a:lnTo>
                    <a:pt x="1173" y="3175"/>
                  </a:lnTo>
                  <a:lnTo>
                    <a:pt x="1180" y="3163"/>
                  </a:lnTo>
                  <a:lnTo>
                    <a:pt x="1173" y="3145"/>
                  </a:lnTo>
                  <a:lnTo>
                    <a:pt x="1159" y="3128"/>
                  </a:lnTo>
                  <a:lnTo>
                    <a:pt x="1201" y="3151"/>
                  </a:lnTo>
                  <a:lnTo>
                    <a:pt x="1215" y="3151"/>
                  </a:lnTo>
                  <a:lnTo>
                    <a:pt x="1236" y="3139"/>
                  </a:lnTo>
                  <a:lnTo>
                    <a:pt x="1250" y="3122"/>
                  </a:lnTo>
                  <a:lnTo>
                    <a:pt x="1257" y="3086"/>
                  </a:lnTo>
                  <a:lnTo>
                    <a:pt x="1229" y="3051"/>
                  </a:lnTo>
                  <a:lnTo>
                    <a:pt x="1201" y="3033"/>
                  </a:lnTo>
                  <a:lnTo>
                    <a:pt x="1145" y="2974"/>
                  </a:lnTo>
                  <a:lnTo>
                    <a:pt x="1124" y="2938"/>
                  </a:lnTo>
                  <a:lnTo>
                    <a:pt x="1103" y="2814"/>
                  </a:lnTo>
                  <a:lnTo>
                    <a:pt x="1103" y="2696"/>
                  </a:lnTo>
                  <a:lnTo>
                    <a:pt x="1110" y="2536"/>
                  </a:lnTo>
                  <a:lnTo>
                    <a:pt x="1089" y="2454"/>
                  </a:lnTo>
                  <a:lnTo>
                    <a:pt x="1054" y="2383"/>
                  </a:lnTo>
                  <a:lnTo>
                    <a:pt x="1012" y="2318"/>
                  </a:lnTo>
                  <a:lnTo>
                    <a:pt x="991" y="2182"/>
                  </a:lnTo>
                  <a:lnTo>
                    <a:pt x="948" y="1661"/>
                  </a:lnTo>
                  <a:lnTo>
                    <a:pt x="892" y="1466"/>
                  </a:lnTo>
                  <a:lnTo>
                    <a:pt x="878" y="1247"/>
                  </a:lnTo>
                  <a:lnTo>
                    <a:pt x="934" y="845"/>
                  </a:lnTo>
                  <a:lnTo>
                    <a:pt x="948" y="963"/>
                  </a:lnTo>
                  <a:lnTo>
                    <a:pt x="969" y="1058"/>
                  </a:lnTo>
                  <a:lnTo>
                    <a:pt x="983" y="1129"/>
                  </a:lnTo>
                  <a:lnTo>
                    <a:pt x="969" y="1253"/>
                  </a:lnTo>
                  <a:lnTo>
                    <a:pt x="1096" y="1472"/>
                  </a:lnTo>
                  <a:lnTo>
                    <a:pt x="1187" y="1643"/>
                  </a:lnTo>
                  <a:lnTo>
                    <a:pt x="1180" y="1738"/>
                  </a:lnTo>
                  <a:lnTo>
                    <a:pt x="1145" y="1762"/>
                  </a:lnTo>
                  <a:lnTo>
                    <a:pt x="1131" y="1779"/>
                  </a:lnTo>
                  <a:lnTo>
                    <a:pt x="1124" y="1791"/>
                  </a:lnTo>
                  <a:lnTo>
                    <a:pt x="1145" y="1791"/>
                  </a:lnTo>
                  <a:lnTo>
                    <a:pt x="1173" y="1779"/>
                  </a:lnTo>
                  <a:lnTo>
                    <a:pt x="1201" y="1756"/>
                  </a:lnTo>
                  <a:lnTo>
                    <a:pt x="1166" y="1785"/>
                  </a:lnTo>
                  <a:lnTo>
                    <a:pt x="1152" y="1809"/>
                  </a:lnTo>
                  <a:lnTo>
                    <a:pt x="1152" y="1821"/>
                  </a:lnTo>
                  <a:lnTo>
                    <a:pt x="1201" y="1797"/>
                  </a:lnTo>
                  <a:lnTo>
                    <a:pt x="1229" y="1768"/>
                  </a:lnTo>
                  <a:lnTo>
                    <a:pt x="1229" y="1797"/>
                  </a:lnTo>
                  <a:lnTo>
                    <a:pt x="1194" y="1821"/>
                  </a:lnTo>
                  <a:lnTo>
                    <a:pt x="1180" y="1839"/>
                  </a:lnTo>
                  <a:lnTo>
                    <a:pt x="1180" y="1856"/>
                  </a:lnTo>
                  <a:lnTo>
                    <a:pt x="1194" y="1856"/>
                  </a:lnTo>
                  <a:lnTo>
                    <a:pt x="1215" y="1839"/>
                  </a:lnTo>
                  <a:lnTo>
                    <a:pt x="1264" y="1803"/>
                  </a:lnTo>
                  <a:lnTo>
                    <a:pt x="1250" y="1839"/>
                  </a:lnTo>
                  <a:lnTo>
                    <a:pt x="1243" y="1856"/>
                  </a:lnTo>
                  <a:lnTo>
                    <a:pt x="1279" y="1839"/>
                  </a:lnTo>
                  <a:lnTo>
                    <a:pt x="1300" y="1821"/>
                  </a:lnTo>
                  <a:lnTo>
                    <a:pt x="1293" y="1714"/>
                  </a:lnTo>
                  <a:lnTo>
                    <a:pt x="1335" y="1756"/>
                  </a:lnTo>
                  <a:lnTo>
                    <a:pt x="1356" y="1779"/>
                  </a:lnTo>
                  <a:lnTo>
                    <a:pt x="1398" y="1785"/>
                  </a:lnTo>
                  <a:lnTo>
                    <a:pt x="1384" y="1762"/>
                  </a:lnTo>
                  <a:lnTo>
                    <a:pt x="1363" y="1738"/>
                  </a:lnTo>
                  <a:lnTo>
                    <a:pt x="1342" y="1673"/>
                  </a:lnTo>
                  <a:lnTo>
                    <a:pt x="1271" y="1584"/>
                  </a:lnTo>
                  <a:lnTo>
                    <a:pt x="1208" y="1295"/>
                  </a:lnTo>
                  <a:lnTo>
                    <a:pt x="1131" y="1117"/>
                  </a:lnTo>
                  <a:lnTo>
                    <a:pt x="1131" y="798"/>
                  </a:lnTo>
                  <a:lnTo>
                    <a:pt x="1103" y="697"/>
                  </a:lnTo>
                  <a:lnTo>
                    <a:pt x="1089" y="662"/>
                  </a:lnTo>
                  <a:lnTo>
                    <a:pt x="1068" y="626"/>
                  </a:lnTo>
                  <a:lnTo>
                    <a:pt x="1033" y="597"/>
                  </a:lnTo>
                  <a:lnTo>
                    <a:pt x="998" y="585"/>
                  </a:lnTo>
                  <a:lnTo>
                    <a:pt x="913" y="561"/>
                  </a:lnTo>
                  <a:lnTo>
                    <a:pt x="836" y="538"/>
                  </a:lnTo>
                  <a:lnTo>
                    <a:pt x="724" y="490"/>
                  </a:lnTo>
                  <a:lnTo>
                    <a:pt x="724" y="384"/>
                  </a:lnTo>
                  <a:lnTo>
                    <a:pt x="766" y="390"/>
                  </a:lnTo>
                  <a:lnTo>
                    <a:pt x="801" y="396"/>
                  </a:lnTo>
                  <a:lnTo>
                    <a:pt x="843" y="378"/>
                  </a:lnTo>
                  <a:lnTo>
                    <a:pt x="843" y="349"/>
                  </a:lnTo>
                  <a:lnTo>
                    <a:pt x="836" y="337"/>
                  </a:lnTo>
                  <a:lnTo>
                    <a:pt x="850" y="325"/>
                  </a:lnTo>
                  <a:lnTo>
                    <a:pt x="829" y="313"/>
                  </a:lnTo>
                  <a:lnTo>
                    <a:pt x="857" y="295"/>
                  </a:lnTo>
                  <a:lnTo>
                    <a:pt x="850" y="278"/>
                  </a:lnTo>
                  <a:lnTo>
                    <a:pt x="892" y="260"/>
                  </a:lnTo>
                  <a:lnTo>
                    <a:pt x="829" y="195"/>
                  </a:lnTo>
                  <a:lnTo>
                    <a:pt x="857" y="147"/>
                  </a:lnTo>
                  <a:lnTo>
                    <a:pt x="836" y="112"/>
                  </a:lnTo>
                  <a:lnTo>
                    <a:pt x="794" y="53"/>
                  </a:lnTo>
                  <a:lnTo>
                    <a:pt x="710" y="11"/>
                  </a:lnTo>
                  <a:lnTo>
                    <a:pt x="646" y="0"/>
                  </a:lnTo>
                  <a:lnTo>
                    <a:pt x="562" y="0"/>
                  </a:lnTo>
                  <a:lnTo>
                    <a:pt x="485" y="23"/>
                  </a:lnTo>
                  <a:lnTo>
                    <a:pt x="436" y="59"/>
                  </a:lnTo>
                  <a:lnTo>
                    <a:pt x="400" y="106"/>
                  </a:lnTo>
                  <a:lnTo>
                    <a:pt x="386" y="159"/>
                  </a:lnTo>
                  <a:lnTo>
                    <a:pt x="386" y="213"/>
                  </a:lnTo>
                  <a:lnTo>
                    <a:pt x="400" y="260"/>
                  </a:lnTo>
                  <a:lnTo>
                    <a:pt x="436" y="301"/>
                  </a:lnTo>
                  <a:lnTo>
                    <a:pt x="478" y="325"/>
                  </a:lnTo>
                  <a:close/>
                </a:path>
              </a:pathLst>
            </a:custGeom>
            <a:solidFill>
              <a:srgbClr val="000000"/>
            </a:solidFill>
            <a:ln w="9525">
              <a:noFill/>
              <a:round/>
              <a:headEnd/>
              <a:tailEnd/>
            </a:ln>
            <a:effectLst/>
          </p:spPr>
          <p:txBody>
            <a:bodyPr wrap="none" anchor="ctr"/>
            <a:lstStyle/>
            <a:p>
              <a:endParaRPr lang="en-CA"/>
            </a:p>
          </p:txBody>
        </p:sp>
        <p:sp>
          <p:nvSpPr>
            <p:cNvPr id="8" name="Freeform 4"/>
            <p:cNvSpPr>
              <a:spLocks noChangeArrowheads="1"/>
            </p:cNvSpPr>
            <p:nvPr/>
          </p:nvSpPr>
          <p:spPr bwMode="auto">
            <a:xfrm>
              <a:off x="2735" y="1164"/>
              <a:ext cx="68" cy="77"/>
            </a:xfrm>
            <a:custGeom>
              <a:avLst/>
              <a:gdLst/>
              <a:ahLst/>
              <a:cxnLst>
                <a:cxn ang="0">
                  <a:pos x="28" y="0"/>
                </a:cxn>
                <a:cxn ang="0">
                  <a:pos x="0" y="30"/>
                </a:cxn>
                <a:cxn ang="0">
                  <a:pos x="49" y="77"/>
                </a:cxn>
                <a:cxn ang="0">
                  <a:pos x="77" y="47"/>
                </a:cxn>
                <a:cxn ang="0">
                  <a:pos x="28" y="0"/>
                </a:cxn>
              </a:cxnLst>
              <a:rect l="0" t="0" r="r" b="b"/>
              <a:pathLst>
                <a:path w="77" h="77">
                  <a:moveTo>
                    <a:pt x="28" y="0"/>
                  </a:moveTo>
                  <a:lnTo>
                    <a:pt x="0" y="30"/>
                  </a:lnTo>
                  <a:lnTo>
                    <a:pt x="49" y="77"/>
                  </a:lnTo>
                  <a:lnTo>
                    <a:pt x="77" y="47"/>
                  </a:lnTo>
                  <a:lnTo>
                    <a:pt x="28" y="0"/>
                  </a:lnTo>
                  <a:close/>
                </a:path>
              </a:pathLst>
            </a:custGeom>
            <a:solidFill>
              <a:srgbClr val="000000"/>
            </a:solidFill>
            <a:ln w="9525">
              <a:noFill/>
              <a:round/>
              <a:headEnd/>
              <a:tailEnd/>
            </a:ln>
            <a:effectLst/>
          </p:spPr>
          <p:txBody>
            <a:bodyPr wrap="none" anchor="ctr"/>
            <a:lstStyle/>
            <a:p>
              <a:endParaRPr lang="en-CA"/>
            </a:p>
          </p:txBody>
        </p:sp>
        <p:sp>
          <p:nvSpPr>
            <p:cNvPr id="9" name="Freeform 5"/>
            <p:cNvSpPr>
              <a:spLocks noChangeArrowheads="1"/>
            </p:cNvSpPr>
            <p:nvPr/>
          </p:nvSpPr>
          <p:spPr bwMode="auto">
            <a:xfrm>
              <a:off x="2753" y="1217"/>
              <a:ext cx="56" cy="119"/>
            </a:xfrm>
            <a:custGeom>
              <a:avLst/>
              <a:gdLst/>
              <a:ahLst/>
              <a:cxnLst>
                <a:cxn ang="0">
                  <a:pos x="63" y="6"/>
                </a:cxn>
                <a:cxn ang="0">
                  <a:pos x="21" y="0"/>
                </a:cxn>
                <a:cxn ang="0">
                  <a:pos x="0" y="113"/>
                </a:cxn>
                <a:cxn ang="0">
                  <a:pos x="42" y="119"/>
                </a:cxn>
                <a:cxn ang="0">
                  <a:pos x="63" y="6"/>
                </a:cxn>
              </a:cxnLst>
              <a:rect l="0" t="0" r="r" b="b"/>
              <a:pathLst>
                <a:path w="63" h="119">
                  <a:moveTo>
                    <a:pt x="63" y="6"/>
                  </a:moveTo>
                  <a:lnTo>
                    <a:pt x="21" y="0"/>
                  </a:lnTo>
                  <a:lnTo>
                    <a:pt x="0" y="113"/>
                  </a:lnTo>
                  <a:lnTo>
                    <a:pt x="42" y="119"/>
                  </a:lnTo>
                  <a:lnTo>
                    <a:pt x="63" y="6"/>
                  </a:lnTo>
                  <a:close/>
                </a:path>
              </a:pathLst>
            </a:custGeom>
            <a:solidFill>
              <a:srgbClr val="000000"/>
            </a:solidFill>
            <a:ln w="9525">
              <a:noFill/>
              <a:round/>
              <a:headEnd/>
              <a:tailEnd/>
            </a:ln>
            <a:effectLst/>
          </p:spPr>
          <p:txBody>
            <a:bodyPr wrap="none" anchor="ctr"/>
            <a:lstStyle/>
            <a:p>
              <a:endParaRPr lang="en-CA"/>
            </a:p>
          </p:txBody>
        </p:sp>
        <p:sp>
          <p:nvSpPr>
            <p:cNvPr id="10" name="Freeform 6"/>
            <p:cNvSpPr>
              <a:spLocks noChangeArrowheads="1"/>
            </p:cNvSpPr>
            <p:nvPr/>
          </p:nvSpPr>
          <p:spPr bwMode="auto">
            <a:xfrm>
              <a:off x="2772" y="1211"/>
              <a:ext cx="37" cy="30"/>
            </a:xfrm>
            <a:custGeom>
              <a:avLst/>
              <a:gdLst/>
              <a:ahLst/>
              <a:cxnLst>
                <a:cxn ang="0">
                  <a:pos x="35" y="0"/>
                </a:cxn>
                <a:cxn ang="0">
                  <a:pos x="42" y="12"/>
                </a:cxn>
                <a:cxn ang="0">
                  <a:pos x="7" y="30"/>
                </a:cxn>
                <a:cxn ang="0">
                  <a:pos x="0" y="6"/>
                </a:cxn>
                <a:cxn ang="0">
                  <a:pos x="35" y="0"/>
                </a:cxn>
              </a:cxnLst>
              <a:rect l="0" t="0" r="r" b="b"/>
              <a:pathLst>
                <a:path w="42" h="30">
                  <a:moveTo>
                    <a:pt x="35" y="0"/>
                  </a:moveTo>
                  <a:lnTo>
                    <a:pt x="42" y="12"/>
                  </a:lnTo>
                  <a:lnTo>
                    <a:pt x="7" y="30"/>
                  </a:lnTo>
                  <a:lnTo>
                    <a:pt x="0" y="6"/>
                  </a:lnTo>
                  <a:lnTo>
                    <a:pt x="35" y="0"/>
                  </a:lnTo>
                  <a:close/>
                </a:path>
              </a:pathLst>
            </a:custGeom>
            <a:solidFill>
              <a:srgbClr val="000000"/>
            </a:solidFill>
            <a:ln w="9525">
              <a:noFill/>
              <a:round/>
              <a:headEnd/>
              <a:tailEnd/>
            </a:ln>
            <a:effectLst/>
          </p:spPr>
          <p:txBody>
            <a:bodyPr wrap="none" anchor="ctr"/>
            <a:lstStyle/>
            <a:p>
              <a:endParaRPr lang="en-CA"/>
            </a:p>
          </p:txBody>
        </p:sp>
        <p:sp>
          <p:nvSpPr>
            <p:cNvPr id="11" name="Freeform 7"/>
            <p:cNvSpPr>
              <a:spLocks noChangeArrowheads="1"/>
            </p:cNvSpPr>
            <p:nvPr/>
          </p:nvSpPr>
          <p:spPr bwMode="auto">
            <a:xfrm>
              <a:off x="2692" y="1324"/>
              <a:ext cx="87" cy="71"/>
            </a:xfrm>
            <a:custGeom>
              <a:avLst/>
              <a:gdLst/>
              <a:ahLst/>
              <a:cxnLst>
                <a:cxn ang="0">
                  <a:pos x="98" y="29"/>
                </a:cxn>
                <a:cxn ang="0">
                  <a:pos x="77" y="0"/>
                </a:cxn>
                <a:cxn ang="0">
                  <a:pos x="0" y="41"/>
                </a:cxn>
                <a:cxn ang="0">
                  <a:pos x="21" y="71"/>
                </a:cxn>
                <a:cxn ang="0">
                  <a:pos x="98" y="29"/>
                </a:cxn>
              </a:cxnLst>
              <a:rect l="0" t="0" r="r" b="b"/>
              <a:pathLst>
                <a:path w="98" h="71">
                  <a:moveTo>
                    <a:pt x="98" y="29"/>
                  </a:moveTo>
                  <a:lnTo>
                    <a:pt x="77" y="0"/>
                  </a:lnTo>
                  <a:lnTo>
                    <a:pt x="0" y="41"/>
                  </a:lnTo>
                  <a:lnTo>
                    <a:pt x="21" y="71"/>
                  </a:lnTo>
                  <a:lnTo>
                    <a:pt x="98" y="29"/>
                  </a:lnTo>
                  <a:close/>
                </a:path>
              </a:pathLst>
            </a:custGeom>
            <a:solidFill>
              <a:srgbClr val="000000"/>
            </a:solidFill>
            <a:ln w="9525">
              <a:noFill/>
              <a:round/>
              <a:headEnd/>
              <a:tailEnd/>
            </a:ln>
            <a:effectLst/>
          </p:spPr>
          <p:txBody>
            <a:bodyPr wrap="none" anchor="ctr"/>
            <a:lstStyle/>
            <a:p>
              <a:endParaRPr lang="en-CA"/>
            </a:p>
          </p:txBody>
        </p:sp>
        <p:sp>
          <p:nvSpPr>
            <p:cNvPr id="12" name="Freeform 8"/>
            <p:cNvSpPr>
              <a:spLocks noChangeArrowheads="1"/>
            </p:cNvSpPr>
            <p:nvPr/>
          </p:nvSpPr>
          <p:spPr bwMode="auto">
            <a:xfrm>
              <a:off x="2753" y="1324"/>
              <a:ext cx="38" cy="29"/>
            </a:xfrm>
            <a:custGeom>
              <a:avLst/>
              <a:gdLst/>
              <a:ahLst/>
              <a:cxnLst>
                <a:cxn ang="0">
                  <a:pos x="42" y="12"/>
                </a:cxn>
                <a:cxn ang="0">
                  <a:pos x="28" y="29"/>
                </a:cxn>
                <a:cxn ang="0">
                  <a:pos x="0" y="6"/>
                </a:cxn>
                <a:cxn ang="0">
                  <a:pos x="7" y="0"/>
                </a:cxn>
                <a:cxn ang="0">
                  <a:pos x="42" y="12"/>
                </a:cxn>
              </a:cxnLst>
              <a:rect l="0" t="0" r="r" b="b"/>
              <a:pathLst>
                <a:path w="42" h="29">
                  <a:moveTo>
                    <a:pt x="42" y="12"/>
                  </a:moveTo>
                  <a:lnTo>
                    <a:pt x="28" y="29"/>
                  </a:lnTo>
                  <a:lnTo>
                    <a:pt x="0" y="6"/>
                  </a:lnTo>
                  <a:lnTo>
                    <a:pt x="7" y="0"/>
                  </a:lnTo>
                  <a:lnTo>
                    <a:pt x="42" y="12"/>
                  </a:lnTo>
                  <a:close/>
                </a:path>
              </a:pathLst>
            </a:custGeom>
            <a:solidFill>
              <a:srgbClr val="000000"/>
            </a:solidFill>
            <a:ln w="9525">
              <a:noFill/>
              <a:round/>
              <a:headEnd/>
              <a:tailEnd/>
            </a:ln>
            <a:effectLst/>
          </p:spPr>
          <p:txBody>
            <a:bodyPr wrap="none" anchor="ctr"/>
            <a:lstStyle/>
            <a:p>
              <a:endParaRPr lang="en-CA"/>
            </a:p>
          </p:txBody>
        </p:sp>
        <p:sp>
          <p:nvSpPr>
            <p:cNvPr id="13" name="Freeform 9"/>
            <p:cNvSpPr>
              <a:spLocks noChangeArrowheads="1"/>
            </p:cNvSpPr>
            <p:nvPr/>
          </p:nvSpPr>
          <p:spPr bwMode="auto">
            <a:xfrm>
              <a:off x="2641" y="1359"/>
              <a:ext cx="63" cy="53"/>
            </a:xfrm>
            <a:custGeom>
              <a:avLst/>
              <a:gdLst/>
              <a:ahLst/>
              <a:cxnLst>
                <a:cxn ang="0">
                  <a:pos x="71" y="36"/>
                </a:cxn>
                <a:cxn ang="0">
                  <a:pos x="7" y="53"/>
                </a:cxn>
                <a:cxn ang="0">
                  <a:pos x="0" y="18"/>
                </a:cxn>
                <a:cxn ang="0">
                  <a:pos x="64" y="0"/>
                </a:cxn>
                <a:cxn ang="0">
                  <a:pos x="71" y="36"/>
                </a:cxn>
              </a:cxnLst>
              <a:rect l="0" t="0" r="r" b="b"/>
              <a:pathLst>
                <a:path w="71" h="53">
                  <a:moveTo>
                    <a:pt x="71" y="36"/>
                  </a:moveTo>
                  <a:lnTo>
                    <a:pt x="7" y="53"/>
                  </a:lnTo>
                  <a:lnTo>
                    <a:pt x="0" y="18"/>
                  </a:lnTo>
                  <a:lnTo>
                    <a:pt x="64" y="0"/>
                  </a:lnTo>
                  <a:lnTo>
                    <a:pt x="71" y="36"/>
                  </a:lnTo>
                  <a:close/>
                </a:path>
              </a:pathLst>
            </a:custGeom>
            <a:solidFill>
              <a:srgbClr val="000000"/>
            </a:solidFill>
            <a:ln w="9525">
              <a:noFill/>
              <a:round/>
              <a:headEnd/>
              <a:tailEnd/>
            </a:ln>
            <a:effectLst/>
          </p:spPr>
          <p:txBody>
            <a:bodyPr wrap="none" anchor="ctr"/>
            <a:lstStyle/>
            <a:p>
              <a:endParaRPr lang="en-CA"/>
            </a:p>
          </p:txBody>
        </p:sp>
        <p:sp>
          <p:nvSpPr>
            <p:cNvPr id="14" name="Freeform 10"/>
            <p:cNvSpPr>
              <a:spLocks noChangeArrowheads="1"/>
            </p:cNvSpPr>
            <p:nvPr/>
          </p:nvSpPr>
          <p:spPr bwMode="auto">
            <a:xfrm>
              <a:off x="2579" y="1377"/>
              <a:ext cx="68" cy="47"/>
            </a:xfrm>
            <a:custGeom>
              <a:avLst/>
              <a:gdLst/>
              <a:ahLst/>
              <a:cxnLst>
                <a:cxn ang="0">
                  <a:pos x="77" y="35"/>
                </a:cxn>
                <a:cxn ang="0">
                  <a:pos x="7" y="47"/>
                </a:cxn>
                <a:cxn ang="0">
                  <a:pos x="0" y="12"/>
                </a:cxn>
                <a:cxn ang="0">
                  <a:pos x="70" y="0"/>
                </a:cxn>
                <a:cxn ang="0">
                  <a:pos x="77" y="35"/>
                </a:cxn>
              </a:cxnLst>
              <a:rect l="0" t="0" r="r" b="b"/>
              <a:pathLst>
                <a:path w="77" h="47">
                  <a:moveTo>
                    <a:pt x="77" y="35"/>
                  </a:moveTo>
                  <a:lnTo>
                    <a:pt x="7" y="47"/>
                  </a:lnTo>
                  <a:lnTo>
                    <a:pt x="0" y="12"/>
                  </a:lnTo>
                  <a:lnTo>
                    <a:pt x="70" y="0"/>
                  </a:lnTo>
                  <a:lnTo>
                    <a:pt x="77" y="35"/>
                  </a:lnTo>
                  <a:close/>
                </a:path>
              </a:pathLst>
            </a:custGeom>
            <a:solidFill>
              <a:srgbClr val="000000"/>
            </a:solidFill>
            <a:ln w="9525">
              <a:noFill/>
              <a:round/>
              <a:headEnd/>
              <a:tailEnd/>
            </a:ln>
            <a:effectLst/>
          </p:spPr>
          <p:txBody>
            <a:bodyPr wrap="none" anchor="ctr"/>
            <a:lstStyle/>
            <a:p>
              <a:endParaRPr lang="en-CA"/>
            </a:p>
          </p:txBody>
        </p:sp>
        <p:sp>
          <p:nvSpPr>
            <p:cNvPr id="15" name="Freeform 11"/>
            <p:cNvSpPr>
              <a:spLocks noChangeArrowheads="1"/>
            </p:cNvSpPr>
            <p:nvPr/>
          </p:nvSpPr>
          <p:spPr bwMode="auto">
            <a:xfrm>
              <a:off x="2467" y="1389"/>
              <a:ext cx="118" cy="59"/>
            </a:xfrm>
            <a:custGeom>
              <a:avLst/>
              <a:gdLst/>
              <a:ahLst/>
              <a:cxnLst>
                <a:cxn ang="0">
                  <a:pos x="133" y="35"/>
                </a:cxn>
                <a:cxn ang="0">
                  <a:pos x="7" y="59"/>
                </a:cxn>
                <a:cxn ang="0">
                  <a:pos x="0" y="23"/>
                </a:cxn>
                <a:cxn ang="0">
                  <a:pos x="126" y="0"/>
                </a:cxn>
                <a:cxn ang="0">
                  <a:pos x="133" y="35"/>
                </a:cxn>
              </a:cxnLst>
              <a:rect l="0" t="0" r="r" b="b"/>
              <a:pathLst>
                <a:path w="133" h="59">
                  <a:moveTo>
                    <a:pt x="133" y="35"/>
                  </a:moveTo>
                  <a:lnTo>
                    <a:pt x="7" y="59"/>
                  </a:lnTo>
                  <a:lnTo>
                    <a:pt x="0" y="23"/>
                  </a:lnTo>
                  <a:lnTo>
                    <a:pt x="126" y="0"/>
                  </a:lnTo>
                  <a:lnTo>
                    <a:pt x="133" y="35"/>
                  </a:lnTo>
                  <a:close/>
                </a:path>
              </a:pathLst>
            </a:custGeom>
            <a:solidFill>
              <a:srgbClr val="000000"/>
            </a:solidFill>
            <a:ln w="9525">
              <a:noFill/>
              <a:round/>
              <a:headEnd/>
              <a:tailEnd/>
            </a:ln>
            <a:effectLst/>
          </p:spPr>
          <p:txBody>
            <a:bodyPr wrap="none" anchor="ctr"/>
            <a:lstStyle/>
            <a:p>
              <a:endParaRPr lang="en-CA"/>
            </a:p>
          </p:txBody>
        </p:sp>
        <p:sp>
          <p:nvSpPr>
            <p:cNvPr id="16" name="Freeform 12"/>
            <p:cNvSpPr>
              <a:spLocks noChangeArrowheads="1"/>
            </p:cNvSpPr>
            <p:nvPr/>
          </p:nvSpPr>
          <p:spPr bwMode="auto">
            <a:xfrm>
              <a:off x="2692" y="1359"/>
              <a:ext cx="19" cy="36"/>
            </a:xfrm>
            <a:custGeom>
              <a:avLst/>
              <a:gdLst/>
              <a:ahLst/>
              <a:cxnLst>
                <a:cxn ang="0">
                  <a:pos x="21" y="36"/>
                </a:cxn>
                <a:cxn ang="0">
                  <a:pos x="14" y="36"/>
                </a:cxn>
                <a:cxn ang="0">
                  <a:pos x="0" y="6"/>
                </a:cxn>
                <a:cxn ang="0">
                  <a:pos x="7" y="0"/>
                </a:cxn>
                <a:cxn ang="0">
                  <a:pos x="21" y="36"/>
                </a:cxn>
              </a:cxnLst>
              <a:rect l="0" t="0" r="r" b="b"/>
              <a:pathLst>
                <a:path w="21" h="36">
                  <a:moveTo>
                    <a:pt x="21" y="36"/>
                  </a:moveTo>
                  <a:lnTo>
                    <a:pt x="14" y="36"/>
                  </a:lnTo>
                  <a:lnTo>
                    <a:pt x="0" y="6"/>
                  </a:lnTo>
                  <a:lnTo>
                    <a:pt x="7" y="0"/>
                  </a:lnTo>
                  <a:lnTo>
                    <a:pt x="21" y="36"/>
                  </a:lnTo>
                  <a:close/>
                </a:path>
              </a:pathLst>
            </a:custGeom>
            <a:solidFill>
              <a:srgbClr val="000000"/>
            </a:solidFill>
            <a:ln w="9525">
              <a:noFill/>
              <a:round/>
              <a:headEnd/>
              <a:tailEnd/>
            </a:ln>
            <a:effectLst/>
          </p:spPr>
          <p:txBody>
            <a:bodyPr wrap="none" anchor="ctr"/>
            <a:lstStyle/>
            <a:p>
              <a:endParaRPr lang="en-CA"/>
            </a:p>
          </p:txBody>
        </p:sp>
        <p:sp>
          <p:nvSpPr>
            <p:cNvPr id="17" name="Freeform 13"/>
            <p:cNvSpPr>
              <a:spLocks noChangeArrowheads="1"/>
            </p:cNvSpPr>
            <p:nvPr/>
          </p:nvSpPr>
          <p:spPr bwMode="auto">
            <a:xfrm>
              <a:off x="2422" y="1424"/>
              <a:ext cx="63" cy="53"/>
            </a:xfrm>
            <a:custGeom>
              <a:avLst/>
              <a:gdLst/>
              <a:ahLst/>
              <a:cxnLst>
                <a:cxn ang="0">
                  <a:pos x="71" y="18"/>
                </a:cxn>
                <a:cxn ang="0">
                  <a:pos x="36" y="53"/>
                </a:cxn>
                <a:cxn ang="0">
                  <a:pos x="0" y="36"/>
                </a:cxn>
                <a:cxn ang="0">
                  <a:pos x="36" y="0"/>
                </a:cxn>
                <a:cxn ang="0">
                  <a:pos x="71" y="18"/>
                </a:cxn>
              </a:cxnLst>
              <a:rect l="0" t="0" r="r" b="b"/>
              <a:pathLst>
                <a:path w="71" h="53">
                  <a:moveTo>
                    <a:pt x="71" y="18"/>
                  </a:moveTo>
                  <a:lnTo>
                    <a:pt x="36" y="53"/>
                  </a:lnTo>
                  <a:lnTo>
                    <a:pt x="0" y="36"/>
                  </a:lnTo>
                  <a:lnTo>
                    <a:pt x="36" y="0"/>
                  </a:lnTo>
                  <a:lnTo>
                    <a:pt x="71" y="18"/>
                  </a:lnTo>
                  <a:close/>
                </a:path>
              </a:pathLst>
            </a:custGeom>
            <a:solidFill>
              <a:srgbClr val="000000"/>
            </a:solidFill>
            <a:ln w="9525">
              <a:noFill/>
              <a:round/>
              <a:headEnd/>
              <a:tailEnd/>
            </a:ln>
            <a:effectLst/>
          </p:spPr>
          <p:txBody>
            <a:bodyPr wrap="none" anchor="ctr"/>
            <a:lstStyle/>
            <a:p>
              <a:endParaRPr lang="en-CA"/>
            </a:p>
          </p:txBody>
        </p:sp>
        <p:sp>
          <p:nvSpPr>
            <p:cNvPr id="18" name="Freeform 14"/>
            <p:cNvSpPr>
              <a:spLocks noChangeArrowheads="1"/>
            </p:cNvSpPr>
            <p:nvPr/>
          </p:nvSpPr>
          <p:spPr bwMode="auto">
            <a:xfrm>
              <a:off x="2404" y="1460"/>
              <a:ext cx="51" cy="47"/>
            </a:xfrm>
            <a:custGeom>
              <a:avLst/>
              <a:gdLst/>
              <a:ahLst/>
              <a:cxnLst>
                <a:cxn ang="0">
                  <a:pos x="57" y="17"/>
                </a:cxn>
                <a:cxn ang="0">
                  <a:pos x="43" y="47"/>
                </a:cxn>
                <a:cxn ang="0">
                  <a:pos x="0" y="41"/>
                </a:cxn>
                <a:cxn ang="0">
                  <a:pos x="21" y="0"/>
                </a:cxn>
                <a:cxn ang="0">
                  <a:pos x="57" y="17"/>
                </a:cxn>
              </a:cxnLst>
              <a:rect l="0" t="0" r="r" b="b"/>
              <a:pathLst>
                <a:path w="57" h="47">
                  <a:moveTo>
                    <a:pt x="57" y="17"/>
                  </a:moveTo>
                  <a:lnTo>
                    <a:pt x="43" y="47"/>
                  </a:lnTo>
                  <a:lnTo>
                    <a:pt x="0" y="41"/>
                  </a:lnTo>
                  <a:lnTo>
                    <a:pt x="21" y="0"/>
                  </a:lnTo>
                  <a:lnTo>
                    <a:pt x="57" y="17"/>
                  </a:lnTo>
                  <a:close/>
                </a:path>
              </a:pathLst>
            </a:custGeom>
            <a:solidFill>
              <a:srgbClr val="000000"/>
            </a:solidFill>
            <a:ln w="9525">
              <a:noFill/>
              <a:round/>
              <a:headEnd/>
              <a:tailEnd/>
            </a:ln>
            <a:effectLst/>
          </p:spPr>
          <p:txBody>
            <a:bodyPr wrap="none" anchor="ctr"/>
            <a:lstStyle/>
            <a:p>
              <a:endParaRPr lang="en-CA"/>
            </a:p>
          </p:txBody>
        </p:sp>
        <p:sp>
          <p:nvSpPr>
            <p:cNvPr id="19" name="Freeform 15"/>
            <p:cNvSpPr>
              <a:spLocks noChangeArrowheads="1"/>
            </p:cNvSpPr>
            <p:nvPr/>
          </p:nvSpPr>
          <p:spPr bwMode="auto">
            <a:xfrm>
              <a:off x="2372" y="1501"/>
              <a:ext cx="69" cy="77"/>
            </a:xfrm>
            <a:custGeom>
              <a:avLst/>
              <a:gdLst/>
              <a:ahLst/>
              <a:cxnLst>
                <a:cxn ang="0">
                  <a:pos x="78" y="6"/>
                </a:cxn>
                <a:cxn ang="0">
                  <a:pos x="42" y="77"/>
                </a:cxn>
                <a:cxn ang="0">
                  <a:pos x="0" y="71"/>
                </a:cxn>
                <a:cxn ang="0">
                  <a:pos x="35" y="0"/>
                </a:cxn>
                <a:cxn ang="0">
                  <a:pos x="78" y="6"/>
                </a:cxn>
              </a:cxnLst>
              <a:rect l="0" t="0" r="r" b="b"/>
              <a:pathLst>
                <a:path w="78" h="77">
                  <a:moveTo>
                    <a:pt x="78" y="6"/>
                  </a:moveTo>
                  <a:lnTo>
                    <a:pt x="42" y="77"/>
                  </a:lnTo>
                  <a:lnTo>
                    <a:pt x="0" y="71"/>
                  </a:lnTo>
                  <a:lnTo>
                    <a:pt x="35" y="0"/>
                  </a:lnTo>
                  <a:lnTo>
                    <a:pt x="78" y="6"/>
                  </a:lnTo>
                  <a:close/>
                </a:path>
              </a:pathLst>
            </a:custGeom>
            <a:solidFill>
              <a:srgbClr val="000000"/>
            </a:solidFill>
            <a:ln w="9525">
              <a:noFill/>
              <a:round/>
              <a:headEnd/>
              <a:tailEnd/>
            </a:ln>
            <a:effectLst/>
          </p:spPr>
          <p:txBody>
            <a:bodyPr wrap="none" anchor="ctr"/>
            <a:lstStyle/>
            <a:p>
              <a:endParaRPr lang="en-CA"/>
            </a:p>
          </p:txBody>
        </p:sp>
        <p:sp>
          <p:nvSpPr>
            <p:cNvPr id="20" name="Freeform 16"/>
            <p:cNvSpPr>
              <a:spLocks noChangeArrowheads="1"/>
            </p:cNvSpPr>
            <p:nvPr/>
          </p:nvSpPr>
          <p:spPr bwMode="auto">
            <a:xfrm>
              <a:off x="2366" y="1572"/>
              <a:ext cx="44" cy="89"/>
            </a:xfrm>
            <a:custGeom>
              <a:avLst/>
              <a:gdLst/>
              <a:ahLst/>
              <a:cxnLst>
                <a:cxn ang="0">
                  <a:pos x="49" y="6"/>
                </a:cxn>
                <a:cxn ang="0">
                  <a:pos x="42" y="89"/>
                </a:cxn>
                <a:cxn ang="0">
                  <a:pos x="0" y="83"/>
                </a:cxn>
                <a:cxn ang="0">
                  <a:pos x="7" y="0"/>
                </a:cxn>
                <a:cxn ang="0">
                  <a:pos x="49" y="6"/>
                </a:cxn>
              </a:cxnLst>
              <a:rect l="0" t="0" r="r" b="b"/>
              <a:pathLst>
                <a:path w="49" h="89">
                  <a:moveTo>
                    <a:pt x="49" y="6"/>
                  </a:moveTo>
                  <a:lnTo>
                    <a:pt x="42" y="89"/>
                  </a:lnTo>
                  <a:lnTo>
                    <a:pt x="0" y="83"/>
                  </a:lnTo>
                  <a:lnTo>
                    <a:pt x="7" y="0"/>
                  </a:lnTo>
                  <a:lnTo>
                    <a:pt x="49" y="6"/>
                  </a:lnTo>
                  <a:close/>
                </a:path>
              </a:pathLst>
            </a:custGeom>
            <a:solidFill>
              <a:srgbClr val="000000"/>
            </a:solidFill>
            <a:ln w="9525">
              <a:noFill/>
              <a:round/>
              <a:headEnd/>
              <a:tailEnd/>
            </a:ln>
            <a:effectLst/>
          </p:spPr>
          <p:txBody>
            <a:bodyPr wrap="none" anchor="ctr"/>
            <a:lstStyle/>
            <a:p>
              <a:endParaRPr lang="en-CA"/>
            </a:p>
          </p:txBody>
        </p:sp>
        <p:sp>
          <p:nvSpPr>
            <p:cNvPr id="21" name="Freeform 17"/>
            <p:cNvSpPr>
              <a:spLocks noChangeArrowheads="1"/>
            </p:cNvSpPr>
            <p:nvPr/>
          </p:nvSpPr>
          <p:spPr bwMode="auto">
            <a:xfrm>
              <a:off x="2454" y="1412"/>
              <a:ext cx="31" cy="36"/>
            </a:xfrm>
            <a:custGeom>
              <a:avLst/>
              <a:gdLst/>
              <a:ahLst/>
              <a:cxnLst>
                <a:cxn ang="0">
                  <a:pos x="14" y="0"/>
                </a:cxn>
                <a:cxn ang="0">
                  <a:pos x="0" y="12"/>
                </a:cxn>
                <a:cxn ang="0">
                  <a:pos x="21" y="36"/>
                </a:cxn>
                <a:cxn ang="0">
                  <a:pos x="35" y="30"/>
                </a:cxn>
                <a:cxn ang="0">
                  <a:pos x="14" y="0"/>
                </a:cxn>
              </a:cxnLst>
              <a:rect l="0" t="0" r="r" b="b"/>
              <a:pathLst>
                <a:path w="35" h="36">
                  <a:moveTo>
                    <a:pt x="14" y="0"/>
                  </a:moveTo>
                  <a:lnTo>
                    <a:pt x="0" y="12"/>
                  </a:lnTo>
                  <a:lnTo>
                    <a:pt x="21" y="36"/>
                  </a:lnTo>
                  <a:lnTo>
                    <a:pt x="35" y="30"/>
                  </a:lnTo>
                  <a:lnTo>
                    <a:pt x="14" y="0"/>
                  </a:lnTo>
                  <a:close/>
                </a:path>
              </a:pathLst>
            </a:custGeom>
            <a:solidFill>
              <a:srgbClr val="000000"/>
            </a:solidFill>
            <a:ln w="9525">
              <a:noFill/>
              <a:round/>
              <a:headEnd/>
              <a:tailEnd/>
            </a:ln>
            <a:effectLst/>
          </p:spPr>
          <p:txBody>
            <a:bodyPr wrap="none" anchor="ctr"/>
            <a:lstStyle/>
            <a:p>
              <a:endParaRPr lang="en-CA"/>
            </a:p>
          </p:txBody>
        </p:sp>
        <p:sp>
          <p:nvSpPr>
            <p:cNvPr id="22" name="Freeform 18"/>
            <p:cNvSpPr>
              <a:spLocks noChangeArrowheads="1"/>
            </p:cNvSpPr>
            <p:nvPr/>
          </p:nvSpPr>
          <p:spPr bwMode="auto">
            <a:xfrm>
              <a:off x="2341" y="1661"/>
              <a:ext cx="62" cy="278"/>
            </a:xfrm>
            <a:custGeom>
              <a:avLst/>
              <a:gdLst/>
              <a:ahLst/>
              <a:cxnLst>
                <a:cxn ang="0">
                  <a:pos x="70" y="0"/>
                </a:cxn>
                <a:cxn ang="0">
                  <a:pos x="42" y="278"/>
                </a:cxn>
                <a:cxn ang="0">
                  <a:pos x="0" y="278"/>
                </a:cxn>
                <a:cxn ang="0">
                  <a:pos x="28" y="0"/>
                </a:cxn>
                <a:cxn ang="0">
                  <a:pos x="70" y="0"/>
                </a:cxn>
              </a:cxnLst>
              <a:rect l="0" t="0" r="r" b="b"/>
              <a:pathLst>
                <a:path w="70" h="278">
                  <a:moveTo>
                    <a:pt x="70" y="0"/>
                  </a:moveTo>
                  <a:lnTo>
                    <a:pt x="42" y="278"/>
                  </a:lnTo>
                  <a:lnTo>
                    <a:pt x="0" y="278"/>
                  </a:lnTo>
                  <a:lnTo>
                    <a:pt x="28" y="0"/>
                  </a:lnTo>
                  <a:lnTo>
                    <a:pt x="70" y="0"/>
                  </a:lnTo>
                  <a:close/>
                </a:path>
              </a:pathLst>
            </a:custGeom>
            <a:solidFill>
              <a:srgbClr val="000000"/>
            </a:solidFill>
            <a:ln w="9525">
              <a:noFill/>
              <a:round/>
              <a:headEnd/>
              <a:tailEnd/>
            </a:ln>
            <a:effectLst/>
          </p:spPr>
          <p:txBody>
            <a:bodyPr wrap="none" anchor="ctr"/>
            <a:lstStyle/>
            <a:p>
              <a:endParaRPr lang="en-CA"/>
            </a:p>
          </p:txBody>
        </p:sp>
        <p:sp>
          <p:nvSpPr>
            <p:cNvPr id="23" name="Freeform 19"/>
            <p:cNvSpPr>
              <a:spLocks noChangeArrowheads="1"/>
            </p:cNvSpPr>
            <p:nvPr/>
          </p:nvSpPr>
          <p:spPr bwMode="auto">
            <a:xfrm>
              <a:off x="2366" y="1655"/>
              <a:ext cx="37" cy="6"/>
            </a:xfrm>
            <a:custGeom>
              <a:avLst/>
              <a:gdLst/>
              <a:ahLst/>
              <a:cxnLst>
                <a:cxn ang="0">
                  <a:pos x="0" y="0"/>
                </a:cxn>
                <a:cxn ang="0">
                  <a:pos x="0" y="6"/>
                </a:cxn>
                <a:cxn ang="0">
                  <a:pos x="42" y="6"/>
                </a:cxn>
                <a:cxn ang="0">
                  <a:pos x="42" y="6"/>
                </a:cxn>
                <a:cxn ang="0">
                  <a:pos x="0" y="0"/>
                </a:cxn>
              </a:cxnLst>
              <a:rect l="0" t="0" r="r" b="b"/>
              <a:pathLst>
                <a:path w="42" h="6">
                  <a:moveTo>
                    <a:pt x="0" y="0"/>
                  </a:moveTo>
                  <a:lnTo>
                    <a:pt x="0" y="6"/>
                  </a:lnTo>
                  <a:lnTo>
                    <a:pt x="42" y="6"/>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24" name="Freeform 20"/>
            <p:cNvSpPr>
              <a:spLocks noChangeArrowheads="1"/>
            </p:cNvSpPr>
            <p:nvPr/>
          </p:nvSpPr>
          <p:spPr bwMode="auto">
            <a:xfrm>
              <a:off x="2323" y="1933"/>
              <a:ext cx="56" cy="112"/>
            </a:xfrm>
            <a:custGeom>
              <a:avLst/>
              <a:gdLst/>
              <a:ahLst/>
              <a:cxnLst>
                <a:cxn ang="0">
                  <a:pos x="63" y="6"/>
                </a:cxn>
                <a:cxn ang="0">
                  <a:pos x="42" y="112"/>
                </a:cxn>
                <a:cxn ang="0">
                  <a:pos x="0" y="106"/>
                </a:cxn>
                <a:cxn ang="0">
                  <a:pos x="21" y="0"/>
                </a:cxn>
                <a:cxn ang="0">
                  <a:pos x="63" y="6"/>
                </a:cxn>
              </a:cxnLst>
              <a:rect l="0" t="0" r="r" b="b"/>
              <a:pathLst>
                <a:path w="63" h="112">
                  <a:moveTo>
                    <a:pt x="63" y="6"/>
                  </a:moveTo>
                  <a:lnTo>
                    <a:pt x="42" y="112"/>
                  </a:lnTo>
                  <a:lnTo>
                    <a:pt x="0" y="106"/>
                  </a:lnTo>
                  <a:lnTo>
                    <a:pt x="21" y="0"/>
                  </a:lnTo>
                  <a:lnTo>
                    <a:pt x="63" y="6"/>
                  </a:lnTo>
                  <a:close/>
                </a:path>
              </a:pathLst>
            </a:custGeom>
            <a:solidFill>
              <a:srgbClr val="000000"/>
            </a:solidFill>
            <a:ln w="9525">
              <a:noFill/>
              <a:round/>
              <a:headEnd/>
              <a:tailEnd/>
            </a:ln>
            <a:effectLst/>
          </p:spPr>
          <p:txBody>
            <a:bodyPr wrap="none" anchor="ctr"/>
            <a:lstStyle/>
            <a:p>
              <a:endParaRPr lang="en-CA"/>
            </a:p>
          </p:txBody>
        </p:sp>
        <p:sp>
          <p:nvSpPr>
            <p:cNvPr id="25" name="Freeform 21"/>
            <p:cNvSpPr>
              <a:spLocks noChangeArrowheads="1"/>
            </p:cNvSpPr>
            <p:nvPr/>
          </p:nvSpPr>
          <p:spPr bwMode="auto">
            <a:xfrm>
              <a:off x="2310" y="2039"/>
              <a:ext cx="50" cy="53"/>
            </a:xfrm>
            <a:custGeom>
              <a:avLst/>
              <a:gdLst/>
              <a:ahLst/>
              <a:cxnLst>
                <a:cxn ang="0">
                  <a:pos x="56" y="6"/>
                </a:cxn>
                <a:cxn ang="0">
                  <a:pos x="42" y="53"/>
                </a:cxn>
                <a:cxn ang="0">
                  <a:pos x="0" y="47"/>
                </a:cxn>
                <a:cxn ang="0">
                  <a:pos x="14" y="0"/>
                </a:cxn>
                <a:cxn ang="0">
                  <a:pos x="56" y="6"/>
                </a:cxn>
              </a:cxnLst>
              <a:rect l="0" t="0" r="r" b="b"/>
              <a:pathLst>
                <a:path w="56" h="53">
                  <a:moveTo>
                    <a:pt x="56" y="6"/>
                  </a:moveTo>
                  <a:lnTo>
                    <a:pt x="42" y="53"/>
                  </a:lnTo>
                  <a:lnTo>
                    <a:pt x="0" y="47"/>
                  </a:lnTo>
                  <a:lnTo>
                    <a:pt x="14" y="0"/>
                  </a:lnTo>
                  <a:lnTo>
                    <a:pt x="56" y="6"/>
                  </a:lnTo>
                  <a:close/>
                </a:path>
              </a:pathLst>
            </a:custGeom>
            <a:solidFill>
              <a:srgbClr val="000000"/>
            </a:solidFill>
            <a:ln w="9525">
              <a:noFill/>
              <a:round/>
              <a:headEnd/>
              <a:tailEnd/>
            </a:ln>
            <a:effectLst/>
          </p:spPr>
          <p:txBody>
            <a:bodyPr wrap="none" anchor="ctr"/>
            <a:lstStyle/>
            <a:p>
              <a:endParaRPr lang="en-CA"/>
            </a:p>
          </p:txBody>
        </p:sp>
        <p:sp>
          <p:nvSpPr>
            <p:cNvPr id="26" name="Freeform 22"/>
            <p:cNvSpPr>
              <a:spLocks noChangeArrowheads="1"/>
            </p:cNvSpPr>
            <p:nvPr/>
          </p:nvSpPr>
          <p:spPr bwMode="auto">
            <a:xfrm>
              <a:off x="2304" y="2086"/>
              <a:ext cx="44" cy="54"/>
            </a:xfrm>
            <a:custGeom>
              <a:avLst/>
              <a:gdLst/>
              <a:ahLst/>
              <a:cxnLst>
                <a:cxn ang="0">
                  <a:pos x="49" y="6"/>
                </a:cxn>
                <a:cxn ang="0">
                  <a:pos x="42" y="54"/>
                </a:cxn>
                <a:cxn ang="0">
                  <a:pos x="0" y="54"/>
                </a:cxn>
                <a:cxn ang="0">
                  <a:pos x="7" y="0"/>
                </a:cxn>
                <a:cxn ang="0">
                  <a:pos x="49" y="6"/>
                </a:cxn>
              </a:cxnLst>
              <a:rect l="0" t="0" r="r" b="b"/>
              <a:pathLst>
                <a:path w="49" h="54">
                  <a:moveTo>
                    <a:pt x="49" y="6"/>
                  </a:moveTo>
                  <a:lnTo>
                    <a:pt x="42" y="54"/>
                  </a:lnTo>
                  <a:lnTo>
                    <a:pt x="0" y="54"/>
                  </a:lnTo>
                  <a:lnTo>
                    <a:pt x="7" y="0"/>
                  </a:lnTo>
                  <a:lnTo>
                    <a:pt x="49" y="6"/>
                  </a:lnTo>
                  <a:close/>
                </a:path>
              </a:pathLst>
            </a:custGeom>
            <a:solidFill>
              <a:srgbClr val="000000"/>
            </a:solidFill>
            <a:ln w="9525">
              <a:noFill/>
              <a:round/>
              <a:headEnd/>
              <a:tailEnd/>
            </a:ln>
            <a:effectLst/>
          </p:spPr>
          <p:txBody>
            <a:bodyPr wrap="none" anchor="ctr"/>
            <a:lstStyle/>
            <a:p>
              <a:endParaRPr lang="en-CA"/>
            </a:p>
          </p:txBody>
        </p:sp>
        <p:sp>
          <p:nvSpPr>
            <p:cNvPr id="27" name="Freeform 23"/>
            <p:cNvSpPr>
              <a:spLocks noChangeArrowheads="1"/>
            </p:cNvSpPr>
            <p:nvPr/>
          </p:nvSpPr>
          <p:spPr bwMode="auto">
            <a:xfrm>
              <a:off x="2341" y="1933"/>
              <a:ext cx="37" cy="6"/>
            </a:xfrm>
            <a:custGeom>
              <a:avLst/>
              <a:gdLst/>
              <a:ahLst/>
              <a:cxnLst>
                <a:cxn ang="0">
                  <a:pos x="42" y="6"/>
                </a:cxn>
                <a:cxn ang="0">
                  <a:pos x="42" y="6"/>
                </a:cxn>
                <a:cxn ang="0">
                  <a:pos x="0" y="6"/>
                </a:cxn>
                <a:cxn ang="0">
                  <a:pos x="0" y="0"/>
                </a:cxn>
                <a:cxn ang="0">
                  <a:pos x="42" y="6"/>
                </a:cxn>
              </a:cxnLst>
              <a:rect l="0" t="0" r="r" b="b"/>
              <a:pathLst>
                <a:path w="42" h="6">
                  <a:moveTo>
                    <a:pt x="42" y="6"/>
                  </a:moveTo>
                  <a:lnTo>
                    <a:pt x="42" y="6"/>
                  </a:lnTo>
                  <a:lnTo>
                    <a:pt x="0" y="6"/>
                  </a:lnTo>
                  <a:lnTo>
                    <a:pt x="0" y="0"/>
                  </a:lnTo>
                  <a:lnTo>
                    <a:pt x="42" y="6"/>
                  </a:lnTo>
                  <a:close/>
                </a:path>
              </a:pathLst>
            </a:custGeom>
            <a:solidFill>
              <a:srgbClr val="000000"/>
            </a:solidFill>
            <a:ln w="9525">
              <a:noFill/>
              <a:round/>
              <a:headEnd/>
              <a:tailEnd/>
            </a:ln>
            <a:effectLst/>
          </p:spPr>
          <p:txBody>
            <a:bodyPr wrap="none" anchor="ctr"/>
            <a:lstStyle/>
            <a:p>
              <a:endParaRPr lang="en-CA"/>
            </a:p>
          </p:txBody>
        </p:sp>
        <p:sp>
          <p:nvSpPr>
            <p:cNvPr id="28" name="Freeform 24"/>
            <p:cNvSpPr>
              <a:spLocks noChangeArrowheads="1"/>
            </p:cNvSpPr>
            <p:nvPr/>
          </p:nvSpPr>
          <p:spPr bwMode="auto">
            <a:xfrm>
              <a:off x="2304" y="2140"/>
              <a:ext cx="56" cy="124"/>
            </a:xfrm>
            <a:custGeom>
              <a:avLst/>
              <a:gdLst/>
              <a:ahLst/>
              <a:cxnLst>
                <a:cxn ang="0">
                  <a:pos x="42" y="0"/>
                </a:cxn>
                <a:cxn ang="0">
                  <a:pos x="63" y="118"/>
                </a:cxn>
                <a:cxn ang="0">
                  <a:pos x="21" y="124"/>
                </a:cxn>
                <a:cxn ang="0">
                  <a:pos x="0" y="6"/>
                </a:cxn>
                <a:cxn ang="0">
                  <a:pos x="42" y="0"/>
                </a:cxn>
              </a:cxnLst>
              <a:rect l="0" t="0" r="r" b="b"/>
              <a:pathLst>
                <a:path w="63" h="124">
                  <a:moveTo>
                    <a:pt x="42" y="0"/>
                  </a:moveTo>
                  <a:lnTo>
                    <a:pt x="63" y="118"/>
                  </a:lnTo>
                  <a:lnTo>
                    <a:pt x="21" y="124"/>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29" name="Freeform 25"/>
            <p:cNvSpPr>
              <a:spLocks noChangeArrowheads="1"/>
            </p:cNvSpPr>
            <p:nvPr/>
          </p:nvSpPr>
          <p:spPr bwMode="auto">
            <a:xfrm>
              <a:off x="2323" y="2258"/>
              <a:ext cx="62" cy="112"/>
            </a:xfrm>
            <a:custGeom>
              <a:avLst/>
              <a:gdLst/>
              <a:ahLst/>
              <a:cxnLst>
                <a:cxn ang="0">
                  <a:pos x="42" y="0"/>
                </a:cxn>
                <a:cxn ang="0">
                  <a:pos x="70" y="106"/>
                </a:cxn>
                <a:cxn ang="0">
                  <a:pos x="28" y="112"/>
                </a:cxn>
                <a:cxn ang="0">
                  <a:pos x="0" y="6"/>
                </a:cxn>
                <a:cxn ang="0">
                  <a:pos x="42" y="0"/>
                </a:cxn>
              </a:cxnLst>
              <a:rect l="0" t="0" r="r" b="b"/>
              <a:pathLst>
                <a:path w="70" h="112">
                  <a:moveTo>
                    <a:pt x="42" y="0"/>
                  </a:moveTo>
                  <a:lnTo>
                    <a:pt x="70" y="106"/>
                  </a:lnTo>
                  <a:lnTo>
                    <a:pt x="28" y="112"/>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30" name="Freeform 26"/>
            <p:cNvSpPr>
              <a:spLocks noChangeArrowheads="1"/>
            </p:cNvSpPr>
            <p:nvPr/>
          </p:nvSpPr>
          <p:spPr bwMode="auto">
            <a:xfrm>
              <a:off x="2347" y="2364"/>
              <a:ext cx="56" cy="77"/>
            </a:xfrm>
            <a:custGeom>
              <a:avLst/>
              <a:gdLst/>
              <a:ahLst/>
              <a:cxnLst>
                <a:cxn ang="0">
                  <a:pos x="42" y="0"/>
                </a:cxn>
                <a:cxn ang="0">
                  <a:pos x="63" y="71"/>
                </a:cxn>
                <a:cxn ang="0">
                  <a:pos x="21" y="77"/>
                </a:cxn>
                <a:cxn ang="0">
                  <a:pos x="0" y="6"/>
                </a:cxn>
                <a:cxn ang="0">
                  <a:pos x="42" y="0"/>
                </a:cxn>
              </a:cxnLst>
              <a:rect l="0" t="0" r="r" b="b"/>
              <a:pathLst>
                <a:path w="63" h="77">
                  <a:moveTo>
                    <a:pt x="42" y="0"/>
                  </a:moveTo>
                  <a:lnTo>
                    <a:pt x="63" y="71"/>
                  </a:lnTo>
                  <a:lnTo>
                    <a:pt x="21" y="77"/>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31" name="Freeform 27"/>
            <p:cNvSpPr>
              <a:spLocks noChangeArrowheads="1"/>
            </p:cNvSpPr>
            <p:nvPr/>
          </p:nvSpPr>
          <p:spPr bwMode="auto">
            <a:xfrm>
              <a:off x="2366" y="2435"/>
              <a:ext cx="44" cy="36"/>
            </a:xfrm>
            <a:custGeom>
              <a:avLst/>
              <a:gdLst/>
              <a:ahLst/>
              <a:cxnLst>
                <a:cxn ang="0">
                  <a:pos x="42" y="0"/>
                </a:cxn>
                <a:cxn ang="0">
                  <a:pos x="49" y="30"/>
                </a:cxn>
                <a:cxn ang="0">
                  <a:pos x="7" y="36"/>
                </a:cxn>
                <a:cxn ang="0">
                  <a:pos x="0" y="6"/>
                </a:cxn>
                <a:cxn ang="0">
                  <a:pos x="42" y="0"/>
                </a:cxn>
              </a:cxnLst>
              <a:rect l="0" t="0" r="r" b="b"/>
              <a:pathLst>
                <a:path w="49" h="36">
                  <a:moveTo>
                    <a:pt x="42" y="0"/>
                  </a:moveTo>
                  <a:lnTo>
                    <a:pt x="49" y="30"/>
                  </a:lnTo>
                  <a:lnTo>
                    <a:pt x="7" y="36"/>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32" name="Freeform 28"/>
            <p:cNvSpPr>
              <a:spLocks noChangeArrowheads="1"/>
            </p:cNvSpPr>
            <p:nvPr/>
          </p:nvSpPr>
          <p:spPr bwMode="auto">
            <a:xfrm>
              <a:off x="2304" y="2140"/>
              <a:ext cx="37" cy="6"/>
            </a:xfrm>
            <a:custGeom>
              <a:avLst/>
              <a:gdLst/>
              <a:ahLst/>
              <a:cxnLst>
                <a:cxn ang="0">
                  <a:pos x="0" y="0"/>
                </a:cxn>
                <a:cxn ang="0">
                  <a:pos x="0" y="6"/>
                </a:cxn>
                <a:cxn ang="0">
                  <a:pos x="42" y="0"/>
                </a:cxn>
                <a:cxn ang="0">
                  <a:pos x="42" y="0"/>
                </a:cxn>
                <a:cxn ang="0">
                  <a:pos x="0" y="0"/>
                </a:cxn>
              </a:cxnLst>
              <a:rect l="0" t="0" r="r" b="b"/>
              <a:pathLst>
                <a:path w="42" h="6">
                  <a:moveTo>
                    <a:pt x="0" y="0"/>
                  </a:moveTo>
                  <a:lnTo>
                    <a:pt x="0" y="6"/>
                  </a:lnTo>
                  <a:lnTo>
                    <a:pt x="42" y="0"/>
                  </a:lnTo>
                  <a:lnTo>
                    <a:pt x="42" y="0"/>
                  </a:lnTo>
                  <a:lnTo>
                    <a:pt x="0" y="0"/>
                  </a:lnTo>
                  <a:close/>
                </a:path>
              </a:pathLst>
            </a:custGeom>
            <a:solidFill>
              <a:srgbClr val="000000"/>
            </a:solidFill>
            <a:ln w="9525">
              <a:noFill/>
              <a:round/>
              <a:headEnd/>
              <a:tailEnd/>
            </a:ln>
            <a:effectLst/>
          </p:spPr>
          <p:txBody>
            <a:bodyPr wrap="none" anchor="ctr"/>
            <a:lstStyle/>
            <a:p>
              <a:endParaRPr lang="en-CA"/>
            </a:p>
          </p:txBody>
        </p:sp>
        <p:sp>
          <p:nvSpPr>
            <p:cNvPr id="33" name="Freeform 29"/>
            <p:cNvSpPr>
              <a:spLocks noChangeArrowheads="1"/>
            </p:cNvSpPr>
            <p:nvPr/>
          </p:nvSpPr>
          <p:spPr bwMode="auto">
            <a:xfrm>
              <a:off x="2323" y="2459"/>
              <a:ext cx="87" cy="148"/>
            </a:xfrm>
            <a:custGeom>
              <a:avLst/>
              <a:gdLst/>
              <a:ahLst/>
              <a:cxnLst>
                <a:cxn ang="0">
                  <a:pos x="98" y="6"/>
                </a:cxn>
                <a:cxn ang="0">
                  <a:pos x="56" y="0"/>
                </a:cxn>
                <a:cxn ang="0">
                  <a:pos x="0" y="142"/>
                </a:cxn>
                <a:cxn ang="0">
                  <a:pos x="42" y="148"/>
                </a:cxn>
                <a:cxn ang="0">
                  <a:pos x="98" y="6"/>
                </a:cxn>
              </a:cxnLst>
              <a:rect l="0" t="0" r="r" b="b"/>
              <a:pathLst>
                <a:path w="98" h="148">
                  <a:moveTo>
                    <a:pt x="98" y="6"/>
                  </a:moveTo>
                  <a:lnTo>
                    <a:pt x="56" y="0"/>
                  </a:lnTo>
                  <a:lnTo>
                    <a:pt x="0" y="142"/>
                  </a:lnTo>
                  <a:lnTo>
                    <a:pt x="42" y="148"/>
                  </a:lnTo>
                  <a:lnTo>
                    <a:pt x="98" y="6"/>
                  </a:lnTo>
                  <a:close/>
                </a:path>
              </a:pathLst>
            </a:custGeom>
            <a:solidFill>
              <a:srgbClr val="000000"/>
            </a:solidFill>
            <a:ln w="9525">
              <a:noFill/>
              <a:round/>
              <a:headEnd/>
              <a:tailEnd/>
            </a:ln>
            <a:effectLst/>
          </p:spPr>
          <p:txBody>
            <a:bodyPr wrap="none" anchor="ctr"/>
            <a:lstStyle/>
            <a:p>
              <a:endParaRPr lang="en-CA"/>
            </a:p>
          </p:txBody>
        </p:sp>
        <p:sp>
          <p:nvSpPr>
            <p:cNvPr id="34" name="Freeform 30"/>
            <p:cNvSpPr>
              <a:spLocks noChangeArrowheads="1"/>
            </p:cNvSpPr>
            <p:nvPr/>
          </p:nvSpPr>
          <p:spPr bwMode="auto">
            <a:xfrm>
              <a:off x="2372" y="2459"/>
              <a:ext cx="37" cy="12"/>
            </a:xfrm>
            <a:custGeom>
              <a:avLst/>
              <a:gdLst/>
              <a:ahLst/>
              <a:cxnLst>
                <a:cxn ang="0">
                  <a:pos x="42" y="6"/>
                </a:cxn>
                <a:cxn ang="0">
                  <a:pos x="42" y="6"/>
                </a:cxn>
                <a:cxn ang="0">
                  <a:pos x="0" y="12"/>
                </a:cxn>
                <a:cxn ang="0">
                  <a:pos x="0" y="0"/>
                </a:cxn>
                <a:cxn ang="0">
                  <a:pos x="42" y="6"/>
                </a:cxn>
              </a:cxnLst>
              <a:rect l="0" t="0" r="r" b="b"/>
              <a:pathLst>
                <a:path w="42" h="12">
                  <a:moveTo>
                    <a:pt x="42" y="6"/>
                  </a:moveTo>
                  <a:lnTo>
                    <a:pt x="42" y="6"/>
                  </a:lnTo>
                  <a:lnTo>
                    <a:pt x="0" y="12"/>
                  </a:lnTo>
                  <a:lnTo>
                    <a:pt x="0" y="0"/>
                  </a:lnTo>
                  <a:lnTo>
                    <a:pt x="42" y="6"/>
                  </a:lnTo>
                  <a:close/>
                </a:path>
              </a:pathLst>
            </a:custGeom>
            <a:solidFill>
              <a:srgbClr val="000000"/>
            </a:solidFill>
            <a:ln w="9525">
              <a:noFill/>
              <a:round/>
              <a:headEnd/>
              <a:tailEnd/>
            </a:ln>
            <a:effectLst/>
          </p:spPr>
          <p:txBody>
            <a:bodyPr wrap="none" anchor="ctr"/>
            <a:lstStyle/>
            <a:p>
              <a:endParaRPr lang="en-CA"/>
            </a:p>
          </p:txBody>
        </p:sp>
        <p:sp>
          <p:nvSpPr>
            <p:cNvPr id="35" name="Freeform 31"/>
            <p:cNvSpPr>
              <a:spLocks noChangeArrowheads="1"/>
            </p:cNvSpPr>
            <p:nvPr/>
          </p:nvSpPr>
          <p:spPr bwMode="auto">
            <a:xfrm>
              <a:off x="2329" y="2595"/>
              <a:ext cx="69" cy="77"/>
            </a:xfrm>
            <a:custGeom>
              <a:avLst/>
              <a:gdLst/>
              <a:ahLst/>
              <a:cxnLst>
                <a:cxn ang="0">
                  <a:pos x="28" y="0"/>
                </a:cxn>
                <a:cxn ang="0">
                  <a:pos x="0" y="30"/>
                </a:cxn>
                <a:cxn ang="0">
                  <a:pos x="49" y="77"/>
                </a:cxn>
                <a:cxn ang="0">
                  <a:pos x="77" y="47"/>
                </a:cxn>
                <a:cxn ang="0">
                  <a:pos x="28" y="0"/>
                </a:cxn>
              </a:cxnLst>
              <a:rect l="0" t="0" r="r" b="b"/>
              <a:pathLst>
                <a:path w="77" h="77">
                  <a:moveTo>
                    <a:pt x="28" y="0"/>
                  </a:moveTo>
                  <a:lnTo>
                    <a:pt x="0" y="30"/>
                  </a:lnTo>
                  <a:lnTo>
                    <a:pt x="49" y="77"/>
                  </a:lnTo>
                  <a:lnTo>
                    <a:pt x="77" y="47"/>
                  </a:lnTo>
                  <a:lnTo>
                    <a:pt x="28" y="0"/>
                  </a:lnTo>
                  <a:close/>
                </a:path>
              </a:pathLst>
            </a:custGeom>
            <a:solidFill>
              <a:srgbClr val="000000"/>
            </a:solidFill>
            <a:ln w="9525">
              <a:noFill/>
              <a:round/>
              <a:headEnd/>
              <a:tailEnd/>
            </a:ln>
            <a:effectLst/>
          </p:spPr>
          <p:txBody>
            <a:bodyPr wrap="none" anchor="ctr"/>
            <a:lstStyle/>
            <a:p>
              <a:endParaRPr lang="en-CA"/>
            </a:p>
          </p:txBody>
        </p:sp>
        <p:sp>
          <p:nvSpPr>
            <p:cNvPr id="36" name="Freeform 32"/>
            <p:cNvSpPr>
              <a:spLocks noChangeArrowheads="1"/>
            </p:cNvSpPr>
            <p:nvPr/>
          </p:nvSpPr>
          <p:spPr bwMode="auto">
            <a:xfrm>
              <a:off x="2323" y="2595"/>
              <a:ext cx="37" cy="30"/>
            </a:xfrm>
            <a:custGeom>
              <a:avLst/>
              <a:gdLst/>
              <a:ahLst/>
              <a:cxnLst>
                <a:cxn ang="0">
                  <a:pos x="0" y="6"/>
                </a:cxn>
                <a:cxn ang="0">
                  <a:pos x="7" y="30"/>
                </a:cxn>
                <a:cxn ang="0">
                  <a:pos x="42" y="12"/>
                </a:cxn>
                <a:cxn ang="0">
                  <a:pos x="35" y="0"/>
                </a:cxn>
                <a:cxn ang="0">
                  <a:pos x="0" y="6"/>
                </a:cxn>
              </a:cxnLst>
              <a:rect l="0" t="0" r="r" b="b"/>
              <a:pathLst>
                <a:path w="42" h="30">
                  <a:moveTo>
                    <a:pt x="0" y="6"/>
                  </a:moveTo>
                  <a:lnTo>
                    <a:pt x="7" y="30"/>
                  </a:lnTo>
                  <a:lnTo>
                    <a:pt x="42" y="12"/>
                  </a:lnTo>
                  <a:lnTo>
                    <a:pt x="35" y="0"/>
                  </a:lnTo>
                  <a:lnTo>
                    <a:pt x="0" y="6"/>
                  </a:lnTo>
                  <a:close/>
                </a:path>
              </a:pathLst>
            </a:custGeom>
            <a:solidFill>
              <a:srgbClr val="000000"/>
            </a:solidFill>
            <a:ln w="9525">
              <a:noFill/>
              <a:round/>
              <a:headEnd/>
              <a:tailEnd/>
            </a:ln>
            <a:effectLst/>
          </p:spPr>
          <p:txBody>
            <a:bodyPr wrap="none" anchor="ctr"/>
            <a:lstStyle/>
            <a:p>
              <a:endParaRPr lang="en-CA"/>
            </a:p>
          </p:txBody>
        </p:sp>
        <p:sp>
          <p:nvSpPr>
            <p:cNvPr id="37" name="Freeform 33"/>
            <p:cNvSpPr>
              <a:spLocks noChangeArrowheads="1"/>
            </p:cNvSpPr>
            <p:nvPr/>
          </p:nvSpPr>
          <p:spPr bwMode="auto">
            <a:xfrm>
              <a:off x="2372" y="2642"/>
              <a:ext cx="76" cy="71"/>
            </a:xfrm>
            <a:custGeom>
              <a:avLst/>
              <a:gdLst/>
              <a:ahLst/>
              <a:cxnLst>
                <a:cxn ang="0">
                  <a:pos x="28" y="0"/>
                </a:cxn>
                <a:cxn ang="0">
                  <a:pos x="0" y="30"/>
                </a:cxn>
                <a:cxn ang="0">
                  <a:pos x="56" y="71"/>
                </a:cxn>
                <a:cxn ang="0">
                  <a:pos x="85" y="42"/>
                </a:cxn>
                <a:cxn ang="0">
                  <a:pos x="28" y="0"/>
                </a:cxn>
              </a:cxnLst>
              <a:rect l="0" t="0" r="r" b="b"/>
              <a:pathLst>
                <a:path w="85" h="71">
                  <a:moveTo>
                    <a:pt x="28" y="0"/>
                  </a:moveTo>
                  <a:lnTo>
                    <a:pt x="0" y="30"/>
                  </a:lnTo>
                  <a:lnTo>
                    <a:pt x="56" y="71"/>
                  </a:lnTo>
                  <a:lnTo>
                    <a:pt x="85" y="42"/>
                  </a:lnTo>
                  <a:lnTo>
                    <a:pt x="28" y="0"/>
                  </a:lnTo>
                  <a:close/>
                </a:path>
              </a:pathLst>
            </a:custGeom>
            <a:solidFill>
              <a:srgbClr val="000000"/>
            </a:solidFill>
            <a:ln w="9525">
              <a:noFill/>
              <a:round/>
              <a:headEnd/>
              <a:tailEnd/>
            </a:ln>
            <a:effectLst/>
          </p:spPr>
          <p:txBody>
            <a:bodyPr wrap="none" anchor="ctr"/>
            <a:lstStyle/>
            <a:p>
              <a:endParaRPr lang="en-CA"/>
            </a:p>
          </p:txBody>
        </p:sp>
        <p:sp>
          <p:nvSpPr>
            <p:cNvPr id="38" name="Freeform 34"/>
            <p:cNvSpPr>
              <a:spLocks noChangeArrowheads="1"/>
            </p:cNvSpPr>
            <p:nvPr/>
          </p:nvSpPr>
          <p:spPr bwMode="auto">
            <a:xfrm>
              <a:off x="2372" y="2642"/>
              <a:ext cx="25" cy="30"/>
            </a:xfrm>
            <a:custGeom>
              <a:avLst/>
              <a:gdLst/>
              <a:ahLst/>
              <a:cxnLst>
                <a:cxn ang="0">
                  <a:pos x="0" y="30"/>
                </a:cxn>
                <a:cxn ang="0">
                  <a:pos x="0" y="30"/>
                </a:cxn>
                <a:cxn ang="0">
                  <a:pos x="28" y="0"/>
                </a:cxn>
                <a:cxn ang="0">
                  <a:pos x="28" y="0"/>
                </a:cxn>
                <a:cxn ang="0">
                  <a:pos x="0" y="30"/>
                </a:cxn>
              </a:cxnLst>
              <a:rect l="0" t="0" r="r" b="b"/>
              <a:pathLst>
                <a:path w="28" h="30">
                  <a:moveTo>
                    <a:pt x="0" y="30"/>
                  </a:moveTo>
                  <a:lnTo>
                    <a:pt x="0" y="30"/>
                  </a:lnTo>
                  <a:lnTo>
                    <a:pt x="28" y="0"/>
                  </a:lnTo>
                  <a:lnTo>
                    <a:pt x="28" y="0"/>
                  </a:lnTo>
                  <a:lnTo>
                    <a:pt x="0" y="30"/>
                  </a:lnTo>
                  <a:close/>
                </a:path>
              </a:pathLst>
            </a:custGeom>
            <a:solidFill>
              <a:srgbClr val="000000"/>
            </a:solidFill>
            <a:ln w="9525">
              <a:noFill/>
              <a:round/>
              <a:headEnd/>
              <a:tailEnd/>
            </a:ln>
            <a:effectLst/>
          </p:spPr>
          <p:txBody>
            <a:bodyPr wrap="none" anchor="ctr"/>
            <a:lstStyle/>
            <a:p>
              <a:endParaRPr lang="en-CA"/>
            </a:p>
          </p:txBody>
        </p:sp>
        <p:sp>
          <p:nvSpPr>
            <p:cNvPr id="39" name="Freeform 35"/>
            <p:cNvSpPr>
              <a:spLocks noChangeArrowheads="1"/>
            </p:cNvSpPr>
            <p:nvPr/>
          </p:nvSpPr>
          <p:spPr bwMode="auto">
            <a:xfrm>
              <a:off x="2422" y="2684"/>
              <a:ext cx="26" cy="41"/>
            </a:xfrm>
            <a:custGeom>
              <a:avLst/>
              <a:gdLst/>
              <a:ahLst/>
              <a:cxnLst>
                <a:cxn ang="0">
                  <a:pos x="29" y="0"/>
                </a:cxn>
                <a:cxn ang="0">
                  <a:pos x="22" y="6"/>
                </a:cxn>
                <a:cxn ang="0">
                  <a:pos x="15" y="41"/>
                </a:cxn>
                <a:cxn ang="0">
                  <a:pos x="0" y="29"/>
                </a:cxn>
                <a:cxn ang="0">
                  <a:pos x="29" y="0"/>
                </a:cxn>
              </a:cxnLst>
              <a:rect l="0" t="0" r="r" b="b"/>
              <a:pathLst>
                <a:path w="29" h="41">
                  <a:moveTo>
                    <a:pt x="29" y="0"/>
                  </a:moveTo>
                  <a:lnTo>
                    <a:pt x="22" y="6"/>
                  </a:lnTo>
                  <a:lnTo>
                    <a:pt x="15" y="41"/>
                  </a:lnTo>
                  <a:lnTo>
                    <a:pt x="0" y="29"/>
                  </a:lnTo>
                  <a:lnTo>
                    <a:pt x="29" y="0"/>
                  </a:lnTo>
                  <a:close/>
                </a:path>
              </a:pathLst>
            </a:custGeom>
            <a:solidFill>
              <a:srgbClr val="000000"/>
            </a:solidFill>
            <a:ln w="9525">
              <a:noFill/>
              <a:round/>
              <a:headEnd/>
              <a:tailEnd/>
            </a:ln>
            <a:effectLst/>
          </p:spPr>
          <p:txBody>
            <a:bodyPr wrap="none" anchor="ctr"/>
            <a:lstStyle/>
            <a:p>
              <a:endParaRPr lang="en-CA"/>
            </a:p>
          </p:txBody>
        </p:sp>
        <p:sp>
          <p:nvSpPr>
            <p:cNvPr id="40" name="Freeform 36"/>
            <p:cNvSpPr>
              <a:spLocks noChangeArrowheads="1"/>
            </p:cNvSpPr>
            <p:nvPr/>
          </p:nvSpPr>
          <p:spPr bwMode="auto">
            <a:xfrm>
              <a:off x="2436" y="2690"/>
              <a:ext cx="25" cy="35"/>
            </a:xfrm>
            <a:custGeom>
              <a:avLst/>
              <a:gdLst/>
              <a:ahLst/>
              <a:cxnLst>
                <a:cxn ang="0">
                  <a:pos x="7" y="0"/>
                </a:cxn>
                <a:cxn ang="0">
                  <a:pos x="28" y="0"/>
                </a:cxn>
                <a:cxn ang="0">
                  <a:pos x="21" y="35"/>
                </a:cxn>
                <a:cxn ang="0">
                  <a:pos x="0" y="35"/>
                </a:cxn>
                <a:cxn ang="0">
                  <a:pos x="7" y="0"/>
                </a:cxn>
              </a:cxnLst>
              <a:rect l="0" t="0" r="r" b="b"/>
              <a:pathLst>
                <a:path w="28" h="35">
                  <a:moveTo>
                    <a:pt x="7" y="0"/>
                  </a:moveTo>
                  <a:lnTo>
                    <a:pt x="28" y="0"/>
                  </a:lnTo>
                  <a:lnTo>
                    <a:pt x="21" y="35"/>
                  </a:lnTo>
                  <a:lnTo>
                    <a:pt x="0" y="35"/>
                  </a:lnTo>
                  <a:lnTo>
                    <a:pt x="7" y="0"/>
                  </a:lnTo>
                  <a:close/>
                </a:path>
              </a:pathLst>
            </a:custGeom>
            <a:solidFill>
              <a:srgbClr val="000000"/>
            </a:solidFill>
            <a:ln w="9525">
              <a:noFill/>
              <a:round/>
              <a:headEnd/>
              <a:tailEnd/>
            </a:ln>
            <a:effectLst/>
          </p:spPr>
          <p:txBody>
            <a:bodyPr wrap="none" anchor="ctr"/>
            <a:lstStyle/>
            <a:p>
              <a:endParaRPr lang="en-CA"/>
            </a:p>
          </p:txBody>
        </p:sp>
        <p:sp>
          <p:nvSpPr>
            <p:cNvPr id="41" name="Freeform 37"/>
            <p:cNvSpPr>
              <a:spLocks noChangeArrowheads="1"/>
            </p:cNvSpPr>
            <p:nvPr/>
          </p:nvSpPr>
          <p:spPr bwMode="auto">
            <a:xfrm>
              <a:off x="2422" y="2684"/>
              <a:ext cx="26" cy="29"/>
            </a:xfrm>
            <a:custGeom>
              <a:avLst/>
              <a:gdLst/>
              <a:ahLst/>
              <a:cxnLst>
                <a:cxn ang="0">
                  <a:pos x="0" y="29"/>
                </a:cxn>
                <a:cxn ang="0">
                  <a:pos x="0" y="29"/>
                </a:cxn>
                <a:cxn ang="0">
                  <a:pos x="29" y="0"/>
                </a:cxn>
                <a:cxn ang="0">
                  <a:pos x="29" y="0"/>
                </a:cxn>
                <a:cxn ang="0">
                  <a:pos x="0" y="29"/>
                </a:cxn>
              </a:cxnLst>
              <a:rect l="0" t="0" r="r" b="b"/>
              <a:pathLst>
                <a:path w="29" h="29">
                  <a:moveTo>
                    <a:pt x="0" y="29"/>
                  </a:moveTo>
                  <a:lnTo>
                    <a:pt x="0" y="29"/>
                  </a:lnTo>
                  <a:lnTo>
                    <a:pt x="29" y="0"/>
                  </a:lnTo>
                  <a:lnTo>
                    <a:pt x="29" y="0"/>
                  </a:lnTo>
                  <a:lnTo>
                    <a:pt x="0" y="29"/>
                  </a:lnTo>
                  <a:close/>
                </a:path>
              </a:pathLst>
            </a:custGeom>
            <a:solidFill>
              <a:srgbClr val="000000"/>
            </a:solidFill>
            <a:ln w="9525">
              <a:noFill/>
              <a:round/>
              <a:headEnd/>
              <a:tailEnd/>
            </a:ln>
            <a:effectLst/>
          </p:spPr>
          <p:txBody>
            <a:bodyPr wrap="none" anchor="ctr"/>
            <a:lstStyle/>
            <a:p>
              <a:endParaRPr lang="en-CA"/>
            </a:p>
          </p:txBody>
        </p:sp>
        <p:sp>
          <p:nvSpPr>
            <p:cNvPr id="42" name="Freeform 38"/>
            <p:cNvSpPr>
              <a:spLocks noChangeArrowheads="1"/>
            </p:cNvSpPr>
            <p:nvPr/>
          </p:nvSpPr>
          <p:spPr bwMode="auto">
            <a:xfrm>
              <a:off x="2442" y="2684"/>
              <a:ext cx="37" cy="23"/>
            </a:xfrm>
            <a:custGeom>
              <a:avLst/>
              <a:gdLst/>
              <a:ahLst/>
              <a:cxnLst>
                <a:cxn ang="0">
                  <a:pos x="0" y="23"/>
                </a:cxn>
                <a:cxn ang="0">
                  <a:pos x="0" y="6"/>
                </a:cxn>
                <a:cxn ang="0">
                  <a:pos x="42" y="0"/>
                </a:cxn>
                <a:cxn ang="0">
                  <a:pos x="42" y="23"/>
                </a:cxn>
                <a:cxn ang="0">
                  <a:pos x="0" y="23"/>
                </a:cxn>
              </a:cxnLst>
              <a:rect l="0" t="0" r="r" b="b"/>
              <a:pathLst>
                <a:path w="42" h="23">
                  <a:moveTo>
                    <a:pt x="0" y="23"/>
                  </a:moveTo>
                  <a:lnTo>
                    <a:pt x="0" y="6"/>
                  </a:lnTo>
                  <a:lnTo>
                    <a:pt x="42" y="0"/>
                  </a:lnTo>
                  <a:lnTo>
                    <a:pt x="42" y="23"/>
                  </a:lnTo>
                  <a:lnTo>
                    <a:pt x="0" y="23"/>
                  </a:lnTo>
                  <a:close/>
                </a:path>
              </a:pathLst>
            </a:custGeom>
            <a:solidFill>
              <a:srgbClr val="000000"/>
            </a:solidFill>
            <a:ln w="9525">
              <a:noFill/>
              <a:round/>
              <a:headEnd/>
              <a:tailEnd/>
            </a:ln>
            <a:effectLst/>
          </p:spPr>
          <p:txBody>
            <a:bodyPr wrap="none" anchor="ctr"/>
            <a:lstStyle/>
            <a:p>
              <a:endParaRPr lang="en-CA"/>
            </a:p>
          </p:txBody>
        </p:sp>
        <p:sp>
          <p:nvSpPr>
            <p:cNvPr id="43" name="Freeform 39"/>
            <p:cNvSpPr>
              <a:spLocks noChangeArrowheads="1"/>
            </p:cNvSpPr>
            <p:nvPr/>
          </p:nvSpPr>
          <p:spPr bwMode="auto">
            <a:xfrm>
              <a:off x="2422" y="2654"/>
              <a:ext cx="57" cy="36"/>
            </a:xfrm>
            <a:custGeom>
              <a:avLst/>
              <a:gdLst/>
              <a:ahLst/>
              <a:cxnLst>
                <a:cxn ang="0">
                  <a:pos x="22" y="36"/>
                </a:cxn>
                <a:cxn ang="0">
                  <a:pos x="0" y="18"/>
                </a:cxn>
                <a:cxn ang="0">
                  <a:pos x="36" y="0"/>
                </a:cxn>
                <a:cxn ang="0">
                  <a:pos x="64" y="30"/>
                </a:cxn>
                <a:cxn ang="0">
                  <a:pos x="22" y="36"/>
                </a:cxn>
              </a:cxnLst>
              <a:rect l="0" t="0" r="r" b="b"/>
              <a:pathLst>
                <a:path w="64" h="36">
                  <a:moveTo>
                    <a:pt x="22" y="36"/>
                  </a:moveTo>
                  <a:lnTo>
                    <a:pt x="0" y="18"/>
                  </a:lnTo>
                  <a:lnTo>
                    <a:pt x="36" y="0"/>
                  </a:lnTo>
                  <a:lnTo>
                    <a:pt x="64" y="30"/>
                  </a:lnTo>
                  <a:lnTo>
                    <a:pt x="22" y="36"/>
                  </a:lnTo>
                  <a:close/>
                </a:path>
              </a:pathLst>
            </a:custGeom>
            <a:solidFill>
              <a:srgbClr val="000000"/>
            </a:solidFill>
            <a:ln w="9525">
              <a:noFill/>
              <a:round/>
              <a:headEnd/>
              <a:tailEnd/>
            </a:ln>
            <a:effectLst/>
          </p:spPr>
          <p:txBody>
            <a:bodyPr wrap="none" anchor="ctr"/>
            <a:lstStyle/>
            <a:p>
              <a:endParaRPr lang="en-CA"/>
            </a:p>
          </p:txBody>
        </p:sp>
        <p:sp>
          <p:nvSpPr>
            <p:cNvPr id="44" name="Freeform 40"/>
            <p:cNvSpPr>
              <a:spLocks noChangeArrowheads="1"/>
            </p:cNvSpPr>
            <p:nvPr/>
          </p:nvSpPr>
          <p:spPr bwMode="auto">
            <a:xfrm>
              <a:off x="2391" y="2619"/>
              <a:ext cx="63" cy="53"/>
            </a:xfrm>
            <a:custGeom>
              <a:avLst/>
              <a:gdLst/>
              <a:ahLst/>
              <a:cxnLst>
                <a:cxn ang="0">
                  <a:pos x="35" y="53"/>
                </a:cxn>
                <a:cxn ang="0">
                  <a:pos x="0" y="17"/>
                </a:cxn>
                <a:cxn ang="0">
                  <a:pos x="35" y="0"/>
                </a:cxn>
                <a:cxn ang="0">
                  <a:pos x="71" y="35"/>
                </a:cxn>
                <a:cxn ang="0">
                  <a:pos x="35" y="53"/>
                </a:cxn>
              </a:cxnLst>
              <a:rect l="0" t="0" r="r" b="b"/>
              <a:pathLst>
                <a:path w="71" h="53">
                  <a:moveTo>
                    <a:pt x="35" y="53"/>
                  </a:moveTo>
                  <a:lnTo>
                    <a:pt x="0" y="17"/>
                  </a:lnTo>
                  <a:lnTo>
                    <a:pt x="35" y="0"/>
                  </a:lnTo>
                  <a:lnTo>
                    <a:pt x="71" y="35"/>
                  </a:lnTo>
                  <a:lnTo>
                    <a:pt x="35" y="53"/>
                  </a:lnTo>
                  <a:close/>
                </a:path>
              </a:pathLst>
            </a:custGeom>
            <a:solidFill>
              <a:srgbClr val="000000"/>
            </a:solidFill>
            <a:ln w="9525">
              <a:noFill/>
              <a:round/>
              <a:headEnd/>
              <a:tailEnd/>
            </a:ln>
            <a:effectLst/>
          </p:spPr>
          <p:txBody>
            <a:bodyPr wrap="none" anchor="ctr"/>
            <a:lstStyle/>
            <a:p>
              <a:endParaRPr lang="en-CA"/>
            </a:p>
          </p:txBody>
        </p:sp>
        <p:sp>
          <p:nvSpPr>
            <p:cNvPr id="45" name="Freeform 41"/>
            <p:cNvSpPr>
              <a:spLocks noChangeArrowheads="1"/>
            </p:cNvSpPr>
            <p:nvPr/>
          </p:nvSpPr>
          <p:spPr bwMode="auto">
            <a:xfrm>
              <a:off x="2442" y="2690"/>
              <a:ext cx="37" cy="35"/>
            </a:xfrm>
            <a:custGeom>
              <a:avLst/>
              <a:gdLst/>
              <a:ahLst/>
              <a:cxnLst>
                <a:cxn ang="0">
                  <a:pos x="14" y="35"/>
                </a:cxn>
                <a:cxn ang="0">
                  <a:pos x="42" y="17"/>
                </a:cxn>
                <a:cxn ang="0">
                  <a:pos x="21" y="0"/>
                </a:cxn>
                <a:cxn ang="0">
                  <a:pos x="0" y="17"/>
                </a:cxn>
                <a:cxn ang="0">
                  <a:pos x="14" y="35"/>
                </a:cxn>
              </a:cxnLst>
              <a:rect l="0" t="0" r="r" b="b"/>
              <a:pathLst>
                <a:path w="42" h="35">
                  <a:moveTo>
                    <a:pt x="14" y="35"/>
                  </a:moveTo>
                  <a:lnTo>
                    <a:pt x="42" y="17"/>
                  </a:lnTo>
                  <a:lnTo>
                    <a:pt x="21" y="0"/>
                  </a:lnTo>
                  <a:lnTo>
                    <a:pt x="0" y="17"/>
                  </a:lnTo>
                  <a:lnTo>
                    <a:pt x="14" y="35"/>
                  </a:lnTo>
                  <a:close/>
                </a:path>
              </a:pathLst>
            </a:custGeom>
            <a:solidFill>
              <a:srgbClr val="000000"/>
            </a:solidFill>
            <a:ln w="9525">
              <a:noFill/>
              <a:round/>
              <a:headEnd/>
              <a:tailEnd/>
            </a:ln>
            <a:effectLst/>
          </p:spPr>
          <p:txBody>
            <a:bodyPr wrap="none" anchor="ctr"/>
            <a:lstStyle/>
            <a:p>
              <a:endParaRPr lang="en-CA"/>
            </a:p>
          </p:txBody>
        </p:sp>
        <p:sp>
          <p:nvSpPr>
            <p:cNvPr id="46" name="Freeform 42"/>
            <p:cNvSpPr>
              <a:spLocks noChangeArrowheads="1"/>
            </p:cNvSpPr>
            <p:nvPr/>
          </p:nvSpPr>
          <p:spPr bwMode="auto">
            <a:xfrm>
              <a:off x="2391" y="2548"/>
              <a:ext cx="69" cy="88"/>
            </a:xfrm>
            <a:custGeom>
              <a:avLst/>
              <a:gdLst/>
              <a:ahLst/>
              <a:cxnLst>
                <a:cxn ang="0">
                  <a:pos x="0" y="71"/>
                </a:cxn>
                <a:cxn ang="0">
                  <a:pos x="35" y="88"/>
                </a:cxn>
                <a:cxn ang="0">
                  <a:pos x="78" y="17"/>
                </a:cxn>
                <a:cxn ang="0">
                  <a:pos x="42" y="0"/>
                </a:cxn>
                <a:cxn ang="0">
                  <a:pos x="0" y="71"/>
                </a:cxn>
              </a:cxnLst>
              <a:rect l="0" t="0" r="r" b="b"/>
              <a:pathLst>
                <a:path w="78" h="88">
                  <a:moveTo>
                    <a:pt x="0" y="71"/>
                  </a:moveTo>
                  <a:lnTo>
                    <a:pt x="35" y="88"/>
                  </a:lnTo>
                  <a:lnTo>
                    <a:pt x="78" y="17"/>
                  </a:lnTo>
                  <a:lnTo>
                    <a:pt x="42" y="0"/>
                  </a:lnTo>
                  <a:lnTo>
                    <a:pt x="0" y="71"/>
                  </a:lnTo>
                  <a:close/>
                </a:path>
              </a:pathLst>
            </a:custGeom>
            <a:solidFill>
              <a:srgbClr val="000000"/>
            </a:solidFill>
            <a:ln w="9525">
              <a:noFill/>
              <a:round/>
              <a:headEnd/>
              <a:tailEnd/>
            </a:ln>
            <a:effectLst/>
          </p:spPr>
          <p:txBody>
            <a:bodyPr wrap="none" anchor="ctr"/>
            <a:lstStyle/>
            <a:p>
              <a:endParaRPr lang="en-CA"/>
            </a:p>
          </p:txBody>
        </p:sp>
        <p:sp>
          <p:nvSpPr>
            <p:cNvPr id="47" name="Rectangle 43"/>
            <p:cNvSpPr>
              <a:spLocks noChangeArrowheads="1"/>
            </p:cNvSpPr>
            <p:nvPr/>
          </p:nvSpPr>
          <p:spPr bwMode="auto">
            <a:xfrm>
              <a:off x="2391" y="2619"/>
              <a:ext cx="31" cy="17"/>
            </a:xfrm>
            <a:prstGeom prst="rect">
              <a:avLst/>
            </a:prstGeom>
            <a:solidFill>
              <a:srgbClr val="000000"/>
            </a:solidFill>
            <a:ln w="9525">
              <a:noFill/>
              <a:round/>
              <a:headEnd/>
              <a:tailEnd/>
            </a:ln>
            <a:effectLst/>
          </p:spPr>
          <p:txBody>
            <a:bodyPr wrap="none" anchor="ctr"/>
            <a:lstStyle/>
            <a:p>
              <a:endParaRPr lang="en-CA"/>
            </a:p>
          </p:txBody>
        </p:sp>
        <p:sp>
          <p:nvSpPr>
            <p:cNvPr id="48" name="Freeform 44"/>
            <p:cNvSpPr>
              <a:spLocks noChangeArrowheads="1"/>
            </p:cNvSpPr>
            <p:nvPr/>
          </p:nvSpPr>
          <p:spPr bwMode="auto">
            <a:xfrm>
              <a:off x="2428" y="2548"/>
              <a:ext cx="57" cy="77"/>
            </a:xfrm>
            <a:custGeom>
              <a:avLst/>
              <a:gdLst/>
              <a:ahLst/>
              <a:cxnLst>
                <a:cxn ang="0">
                  <a:pos x="36" y="0"/>
                </a:cxn>
                <a:cxn ang="0">
                  <a:pos x="64" y="59"/>
                </a:cxn>
                <a:cxn ang="0">
                  <a:pos x="29" y="77"/>
                </a:cxn>
                <a:cxn ang="0">
                  <a:pos x="0" y="17"/>
                </a:cxn>
                <a:cxn ang="0">
                  <a:pos x="36" y="0"/>
                </a:cxn>
              </a:cxnLst>
              <a:rect l="0" t="0" r="r" b="b"/>
              <a:pathLst>
                <a:path w="64" h="77">
                  <a:moveTo>
                    <a:pt x="36" y="0"/>
                  </a:moveTo>
                  <a:lnTo>
                    <a:pt x="64" y="59"/>
                  </a:lnTo>
                  <a:lnTo>
                    <a:pt x="29" y="77"/>
                  </a:lnTo>
                  <a:lnTo>
                    <a:pt x="0" y="17"/>
                  </a:lnTo>
                  <a:lnTo>
                    <a:pt x="36" y="0"/>
                  </a:lnTo>
                  <a:close/>
                </a:path>
              </a:pathLst>
            </a:custGeom>
            <a:solidFill>
              <a:srgbClr val="000000"/>
            </a:solidFill>
            <a:ln w="9525">
              <a:noFill/>
              <a:round/>
              <a:headEnd/>
              <a:tailEnd/>
            </a:ln>
            <a:effectLst/>
          </p:spPr>
          <p:txBody>
            <a:bodyPr wrap="none" anchor="ctr"/>
            <a:lstStyle/>
            <a:p>
              <a:endParaRPr lang="en-CA"/>
            </a:p>
          </p:txBody>
        </p:sp>
        <p:sp>
          <p:nvSpPr>
            <p:cNvPr id="49" name="Freeform 45"/>
            <p:cNvSpPr>
              <a:spLocks noChangeArrowheads="1"/>
            </p:cNvSpPr>
            <p:nvPr/>
          </p:nvSpPr>
          <p:spPr bwMode="auto">
            <a:xfrm>
              <a:off x="2454" y="2607"/>
              <a:ext cx="37" cy="35"/>
            </a:xfrm>
            <a:custGeom>
              <a:avLst/>
              <a:gdLst/>
              <a:ahLst/>
              <a:cxnLst>
                <a:cxn ang="0">
                  <a:pos x="35" y="0"/>
                </a:cxn>
                <a:cxn ang="0">
                  <a:pos x="42" y="0"/>
                </a:cxn>
                <a:cxn ang="0">
                  <a:pos x="35" y="35"/>
                </a:cxn>
                <a:cxn ang="0">
                  <a:pos x="0" y="18"/>
                </a:cxn>
                <a:cxn ang="0">
                  <a:pos x="35" y="0"/>
                </a:cxn>
              </a:cxnLst>
              <a:rect l="0" t="0" r="r" b="b"/>
              <a:pathLst>
                <a:path w="42" h="35">
                  <a:moveTo>
                    <a:pt x="35" y="0"/>
                  </a:moveTo>
                  <a:lnTo>
                    <a:pt x="42" y="0"/>
                  </a:lnTo>
                  <a:lnTo>
                    <a:pt x="35" y="35"/>
                  </a:lnTo>
                  <a:lnTo>
                    <a:pt x="0" y="18"/>
                  </a:lnTo>
                  <a:lnTo>
                    <a:pt x="35" y="0"/>
                  </a:lnTo>
                  <a:close/>
                </a:path>
              </a:pathLst>
            </a:custGeom>
            <a:solidFill>
              <a:srgbClr val="000000"/>
            </a:solidFill>
            <a:ln w="9525">
              <a:noFill/>
              <a:round/>
              <a:headEnd/>
              <a:tailEnd/>
            </a:ln>
            <a:effectLst/>
          </p:spPr>
          <p:txBody>
            <a:bodyPr wrap="none" anchor="ctr"/>
            <a:lstStyle/>
            <a:p>
              <a:endParaRPr lang="en-CA"/>
            </a:p>
          </p:txBody>
        </p:sp>
        <p:sp>
          <p:nvSpPr>
            <p:cNvPr id="50" name="Freeform 46"/>
            <p:cNvSpPr>
              <a:spLocks noChangeArrowheads="1"/>
            </p:cNvSpPr>
            <p:nvPr/>
          </p:nvSpPr>
          <p:spPr bwMode="auto">
            <a:xfrm>
              <a:off x="2485" y="2607"/>
              <a:ext cx="31" cy="35"/>
            </a:xfrm>
            <a:custGeom>
              <a:avLst/>
              <a:gdLst/>
              <a:ahLst/>
              <a:cxnLst>
                <a:cxn ang="0">
                  <a:pos x="7" y="0"/>
                </a:cxn>
                <a:cxn ang="0">
                  <a:pos x="28" y="0"/>
                </a:cxn>
                <a:cxn ang="0">
                  <a:pos x="35" y="35"/>
                </a:cxn>
                <a:cxn ang="0">
                  <a:pos x="0" y="35"/>
                </a:cxn>
                <a:cxn ang="0">
                  <a:pos x="7" y="0"/>
                </a:cxn>
              </a:cxnLst>
              <a:rect l="0" t="0" r="r" b="b"/>
              <a:pathLst>
                <a:path w="35" h="35">
                  <a:moveTo>
                    <a:pt x="7" y="0"/>
                  </a:moveTo>
                  <a:lnTo>
                    <a:pt x="28" y="0"/>
                  </a:lnTo>
                  <a:lnTo>
                    <a:pt x="35" y="35"/>
                  </a:lnTo>
                  <a:lnTo>
                    <a:pt x="0" y="35"/>
                  </a:lnTo>
                  <a:lnTo>
                    <a:pt x="7" y="0"/>
                  </a:lnTo>
                  <a:close/>
                </a:path>
              </a:pathLst>
            </a:custGeom>
            <a:solidFill>
              <a:srgbClr val="000000"/>
            </a:solidFill>
            <a:ln w="9525">
              <a:noFill/>
              <a:round/>
              <a:headEnd/>
              <a:tailEnd/>
            </a:ln>
            <a:effectLst/>
          </p:spPr>
          <p:txBody>
            <a:bodyPr wrap="none" anchor="ctr"/>
            <a:lstStyle/>
            <a:p>
              <a:endParaRPr lang="en-CA"/>
            </a:p>
          </p:txBody>
        </p:sp>
        <p:sp>
          <p:nvSpPr>
            <p:cNvPr id="51" name="Rectangle 47"/>
            <p:cNvSpPr>
              <a:spLocks noChangeArrowheads="1"/>
            </p:cNvSpPr>
            <p:nvPr/>
          </p:nvSpPr>
          <p:spPr bwMode="auto">
            <a:xfrm>
              <a:off x="2428" y="2548"/>
              <a:ext cx="32" cy="17"/>
            </a:xfrm>
            <a:prstGeom prst="rect">
              <a:avLst/>
            </a:prstGeom>
            <a:solidFill>
              <a:srgbClr val="000000"/>
            </a:solidFill>
            <a:ln w="9525">
              <a:noFill/>
              <a:round/>
              <a:headEnd/>
              <a:tailEnd/>
            </a:ln>
            <a:effectLst/>
          </p:spPr>
          <p:txBody>
            <a:bodyPr wrap="none" anchor="ctr"/>
            <a:lstStyle/>
            <a:p>
              <a:endParaRPr lang="en-CA"/>
            </a:p>
          </p:txBody>
        </p:sp>
        <p:sp>
          <p:nvSpPr>
            <p:cNvPr id="52" name="Freeform 48"/>
            <p:cNvSpPr>
              <a:spLocks noChangeArrowheads="1"/>
            </p:cNvSpPr>
            <p:nvPr/>
          </p:nvSpPr>
          <p:spPr bwMode="auto">
            <a:xfrm>
              <a:off x="2448" y="2429"/>
              <a:ext cx="81" cy="196"/>
            </a:xfrm>
            <a:custGeom>
              <a:avLst/>
              <a:gdLst/>
              <a:ahLst/>
              <a:cxnLst>
                <a:cxn ang="0">
                  <a:pos x="49" y="196"/>
                </a:cxn>
                <a:cxn ang="0">
                  <a:pos x="0" y="6"/>
                </a:cxn>
                <a:cxn ang="0">
                  <a:pos x="42" y="0"/>
                </a:cxn>
                <a:cxn ang="0">
                  <a:pos x="91" y="190"/>
                </a:cxn>
                <a:cxn ang="0">
                  <a:pos x="49" y="196"/>
                </a:cxn>
              </a:cxnLst>
              <a:rect l="0" t="0" r="r" b="b"/>
              <a:pathLst>
                <a:path w="91" h="196">
                  <a:moveTo>
                    <a:pt x="49" y="196"/>
                  </a:moveTo>
                  <a:lnTo>
                    <a:pt x="0" y="6"/>
                  </a:lnTo>
                  <a:lnTo>
                    <a:pt x="42" y="0"/>
                  </a:lnTo>
                  <a:lnTo>
                    <a:pt x="91" y="190"/>
                  </a:lnTo>
                  <a:lnTo>
                    <a:pt x="49" y="196"/>
                  </a:lnTo>
                  <a:close/>
                </a:path>
              </a:pathLst>
            </a:custGeom>
            <a:solidFill>
              <a:srgbClr val="000000"/>
            </a:solidFill>
            <a:ln w="9525">
              <a:noFill/>
              <a:round/>
              <a:headEnd/>
              <a:tailEnd/>
            </a:ln>
            <a:effectLst/>
          </p:spPr>
          <p:txBody>
            <a:bodyPr wrap="none" anchor="ctr"/>
            <a:lstStyle/>
            <a:p>
              <a:endParaRPr lang="en-CA"/>
            </a:p>
          </p:txBody>
        </p:sp>
        <p:sp>
          <p:nvSpPr>
            <p:cNvPr id="53" name="Freeform 49"/>
            <p:cNvSpPr>
              <a:spLocks noChangeArrowheads="1"/>
            </p:cNvSpPr>
            <p:nvPr/>
          </p:nvSpPr>
          <p:spPr bwMode="auto">
            <a:xfrm>
              <a:off x="2491" y="2607"/>
              <a:ext cx="38" cy="35"/>
            </a:xfrm>
            <a:custGeom>
              <a:avLst/>
              <a:gdLst/>
              <a:ahLst/>
              <a:cxnLst>
                <a:cxn ang="0">
                  <a:pos x="28" y="35"/>
                </a:cxn>
                <a:cxn ang="0">
                  <a:pos x="42" y="12"/>
                </a:cxn>
                <a:cxn ang="0">
                  <a:pos x="21" y="0"/>
                </a:cxn>
                <a:cxn ang="0">
                  <a:pos x="0" y="18"/>
                </a:cxn>
                <a:cxn ang="0">
                  <a:pos x="28" y="35"/>
                </a:cxn>
              </a:cxnLst>
              <a:rect l="0" t="0" r="r" b="b"/>
              <a:pathLst>
                <a:path w="42" h="35">
                  <a:moveTo>
                    <a:pt x="28" y="35"/>
                  </a:moveTo>
                  <a:lnTo>
                    <a:pt x="42" y="12"/>
                  </a:lnTo>
                  <a:lnTo>
                    <a:pt x="21" y="0"/>
                  </a:lnTo>
                  <a:lnTo>
                    <a:pt x="0" y="18"/>
                  </a:lnTo>
                  <a:lnTo>
                    <a:pt x="28" y="35"/>
                  </a:lnTo>
                  <a:close/>
                </a:path>
              </a:pathLst>
            </a:custGeom>
            <a:solidFill>
              <a:srgbClr val="000000"/>
            </a:solidFill>
            <a:ln w="9525">
              <a:noFill/>
              <a:round/>
              <a:headEnd/>
              <a:tailEnd/>
            </a:ln>
            <a:effectLst/>
          </p:spPr>
          <p:txBody>
            <a:bodyPr wrap="none" anchor="ctr"/>
            <a:lstStyle/>
            <a:p>
              <a:endParaRPr lang="en-CA"/>
            </a:p>
          </p:txBody>
        </p:sp>
        <p:sp>
          <p:nvSpPr>
            <p:cNvPr id="54" name="Rectangle 50"/>
            <p:cNvSpPr>
              <a:spLocks noChangeArrowheads="1"/>
            </p:cNvSpPr>
            <p:nvPr/>
          </p:nvSpPr>
          <p:spPr bwMode="auto">
            <a:xfrm>
              <a:off x="2448" y="2341"/>
              <a:ext cx="38" cy="94"/>
            </a:xfrm>
            <a:prstGeom prst="rect">
              <a:avLst/>
            </a:prstGeom>
            <a:solidFill>
              <a:srgbClr val="000000"/>
            </a:solidFill>
            <a:ln w="9525">
              <a:noFill/>
              <a:round/>
              <a:headEnd/>
              <a:tailEnd/>
            </a:ln>
            <a:effectLst/>
          </p:spPr>
          <p:txBody>
            <a:bodyPr wrap="none" anchor="ctr"/>
            <a:lstStyle/>
            <a:p>
              <a:endParaRPr lang="en-CA"/>
            </a:p>
          </p:txBody>
        </p:sp>
        <p:sp>
          <p:nvSpPr>
            <p:cNvPr id="55" name="Freeform 51"/>
            <p:cNvSpPr>
              <a:spLocks noChangeArrowheads="1"/>
            </p:cNvSpPr>
            <p:nvPr/>
          </p:nvSpPr>
          <p:spPr bwMode="auto">
            <a:xfrm>
              <a:off x="2448" y="2217"/>
              <a:ext cx="44" cy="124"/>
            </a:xfrm>
            <a:custGeom>
              <a:avLst/>
              <a:gdLst/>
              <a:ahLst/>
              <a:cxnLst>
                <a:cxn ang="0">
                  <a:pos x="0" y="124"/>
                </a:cxn>
                <a:cxn ang="0">
                  <a:pos x="7" y="0"/>
                </a:cxn>
                <a:cxn ang="0">
                  <a:pos x="49" y="0"/>
                </a:cxn>
                <a:cxn ang="0">
                  <a:pos x="42" y="124"/>
                </a:cxn>
                <a:cxn ang="0">
                  <a:pos x="0" y="124"/>
                </a:cxn>
              </a:cxnLst>
              <a:rect l="0" t="0" r="r" b="b"/>
              <a:pathLst>
                <a:path w="49" h="124">
                  <a:moveTo>
                    <a:pt x="0" y="124"/>
                  </a:moveTo>
                  <a:lnTo>
                    <a:pt x="7" y="0"/>
                  </a:lnTo>
                  <a:lnTo>
                    <a:pt x="49" y="0"/>
                  </a:lnTo>
                  <a:lnTo>
                    <a:pt x="42" y="124"/>
                  </a:lnTo>
                  <a:lnTo>
                    <a:pt x="0" y="124"/>
                  </a:lnTo>
                  <a:close/>
                </a:path>
              </a:pathLst>
            </a:custGeom>
            <a:solidFill>
              <a:srgbClr val="000000"/>
            </a:solidFill>
            <a:ln w="9525">
              <a:noFill/>
              <a:round/>
              <a:headEnd/>
              <a:tailEnd/>
            </a:ln>
            <a:effectLst/>
          </p:spPr>
          <p:txBody>
            <a:bodyPr wrap="none" anchor="ctr"/>
            <a:lstStyle/>
            <a:p>
              <a:endParaRPr lang="en-CA"/>
            </a:p>
          </p:txBody>
        </p:sp>
        <p:sp>
          <p:nvSpPr>
            <p:cNvPr id="56" name="Freeform 52"/>
            <p:cNvSpPr>
              <a:spLocks noChangeArrowheads="1"/>
            </p:cNvSpPr>
            <p:nvPr/>
          </p:nvSpPr>
          <p:spPr bwMode="auto">
            <a:xfrm>
              <a:off x="2454" y="2098"/>
              <a:ext cx="44" cy="119"/>
            </a:xfrm>
            <a:custGeom>
              <a:avLst/>
              <a:gdLst/>
              <a:ahLst/>
              <a:cxnLst>
                <a:cxn ang="0">
                  <a:pos x="0" y="119"/>
                </a:cxn>
                <a:cxn ang="0">
                  <a:pos x="7" y="0"/>
                </a:cxn>
                <a:cxn ang="0">
                  <a:pos x="49" y="0"/>
                </a:cxn>
                <a:cxn ang="0">
                  <a:pos x="42" y="119"/>
                </a:cxn>
                <a:cxn ang="0">
                  <a:pos x="0" y="119"/>
                </a:cxn>
              </a:cxnLst>
              <a:rect l="0" t="0" r="r" b="b"/>
              <a:pathLst>
                <a:path w="49" h="119">
                  <a:moveTo>
                    <a:pt x="0" y="119"/>
                  </a:moveTo>
                  <a:lnTo>
                    <a:pt x="7" y="0"/>
                  </a:lnTo>
                  <a:lnTo>
                    <a:pt x="49" y="0"/>
                  </a:lnTo>
                  <a:lnTo>
                    <a:pt x="42" y="119"/>
                  </a:lnTo>
                  <a:lnTo>
                    <a:pt x="0" y="119"/>
                  </a:lnTo>
                  <a:close/>
                </a:path>
              </a:pathLst>
            </a:custGeom>
            <a:solidFill>
              <a:srgbClr val="000000"/>
            </a:solidFill>
            <a:ln w="9525">
              <a:noFill/>
              <a:round/>
              <a:headEnd/>
              <a:tailEnd/>
            </a:ln>
            <a:effectLst/>
          </p:spPr>
          <p:txBody>
            <a:bodyPr wrap="none" anchor="ctr"/>
            <a:lstStyle/>
            <a:p>
              <a:endParaRPr lang="en-CA"/>
            </a:p>
          </p:txBody>
        </p:sp>
        <p:sp>
          <p:nvSpPr>
            <p:cNvPr id="57" name="Rectangle 53"/>
            <p:cNvSpPr>
              <a:spLocks noChangeArrowheads="1"/>
            </p:cNvSpPr>
            <p:nvPr/>
          </p:nvSpPr>
          <p:spPr bwMode="auto">
            <a:xfrm>
              <a:off x="2460" y="2045"/>
              <a:ext cx="37" cy="53"/>
            </a:xfrm>
            <a:prstGeom prst="rect">
              <a:avLst/>
            </a:prstGeom>
            <a:solidFill>
              <a:srgbClr val="000000"/>
            </a:solidFill>
            <a:ln w="9525">
              <a:noFill/>
              <a:round/>
              <a:headEnd/>
              <a:tailEnd/>
            </a:ln>
            <a:effectLst/>
          </p:spPr>
          <p:txBody>
            <a:bodyPr wrap="none" anchor="ctr"/>
            <a:lstStyle/>
            <a:p>
              <a:endParaRPr lang="en-CA"/>
            </a:p>
          </p:txBody>
        </p:sp>
        <p:sp>
          <p:nvSpPr>
            <p:cNvPr id="58" name="Freeform 54"/>
            <p:cNvSpPr>
              <a:spLocks noChangeArrowheads="1"/>
            </p:cNvSpPr>
            <p:nvPr/>
          </p:nvSpPr>
          <p:spPr bwMode="auto">
            <a:xfrm>
              <a:off x="2448" y="2429"/>
              <a:ext cx="38" cy="6"/>
            </a:xfrm>
            <a:custGeom>
              <a:avLst/>
              <a:gdLst/>
              <a:ahLst/>
              <a:cxnLst>
                <a:cxn ang="0">
                  <a:pos x="0" y="6"/>
                </a:cxn>
                <a:cxn ang="0">
                  <a:pos x="0" y="6"/>
                </a:cxn>
                <a:cxn ang="0">
                  <a:pos x="42" y="0"/>
                </a:cxn>
                <a:cxn ang="0">
                  <a:pos x="42" y="6"/>
                </a:cxn>
                <a:cxn ang="0">
                  <a:pos x="0" y="6"/>
                </a:cxn>
              </a:cxnLst>
              <a:rect l="0" t="0" r="r" b="b"/>
              <a:pathLst>
                <a:path w="42" h="6">
                  <a:moveTo>
                    <a:pt x="0" y="6"/>
                  </a:moveTo>
                  <a:lnTo>
                    <a:pt x="0" y="6"/>
                  </a:lnTo>
                  <a:lnTo>
                    <a:pt x="42" y="0"/>
                  </a:lnTo>
                  <a:lnTo>
                    <a:pt x="42" y="6"/>
                  </a:lnTo>
                  <a:lnTo>
                    <a:pt x="0" y="6"/>
                  </a:lnTo>
                  <a:close/>
                </a:path>
              </a:pathLst>
            </a:custGeom>
            <a:solidFill>
              <a:srgbClr val="000000"/>
            </a:solidFill>
            <a:ln w="9525">
              <a:noFill/>
              <a:round/>
              <a:headEnd/>
              <a:tailEnd/>
            </a:ln>
            <a:effectLst/>
          </p:spPr>
          <p:txBody>
            <a:bodyPr wrap="none" anchor="ctr"/>
            <a:lstStyle/>
            <a:p>
              <a:endParaRPr lang="en-CA"/>
            </a:p>
          </p:txBody>
        </p:sp>
        <p:sp>
          <p:nvSpPr>
            <p:cNvPr id="59" name="Freeform 55"/>
            <p:cNvSpPr>
              <a:spLocks noChangeArrowheads="1"/>
            </p:cNvSpPr>
            <p:nvPr/>
          </p:nvSpPr>
          <p:spPr bwMode="auto">
            <a:xfrm>
              <a:off x="2460" y="1720"/>
              <a:ext cx="112" cy="331"/>
            </a:xfrm>
            <a:custGeom>
              <a:avLst/>
              <a:gdLst/>
              <a:ahLst/>
              <a:cxnLst>
                <a:cxn ang="0">
                  <a:pos x="0" y="325"/>
                </a:cxn>
                <a:cxn ang="0">
                  <a:pos x="42" y="331"/>
                </a:cxn>
                <a:cxn ang="0">
                  <a:pos x="126" y="6"/>
                </a:cxn>
                <a:cxn ang="0">
                  <a:pos x="84" y="0"/>
                </a:cxn>
                <a:cxn ang="0">
                  <a:pos x="0" y="325"/>
                </a:cxn>
              </a:cxnLst>
              <a:rect l="0" t="0" r="r" b="b"/>
              <a:pathLst>
                <a:path w="126" h="331">
                  <a:moveTo>
                    <a:pt x="0" y="325"/>
                  </a:moveTo>
                  <a:lnTo>
                    <a:pt x="42" y="331"/>
                  </a:lnTo>
                  <a:lnTo>
                    <a:pt x="126" y="6"/>
                  </a:lnTo>
                  <a:lnTo>
                    <a:pt x="84" y="0"/>
                  </a:lnTo>
                  <a:lnTo>
                    <a:pt x="0" y="325"/>
                  </a:lnTo>
                  <a:close/>
                </a:path>
              </a:pathLst>
            </a:custGeom>
            <a:solidFill>
              <a:srgbClr val="000000"/>
            </a:solidFill>
            <a:ln w="9525">
              <a:noFill/>
              <a:round/>
              <a:headEnd/>
              <a:tailEnd/>
            </a:ln>
            <a:effectLst/>
          </p:spPr>
          <p:txBody>
            <a:bodyPr wrap="none" anchor="ctr"/>
            <a:lstStyle/>
            <a:p>
              <a:endParaRPr lang="en-CA"/>
            </a:p>
          </p:txBody>
        </p:sp>
        <p:sp>
          <p:nvSpPr>
            <p:cNvPr id="60" name="Freeform 56"/>
            <p:cNvSpPr>
              <a:spLocks noChangeArrowheads="1"/>
            </p:cNvSpPr>
            <p:nvPr/>
          </p:nvSpPr>
          <p:spPr bwMode="auto">
            <a:xfrm>
              <a:off x="2460" y="2045"/>
              <a:ext cx="37" cy="6"/>
            </a:xfrm>
            <a:custGeom>
              <a:avLst/>
              <a:gdLst/>
              <a:ahLst/>
              <a:cxnLst>
                <a:cxn ang="0">
                  <a:pos x="0" y="0"/>
                </a:cxn>
                <a:cxn ang="0">
                  <a:pos x="0" y="0"/>
                </a:cxn>
                <a:cxn ang="0">
                  <a:pos x="42" y="0"/>
                </a:cxn>
                <a:cxn ang="0">
                  <a:pos x="42" y="6"/>
                </a:cxn>
                <a:cxn ang="0">
                  <a:pos x="0" y="0"/>
                </a:cxn>
              </a:cxnLst>
              <a:rect l="0" t="0" r="r" b="b"/>
              <a:pathLst>
                <a:path w="42" h="6">
                  <a:moveTo>
                    <a:pt x="0" y="0"/>
                  </a:moveTo>
                  <a:lnTo>
                    <a:pt x="0" y="0"/>
                  </a:lnTo>
                  <a:lnTo>
                    <a:pt x="42" y="0"/>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61" name="Freeform 57"/>
            <p:cNvSpPr>
              <a:spLocks noChangeArrowheads="1"/>
            </p:cNvSpPr>
            <p:nvPr/>
          </p:nvSpPr>
          <p:spPr bwMode="auto">
            <a:xfrm>
              <a:off x="2535" y="1720"/>
              <a:ext cx="56" cy="47"/>
            </a:xfrm>
            <a:custGeom>
              <a:avLst/>
              <a:gdLst/>
              <a:ahLst/>
              <a:cxnLst>
                <a:cxn ang="0">
                  <a:pos x="42" y="0"/>
                </a:cxn>
                <a:cxn ang="0">
                  <a:pos x="63" y="41"/>
                </a:cxn>
                <a:cxn ang="0">
                  <a:pos x="21" y="47"/>
                </a:cxn>
                <a:cxn ang="0">
                  <a:pos x="0" y="6"/>
                </a:cxn>
                <a:cxn ang="0">
                  <a:pos x="42" y="0"/>
                </a:cxn>
              </a:cxnLst>
              <a:rect l="0" t="0" r="r" b="b"/>
              <a:pathLst>
                <a:path w="63" h="47">
                  <a:moveTo>
                    <a:pt x="42" y="0"/>
                  </a:moveTo>
                  <a:lnTo>
                    <a:pt x="63" y="41"/>
                  </a:lnTo>
                  <a:lnTo>
                    <a:pt x="21" y="47"/>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62" name="Freeform 58"/>
            <p:cNvSpPr>
              <a:spLocks noChangeArrowheads="1"/>
            </p:cNvSpPr>
            <p:nvPr/>
          </p:nvSpPr>
          <p:spPr bwMode="auto">
            <a:xfrm>
              <a:off x="2554" y="1761"/>
              <a:ext cx="44" cy="59"/>
            </a:xfrm>
            <a:custGeom>
              <a:avLst/>
              <a:gdLst/>
              <a:ahLst/>
              <a:cxnLst>
                <a:cxn ang="0">
                  <a:pos x="42" y="0"/>
                </a:cxn>
                <a:cxn ang="0">
                  <a:pos x="49" y="59"/>
                </a:cxn>
                <a:cxn ang="0">
                  <a:pos x="7" y="59"/>
                </a:cxn>
                <a:cxn ang="0">
                  <a:pos x="0" y="6"/>
                </a:cxn>
                <a:cxn ang="0">
                  <a:pos x="42" y="0"/>
                </a:cxn>
              </a:cxnLst>
              <a:rect l="0" t="0" r="r" b="b"/>
              <a:pathLst>
                <a:path w="49" h="59">
                  <a:moveTo>
                    <a:pt x="42" y="0"/>
                  </a:moveTo>
                  <a:lnTo>
                    <a:pt x="49" y="59"/>
                  </a:lnTo>
                  <a:lnTo>
                    <a:pt x="7" y="59"/>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63" name="Freeform 59"/>
            <p:cNvSpPr>
              <a:spLocks noChangeArrowheads="1"/>
            </p:cNvSpPr>
            <p:nvPr/>
          </p:nvSpPr>
          <p:spPr bwMode="auto">
            <a:xfrm>
              <a:off x="2560" y="1820"/>
              <a:ext cx="44" cy="148"/>
            </a:xfrm>
            <a:custGeom>
              <a:avLst/>
              <a:gdLst/>
              <a:ahLst/>
              <a:cxnLst>
                <a:cxn ang="0">
                  <a:pos x="42" y="0"/>
                </a:cxn>
                <a:cxn ang="0">
                  <a:pos x="49" y="148"/>
                </a:cxn>
                <a:cxn ang="0">
                  <a:pos x="7" y="148"/>
                </a:cxn>
                <a:cxn ang="0">
                  <a:pos x="0" y="0"/>
                </a:cxn>
                <a:cxn ang="0">
                  <a:pos x="42" y="0"/>
                </a:cxn>
              </a:cxnLst>
              <a:rect l="0" t="0" r="r" b="b"/>
              <a:pathLst>
                <a:path w="49" h="148">
                  <a:moveTo>
                    <a:pt x="42" y="0"/>
                  </a:moveTo>
                  <a:lnTo>
                    <a:pt x="49" y="148"/>
                  </a:lnTo>
                  <a:lnTo>
                    <a:pt x="7" y="148"/>
                  </a:lnTo>
                  <a:lnTo>
                    <a:pt x="0" y="0"/>
                  </a:lnTo>
                  <a:lnTo>
                    <a:pt x="42" y="0"/>
                  </a:lnTo>
                  <a:close/>
                </a:path>
              </a:pathLst>
            </a:custGeom>
            <a:solidFill>
              <a:srgbClr val="000000"/>
            </a:solidFill>
            <a:ln w="9525">
              <a:noFill/>
              <a:round/>
              <a:headEnd/>
              <a:tailEnd/>
            </a:ln>
            <a:effectLst/>
          </p:spPr>
          <p:txBody>
            <a:bodyPr wrap="none" anchor="ctr"/>
            <a:lstStyle/>
            <a:p>
              <a:endParaRPr lang="en-CA"/>
            </a:p>
          </p:txBody>
        </p:sp>
        <p:sp>
          <p:nvSpPr>
            <p:cNvPr id="64" name="Rectangle 60"/>
            <p:cNvSpPr>
              <a:spLocks noChangeArrowheads="1"/>
            </p:cNvSpPr>
            <p:nvPr/>
          </p:nvSpPr>
          <p:spPr bwMode="auto">
            <a:xfrm>
              <a:off x="2566" y="1968"/>
              <a:ext cx="37" cy="189"/>
            </a:xfrm>
            <a:prstGeom prst="rect">
              <a:avLst/>
            </a:prstGeom>
            <a:solidFill>
              <a:srgbClr val="000000"/>
            </a:solidFill>
            <a:ln w="9525">
              <a:noFill/>
              <a:round/>
              <a:headEnd/>
              <a:tailEnd/>
            </a:ln>
            <a:effectLst/>
          </p:spPr>
          <p:txBody>
            <a:bodyPr wrap="none" anchor="ctr"/>
            <a:lstStyle/>
            <a:p>
              <a:endParaRPr lang="en-CA"/>
            </a:p>
          </p:txBody>
        </p:sp>
        <p:sp>
          <p:nvSpPr>
            <p:cNvPr id="65" name="Freeform 61"/>
            <p:cNvSpPr>
              <a:spLocks noChangeArrowheads="1"/>
            </p:cNvSpPr>
            <p:nvPr/>
          </p:nvSpPr>
          <p:spPr bwMode="auto">
            <a:xfrm>
              <a:off x="2535" y="1720"/>
              <a:ext cx="37" cy="6"/>
            </a:xfrm>
            <a:custGeom>
              <a:avLst/>
              <a:gdLst/>
              <a:ahLst/>
              <a:cxnLst>
                <a:cxn ang="0">
                  <a:pos x="0" y="0"/>
                </a:cxn>
                <a:cxn ang="0">
                  <a:pos x="42" y="0"/>
                </a:cxn>
                <a:cxn ang="0">
                  <a:pos x="42" y="6"/>
                </a:cxn>
                <a:cxn ang="0">
                  <a:pos x="0" y="0"/>
                </a:cxn>
              </a:cxnLst>
              <a:rect l="0" t="0" r="r" b="b"/>
              <a:pathLst>
                <a:path w="42" h="6">
                  <a:moveTo>
                    <a:pt x="0" y="0"/>
                  </a:moveTo>
                  <a:lnTo>
                    <a:pt x="42" y="0"/>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66" name="Freeform 62"/>
            <p:cNvSpPr>
              <a:spLocks noChangeArrowheads="1"/>
            </p:cNvSpPr>
            <p:nvPr/>
          </p:nvSpPr>
          <p:spPr bwMode="auto">
            <a:xfrm>
              <a:off x="2498" y="2152"/>
              <a:ext cx="106" cy="337"/>
            </a:xfrm>
            <a:custGeom>
              <a:avLst/>
              <a:gdLst/>
              <a:ahLst/>
              <a:cxnLst>
                <a:cxn ang="0">
                  <a:pos x="119" y="5"/>
                </a:cxn>
                <a:cxn ang="0">
                  <a:pos x="42" y="337"/>
                </a:cxn>
                <a:cxn ang="0">
                  <a:pos x="0" y="331"/>
                </a:cxn>
                <a:cxn ang="0">
                  <a:pos x="77" y="0"/>
                </a:cxn>
                <a:cxn ang="0">
                  <a:pos x="119" y="5"/>
                </a:cxn>
              </a:cxnLst>
              <a:rect l="0" t="0" r="r" b="b"/>
              <a:pathLst>
                <a:path w="119" h="337">
                  <a:moveTo>
                    <a:pt x="119" y="5"/>
                  </a:moveTo>
                  <a:lnTo>
                    <a:pt x="42" y="337"/>
                  </a:lnTo>
                  <a:lnTo>
                    <a:pt x="0" y="331"/>
                  </a:lnTo>
                  <a:lnTo>
                    <a:pt x="77" y="0"/>
                  </a:lnTo>
                  <a:lnTo>
                    <a:pt x="119" y="5"/>
                  </a:lnTo>
                  <a:close/>
                </a:path>
              </a:pathLst>
            </a:custGeom>
            <a:solidFill>
              <a:srgbClr val="000000"/>
            </a:solidFill>
            <a:ln w="9525">
              <a:noFill/>
              <a:round/>
              <a:headEnd/>
              <a:tailEnd/>
            </a:ln>
            <a:effectLst/>
          </p:spPr>
          <p:txBody>
            <a:bodyPr wrap="none" anchor="ctr"/>
            <a:lstStyle/>
            <a:p>
              <a:endParaRPr lang="en-CA"/>
            </a:p>
          </p:txBody>
        </p:sp>
        <p:sp>
          <p:nvSpPr>
            <p:cNvPr id="67" name="Freeform 63"/>
            <p:cNvSpPr>
              <a:spLocks noChangeArrowheads="1"/>
            </p:cNvSpPr>
            <p:nvPr/>
          </p:nvSpPr>
          <p:spPr bwMode="auto">
            <a:xfrm>
              <a:off x="2566" y="2152"/>
              <a:ext cx="37" cy="5"/>
            </a:xfrm>
            <a:custGeom>
              <a:avLst/>
              <a:gdLst/>
              <a:ahLst/>
              <a:cxnLst>
                <a:cxn ang="0">
                  <a:pos x="42" y="5"/>
                </a:cxn>
                <a:cxn ang="0">
                  <a:pos x="42" y="5"/>
                </a:cxn>
                <a:cxn ang="0">
                  <a:pos x="0" y="5"/>
                </a:cxn>
                <a:cxn ang="0">
                  <a:pos x="0" y="0"/>
                </a:cxn>
                <a:cxn ang="0">
                  <a:pos x="42" y="5"/>
                </a:cxn>
              </a:cxnLst>
              <a:rect l="0" t="0" r="r" b="b"/>
              <a:pathLst>
                <a:path w="42" h="5">
                  <a:moveTo>
                    <a:pt x="42" y="5"/>
                  </a:moveTo>
                  <a:lnTo>
                    <a:pt x="42" y="5"/>
                  </a:lnTo>
                  <a:lnTo>
                    <a:pt x="0" y="5"/>
                  </a:lnTo>
                  <a:lnTo>
                    <a:pt x="0" y="0"/>
                  </a:lnTo>
                  <a:lnTo>
                    <a:pt x="42" y="5"/>
                  </a:lnTo>
                  <a:close/>
                </a:path>
              </a:pathLst>
            </a:custGeom>
            <a:solidFill>
              <a:srgbClr val="000000"/>
            </a:solidFill>
            <a:ln w="9525">
              <a:noFill/>
              <a:round/>
              <a:headEnd/>
              <a:tailEnd/>
            </a:ln>
            <a:effectLst/>
          </p:spPr>
          <p:txBody>
            <a:bodyPr wrap="none" anchor="ctr"/>
            <a:lstStyle/>
            <a:p>
              <a:endParaRPr lang="en-CA"/>
            </a:p>
          </p:txBody>
        </p:sp>
        <p:sp>
          <p:nvSpPr>
            <p:cNvPr id="68" name="Freeform 64"/>
            <p:cNvSpPr>
              <a:spLocks noChangeArrowheads="1"/>
            </p:cNvSpPr>
            <p:nvPr/>
          </p:nvSpPr>
          <p:spPr bwMode="auto">
            <a:xfrm>
              <a:off x="2498" y="2489"/>
              <a:ext cx="44" cy="207"/>
            </a:xfrm>
            <a:custGeom>
              <a:avLst/>
              <a:gdLst/>
              <a:ahLst/>
              <a:cxnLst>
                <a:cxn ang="0">
                  <a:pos x="42" y="0"/>
                </a:cxn>
                <a:cxn ang="0">
                  <a:pos x="49" y="207"/>
                </a:cxn>
                <a:cxn ang="0">
                  <a:pos x="7" y="207"/>
                </a:cxn>
                <a:cxn ang="0">
                  <a:pos x="0" y="0"/>
                </a:cxn>
                <a:cxn ang="0">
                  <a:pos x="42" y="0"/>
                </a:cxn>
              </a:cxnLst>
              <a:rect l="0" t="0" r="r" b="b"/>
              <a:pathLst>
                <a:path w="49" h="207">
                  <a:moveTo>
                    <a:pt x="42" y="0"/>
                  </a:moveTo>
                  <a:lnTo>
                    <a:pt x="49" y="207"/>
                  </a:lnTo>
                  <a:lnTo>
                    <a:pt x="7" y="207"/>
                  </a:lnTo>
                  <a:lnTo>
                    <a:pt x="0" y="0"/>
                  </a:lnTo>
                  <a:lnTo>
                    <a:pt x="42" y="0"/>
                  </a:lnTo>
                  <a:close/>
                </a:path>
              </a:pathLst>
            </a:custGeom>
            <a:solidFill>
              <a:srgbClr val="000000"/>
            </a:solidFill>
            <a:ln w="9525">
              <a:noFill/>
              <a:round/>
              <a:headEnd/>
              <a:tailEnd/>
            </a:ln>
            <a:effectLst/>
          </p:spPr>
          <p:txBody>
            <a:bodyPr wrap="none" anchor="ctr"/>
            <a:lstStyle/>
            <a:p>
              <a:endParaRPr lang="en-CA"/>
            </a:p>
          </p:txBody>
        </p:sp>
        <p:sp>
          <p:nvSpPr>
            <p:cNvPr id="69" name="Freeform 65"/>
            <p:cNvSpPr>
              <a:spLocks noChangeArrowheads="1"/>
            </p:cNvSpPr>
            <p:nvPr/>
          </p:nvSpPr>
          <p:spPr bwMode="auto">
            <a:xfrm>
              <a:off x="2504" y="2696"/>
              <a:ext cx="56" cy="153"/>
            </a:xfrm>
            <a:custGeom>
              <a:avLst/>
              <a:gdLst/>
              <a:ahLst/>
              <a:cxnLst>
                <a:cxn ang="0">
                  <a:pos x="42" y="0"/>
                </a:cxn>
                <a:cxn ang="0">
                  <a:pos x="63" y="147"/>
                </a:cxn>
                <a:cxn ang="0">
                  <a:pos x="21" y="153"/>
                </a:cxn>
                <a:cxn ang="0">
                  <a:pos x="0" y="0"/>
                </a:cxn>
                <a:cxn ang="0">
                  <a:pos x="42" y="0"/>
                </a:cxn>
              </a:cxnLst>
              <a:rect l="0" t="0" r="r" b="b"/>
              <a:pathLst>
                <a:path w="63" h="153">
                  <a:moveTo>
                    <a:pt x="42" y="0"/>
                  </a:moveTo>
                  <a:lnTo>
                    <a:pt x="63" y="147"/>
                  </a:lnTo>
                  <a:lnTo>
                    <a:pt x="21" y="153"/>
                  </a:lnTo>
                  <a:lnTo>
                    <a:pt x="0" y="0"/>
                  </a:lnTo>
                  <a:lnTo>
                    <a:pt x="42" y="0"/>
                  </a:lnTo>
                  <a:close/>
                </a:path>
              </a:pathLst>
            </a:custGeom>
            <a:solidFill>
              <a:srgbClr val="000000"/>
            </a:solidFill>
            <a:ln w="9525">
              <a:noFill/>
              <a:round/>
              <a:headEnd/>
              <a:tailEnd/>
            </a:ln>
            <a:effectLst/>
          </p:spPr>
          <p:txBody>
            <a:bodyPr wrap="none" anchor="ctr"/>
            <a:lstStyle/>
            <a:p>
              <a:endParaRPr lang="en-CA"/>
            </a:p>
          </p:txBody>
        </p:sp>
        <p:sp>
          <p:nvSpPr>
            <p:cNvPr id="70" name="Freeform 66"/>
            <p:cNvSpPr>
              <a:spLocks noChangeArrowheads="1"/>
            </p:cNvSpPr>
            <p:nvPr/>
          </p:nvSpPr>
          <p:spPr bwMode="auto">
            <a:xfrm>
              <a:off x="2523" y="2843"/>
              <a:ext cx="62" cy="89"/>
            </a:xfrm>
            <a:custGeom>
              <a:avLst/>
              <a:gdLst/>
              <a:ahLst/>
              <a:cxnLst>
                <a:cxn ang="0">
                  <a:pos x="42" y="0"/>
                </a:cxn>
                <a:cxn ang="0">
                  <a:pos x="70" y="83"/>
                </a:cxn>
                <a:cxn ang="0">
                  <a:pos x="28" y="89"/>
                </a:cxn>
                <a:cxn ang="0">
                  <a:pos x="0" y="6"/>
                </a:cxn>
                <a:cxn ang="0">
                  <a:pos x="42" y="0"/>
                </a:cxn>
              </a:cxnLst>
              <a:rect l="0" t="0" r="r" b="b"/>
              <a:pathLst>
                <a:path w="70" h="89">
                  <a:moveTo>
                    <a:pt x="42" y="0"/>
                  </a:moveTo>
                  <a:lnTo>
                    <a:pt x="70" y="83"/>
                  </a:lnTo>
                  <a:lnTo>
                    <a:pt x="28" y="89"/>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71" name="Freeform 67"/>
            <p:cNvSpPr>
              <a:spLocks noChangeArrowheads="1"/>
            </p:cNvSpPr>
            <p:nvPr/>
          </p:nvSpPr>
          <p:spPr bwMode="auto">
            <a:xfrm>
              <a:off x="2547" y="2926"/>
              <a:ext cx="44" cy="36"/>
            </a:xfrm>
            <a:custGeom>
              <a:avLst/>
              <a:gdLst/>
              <a:ahLst/>
              <a:cxnLst>
                <a:cxn ang="0">
                  <a:pos x="42" y="0"/>
                </a:cxn>
                <a:cxn ang="0">
                  <a:pos x="49" y="30"/>
                </a:cxn>
                <a:cxn ang="0">
                  <a:pos x="7" y="36"/>
                </a:cxn>
                <a:cxn ang="0">
                  <a:pos x="0" y="6"/>
                </a:cxn>
                <a:cxn ang="0">
                  <a:pos x="42" y="0"/>
                </a:cxn>
              </a:cxnLst>
              <a:rect l="0" t="0" r="r" b="b"/>
              <a:pathLst>
                <a:path w="49" h="36">
                  <a:moveTo>
                    <a:pt x="42" y="0"/>
                  </a:moveTo>
                  <a:lnTo>
                    <a:pt x="49" y="30"/>
                  </a:lnTo>
                  <a:lnTo>
                    <a:pt x="7" y="36"/>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72" name="Freeform 68"/>
            <p:cNvSpPr>
              <a:spLocks noChangeArrowheads="1"/>
            </p:cNvSpPr>
            <p:nvPr/>
          </p:nvSpPr>
          <p:spPr bwMode="auto">
            <a:xfrm>
              <a:off x="2498" y="2483"/>
              <a:ext cx="38" cy="6"/>
            </a:xfrm>
            <a:custGeom>
              <a:avLst/>
              <a:gdLst/>
              <a:ahLst/>
              <a:cxnLst>
                <a:cxn ang="0">
                  <a:pos x="0" y="0"/>
                </a:cxn>
                <a:cxn ang="0">
                  <a:pos x="0" y="6"/>
                </a:cxn>
                <a:cxn ang="0">
                  <a:pos x="42" y="6"/>
                </a:cxn>
                <a:cxn ang="0">
                  <a:pos x="42" y="6"/>
                </a:cxn>
                <a:cxn ang="0">
                  <a:pos x="0" y="0"/>
                </a:cxn>
              </a:cxnLst>
              <a:rect l="0" t="0" r="r" b="b"/>
              <a:pathLst>
                <a:path w="42" h="6">
                  <a:moveTo>
                    <a:pt x="0" y="0"/>
                  </a:moveTo>
                  <a:lnTo>
                    <a:pt x="0" y="6"/>
                  </a:lnTo>
                  <a:lnTo>
                    <a:pt x="42" y="6"/>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73" name="Freeform 69"/>
            <p:cNvSpPr>
              <a:spLocks noChangeArrowheads="1"/>
            </p:cNvSpPr>
            <p:nvPr/>
          </p:nvSpPr>
          <p:spPr bwMode="auto">
            <a:xfrm>
              <a:off x="2554" y="2956"/>
              <a:ext cx="44" cy="124"/>
            </a:xfrm>
            <a:custGeom>
              <a:avLst/>
              <a:gdLst/>
              <a:ahLst/>
              <a:cxnLst>
                <a:cxn ang="0">
                  <a:pos x="42" y="0"/>
                </a:cxn>
                <a:cxn ang="0">
                  <a:pos x="49" y="124"/>
                </a:cxn>
                <a:cxn ang="0">
                  <a:pos x="7" y="124"/>
                </a:cxn>
                <a:cxn ang="0">
                  <a:pos x="0" y="0"/>
                </a:cxn>
                <a:cxn ang="0">
                  <a:pos x="42" y="0"/>
                </a:cxn>
              </a:cxnLst>
              <a:rect l="0" t="0" r="r" b="b"/>
              <a:pathLst>
                <a:path w="49" h="124">
                  <a:moveTo>
                    <a:pt x="42" y="0"/>
                  </a:moveTo>
                  <a:lnTo>
                    <a:pt x="49" y="124"/>
                  </a:lnTo>
                  <a:lnTo>
                    <a:pt x="7" y="124"/>
                  </a:lnTo>
                  <a:lnTo>
                    <a:pt x="0" y="0"/>
                  </a:lnTo>
                  <a:lnTo>
                    <a:pt x="42" y="0"/>
                  </a:lnTo>
                  <a:close/>
                </a:path>
              </a:pathLst>
            </a:custGeom>
            <a:solidFill>
              <a:srgbClr val="000000"/>
            </a:solidFill>
            <a:ln w="9525">
              <a:noFill/>
              <a:round/>
              <a:headEnd/>
              <a:tailEnd/>
            </a:ln>
            <a:effectLst/>
          </p:spPr>
          <p:txBody>
            <a:bodyPr wrap="none" anchor="ctr"/>
            <a:lstStyle/>
            <a:p>
              <a:endParaRPr lang="en-CA"/>
            </a:p>
          </p:txBody>
        </p:sp>
        <p:sp>
          <p:nvSpPr>
            <p:cNvPr id="74" name="Freeform 70"/>
            <p:cNvSpPr>
              <a:spLocks noChangeArrowheads="1"/>
            </p:cNvSpPr>
            <p:nvPr/>
          </p:nvSpPr>
          <p:spPr bwMode="auto">
            <a:xfrm>
              <a:off x="2554" y="3080"/>
              <a:ext cx="44" cy="195"/>
            </a:xfrm>
            <a:custGeom>
              <a:avLst/>
              <a:gdLst/>
              <a:ahLst/>
              <a:cxnLst>
                <a:cxn ang="0">
                  <a:pos x="49" y="0"/>
                </a:cxn>
                <a:cxn ang="0">
                  <a:pos x="42" y="195"/>
                </a:cxn>
                <a:cxn ang="0">
                  <a:pos x="0" y="195"/>
                </a:cxn>
                <a:cxn ang="0">
                  <a:pos x="7" y="0"/>
                </a:cxn>
                <a:cxn ang="0">
                  <a:pos x="49" y="0"/>
                </a:cxn>
              </a:cxnLst>
              <a:rect l="0" t="0" r="r" b="b"/>
              <a:pathLst>
                <a:path w="49" h="195">
                  <a:moveTo>
                    <a:pt x="49" y="0"/>
                  </a:moveTo>
                  <a:lnTo>
                    <a:pt x="42" y="195"/>
                  </a:lnTo>
                  <a:lnTo>
                    <a:pt x="0" y="195"/>
                  </a:lnTo>
                  <a:lnTo>
                    <a:pt x="7" y="0"/>
                  </a:lnTo>
                  <a:lnTo>
                    <a:pt x="49" y="0"/>
                  </a:lnTo>
                  <a:close/>
                </a:path>
              </a:pathLst>
            </a:custGeom>
            <a:solidFill>
              <a:srgbClr val="000000"/>
            </a:solidFill>
            <a:ln w="9525">
              <a:noFill/>
              <a:round/>
              <a:headEnd/>
              <a:tailEnd/>
            </a:ln>
            <a:effectLst/>
          </p:spPr>
          <p:txBody>
            <a:bodyPr wrap="none" anchor="ctr"/>
            <a:lstStyle/>
            <a:p>
              <a:endParaRPr lang="en-CA"/>
            </a:p>
          </p:txBody>
        </p:sp>
        <p:sp>
          <p:nvSpPr>
            <p:cNvPr id="75" name="Freeform 71"/>
            <p:cNvSpPr>
              <a:spLocks noChangeArrowheads="1"/>
            </p:cNvSpPr>
            <p:nvPr/>
          </p:nvSpPr>
          <p:spPr bwMode="auto">
            <a:xfrm>
              <a:off x="2554" y="2956"/>
              <a:ext cx="37" cy="6"/>
            </a:xfrm>
            <a:custGeom>
              <a:avLst/>
              <a:gdLst/>
              <a:ahLst/>
              <a:cxnLst>
                <a:cxn ang="0">
                  <a:pos x="42" y="0"/>
                </a:cxn>
                <a:cxn ang="0">
                  <a:pos x="42" y="0"/>
                </a:cxn>
                <a:cxn ang="0">
                  <a:pos x="0" y="6"/>
                </a:cxn>
                <a:cxn ang="0">
                  <a:pos x="0" y="0"/>
                </a:cxn>
                <a:cxn ang="0">
                  <a:pos x="42" y="0"/>
                </a:cxn>
              </a:cxnLst>
              <a:rect l="0" t="0" r="r" b="b"/>
              <a:pathLst>
                <a:path w="42" h="6">
                  <a:moveTo>
                    <a:pt x="42" y="0"/>
                  </a:moveTo>
                  <a:lnTo>
                    <a:pt x="42" y="0"/>
                  </a:lnTo>
                  <a:lnTo>
                    <a:pt x="0" y="6"/>
                  </a:lnTo>
                  <a:lnTo>
                    <a:pt x="0" y="0"/>
                  </a:lnTo>
                  <a:lnTo>
                    <a:pt x="42" y="0"/>
                  </a:lnTo>
                  <a:close/>
                </a:path>
              </a:pathLst>
            </a:custGeom>
            <a:solidFill>
              <a:srgbClr val="000000"/>
            </a:solidFill>
            <a:ln w="9525">
              <a:noFill/>
              <a:round/>
              <a:headEnd/>
              <a:tailEnd/>
            </a:ln>
            <a:effectLst/>
          </p:spPr>
          <p:txBody>
            <a:bodyPr wrap="none" anchor="ctr"/>
            <a:lstStyle/>
            <a:p>
              <a:endParaRPr lang="en-CA"/>
            </a:p>
          </p:txBody>
        </p:sp>
        <p:sp>
          <p:nvSpPr>
            <p:cNvPr id="76" name="Freeform 72"/>
            <p:cNvSpPr>
              <a:spLocks noChangeArrowheads="1"/>
            </p:cNvSpPr>
            <p:nvPr/>
          </p:nvSpPr>
          <p:spPr bwMode="auto">
            <a:xfrm>
              <a:off x="2554" y="3275"/>
              <a:ext cx="69" cy="195"/>
            </a:xfrm>
            <a:custGeom>
              <a:avLst/>
              <a:gdLst/>
              <a:ahLst/>
              <a:cxnLst>
                <a:cxn ang="0">
                  <a:pos x="42" y="0"/>
                </a:cxn>
                <a:cxn ang="0">
                  <a:pos x="77" y="189"/>
                </a:cxn>
                <a:cxn ang="0">
                  <a:pos x="35" y="195"/>
                </a:cxn>
                <a:cxn ang="0">
                  <a:pos x="0" y="6"/>
                </a:cxn>
                <a:cxn ang="0">
                  <a:pos x="42" y="0"/>
                </a:cxn>
              </a:cxnLst>
              <a:rect l="0" t="0" r="r" b="b"/>
              <a:pathLst>
                <a:path w="77" h="195">
                  <a:moveTo>
                    <a:pt x="42" y="0"/>
                  </a:moveTo>
                  <a:lnTo>
                    <a:pt x="77" y="189"/>
                  </a:lnTo>
                  <a:lnTo>
                    <a:pt x="35" y="195"/>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77" name="Freeform 73"/>
            <p:cNvSpPr>
              <a:spLocks noChangeArrowheads="1"/>
            </p:cNvSpPr>
            <p:nvPr/>
          </p:nvSpPr>
          <p:spPr bwMode="auto">
            <a:xfrm>
              <a:off x="2585" y="3464"/>
              <a:ext cx="81" cy="172"/>
            </a:xfrm>
            <a:custGeom>
              <a:avLst/>
              <a:gdLst/>
              <a:ahLst/>
              <a:cxnLst>
                <a:cxn ang="0">
                  <a:pos x="42" y="0"/>
                </a:cxn>
                <a:cxn ang="0">
                  <a:pos x="91" y="166"/>
                </a:cxn>
                <a:cxn ang="0">
                  <a:pos x="49" y="172"/>
                </a:cxn>
                <a:cxn ang="0">
                  <a:pos x="0" y="6"/>
                </a:cxn>
                <a:cxn ang="0">
                  <a:pos x="42" y="0"/>
                </a:cxn>
              </a:cxnLst>
              <a:rect l="0" t="0" r="r" b="b"/>
              <a:pathLst>
                <a:path w="91" h="172">
                  <a:moveTo>
                    <a:pt x="42" y="0"/>
                  </a:moveTo>
                  <a:lnTo>
                    <a:pt x="91" y="166"/>
                  </a:lnTo>
                  <a:lnTo>
                    <a:pt x="49" y="172"/>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78" name="Freeform 74"/>
            <p:cNvSpPr>
              <a:spLocks noChangeArrowheads="1"/>
            </p:cNvSpPr>
            <p:nvPr/>
          </p:nvSpPr>
          <p:spPr bwMode="auto">
            <a:xfrm>
              <a:off x="2628" y="3630"/>
              <a:ext cx="100" cy="165"/>
            </a:xfrm>
            <a:custGeom>
              <a:avLst/>
              <a:gdLst/>
              <a:ahLst/>
              <a:cxnLst>
                <a:cxn ang="0">
                  <a:pos x="42" y="0"/>
                </a:cxn>
                <a:cxn ang="0">
                  <a:pos x="113" y="159"/>
                </a:cxn>
                <a:cxn ang="0">
                  <a:pos x="71" y="165"/>
                </a:cxn>
                <a:cxn ang="0">
                  <a:pos x="0" y="6"/>
                </a:cxn>
                <a:cxn ang="0">
                  <a:pos x="42" y="0"/>
                </a:cxn>
              </a:cxnLst>
              <a:rect l="0" t="0" r="r" b="b"/>
              <a:pathLst>
                <a:path w="113" h="165">
                  <a:moveTo>
                    <a:pt x="42" y="0"/>
                  </a:moveTo>
                  <a:lnTo>
                    <a:pt x="113" y="159"/>
                  </a:lnTo>
                  <a:lnTo>
                    <a:pt x="71" y="165"/>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79" name="Freeform 75"/>
            <p:cNvSpPr>
              <a:spLocks noChangeArrowheads="1"/>
            </p:cNvSpPr>
            <p:nvPr/>
          </p:nvSpPr>
          <p:spPr bwMode="auto">
            <a:xfrm>
              <a:off x="2554" y="3275"/>
              <a:ext cx="37" cy="6"/>
            </a:xfrm>
            <a:custGeom>
              <a:avLst/>
              <a:gdLst/>
              <a:ahLst/>
              <a:cxnLst>
                <a:cxn ang="0">
                  <a:pos x="0" y="0"/>
                </a:cxn>
                <a:cxn ang="0">
                  <a:pos x="0" y="6"/>
                </a:cxn>
                <a:cxn ang="0">
                  <a:pos x="42" y="0"/>
                </a:cxn>
                <a:cxn ang="0">
                  <a:pos x="42" y="0"/>
                </a:cxn>
                <a:cxn ang="0">
                  <a:pos x="0" y="0"/>
                </a:cxn>
              </a:cxnLst>
              <a:rect l="0" t="0" r="r" b="b"/>
              <a:pathLst>
                <a:path w="42" h="6">
                  <a:moveTo>
                    <a:pt x="0" y="0"/>
                  </a:moveTo>
                  <a:lnTo>
                    <a:pt x="0" y="6"/>
                  </a:lnTo>
                  <a:lnTo>
                    <a:pt x="42" y="0"/>
                  </a:lnTo>
                  <a:lnTo>
                    <a:pt x="42" y="0"/>
                  </a:lnTo>
                  <a:lnTo>
                    <a:pt x="0" y="0"/>
                  </a:lnTo>
                  <a:close/>
                </a:path>
              </a:pathLst>
            </a:custGeom>
            <a:solidFill>
              <a:srgbClr val="000000"/>
            </a:solidFill>
            <a:ln w="9525">
              <a:noFill/>
              <a:round/>
              <a:headEnd/>
              <a:tailEnd/>
            </a:ln>
            <a:effectLst/>
          </p:spPr>
          <p:txBody>
            <a:bodyPr wrap="none" anchor="ctr"/>
            <a:lstStyle/>
            <a:p>
              <a:endParaRPr lang="en-CA"/>
            </a:p>
          </p:txBody>
        </p:sp>
        <p:sp>
          <p:nvSpPr>
            <p:cNvPr id="80" name="Freeform 76"/>
            <p:cNvSpPr>
              <a:spLocks noChangeArrowheads="1"/>
            </p:cNvSpPr>
            <p:nvPr/>
          </p:nvSpPr>
          <p:spPr bwMode="auto">
            <a:xfrm>
              <a:off x="2672" y="3784"/>
              <a:ext cx="57" cy="70"/>
            </a:xfrm>
            <a:custGeom>
              <a:avLst/>
              <a:gdLst/>
              <a:ahLst/>
              <a:cxnLst>
                <a:cxn ang="0">
                  <a:pos x="64" y="5"/>
                </a:cxn>
                <a:cxn ang="0">
                  <a:pos x="36" y="70"/>
                </a:cxn>
                <a:cxn ang="0">
                  <a:pos x="0" y="53"/>
                </a:cxn>
                <a:cxn ang="0">
                  <a:pos x="22" y="0"/>
                </a:cxn>
                <a:cxn ang="0">
                  <a:pos x="64" y="5"/>
                </a:cxn>
              </a:cxnLst>
              <a:rect l="0" t="0" r="r" b="b"/>
              <a:pathLst>
                <a:path w="64" h="70">
                  <a:moveTo>
                    <a:pt x="64" y="5"/>
                  </a:moveTo>
                  <a:lnTo>
                    <a:pt x="36" y="70"/>
                  </a:lnTo>
                  <a:lnTo>
                    <a:pt x="0" y="53"/>
                  </a:lnTo>
                  <a:lnTo>
                    <a:pt x="22" y="0"/>
                  </a:lnTo>
                  <a:lnTo>
                    <a:pt x="64" y="5"/>
                  </a:lnTo>
                  <a:close/>
                </a:path>
              </a:pathLst>
            </a:custGeom>
            <a:solidFill>
              <a:srgbClr val="000000"/>
            </a:solidFill>
            <a:ln w="9525">
              <a:noFill/>
              <a:round/>
              <a:headEnd/>
              <a:tailEnd/>
            </a:ln>
            <a:effectLst/>
          </p:spPr>
          <p:txBody>
            <a:bodyPr wrap="none" anchor="ctr"/>
            <a:lstStyle/>
            <a:p>
              <a:endParaRPr lang="en-CA"/>
            </a:p>
          </p:txBody>
        </p:sp>
        <p:sp>
          <p:nvSpPr>
            <p:cNvPr id="81" name="Freeform 77"/>
            <p:cNvSpPr>
              <a:spLocks noChangeArrowheads="1"/>
            </p:cNvSpPr>
            <p:nvPr/>
          </p:nvSpPr>
          <p:spPr bwMode="auto">
            <a:xfrm>
              <a:off x="2647" y="3837"/>
              <a:ext cx="57" cy="65"/>
            </a:xfrm>
            <a:custGeom>
              <a:avLst/>
              <a:gdLst/>
              <a:ahLst/>
              <a:cxnLst>
                <a:cxn ang="0">
                  <a:pos x="64" y="17"/>
                </a:cxn>
                <a:cxn ang="0">
                  <a:pos x="28" y="65"/>
                </a:cxn>
                <a:cxn ang="0">
                  <a:pos x="0" y="35"/>
                </a:cxn>
                <a:cxn ang="0">
                  <a:pos x="28" y="0"/>
                </a:cxn>
                <a:cxn ang="0">
                  <a:pos x="64" y="17"/>
                </a:cxn>
              </a:cxnLst>
              <a:rect l="0" t="0" r="r" b="b"/>
              <a:pathLst>
                <a:path w="64" h="65">
                  <a:moveTo>
                    <a:pt x="64" y="17"/>
                  </a:moveTo>
                  <a:lnTo>
                    <a:pt x="28" y="65"/>
                  </a:lnTo>
                  <a:lnTo>
                    <a:pt x="0" y="35"/>
                  </a:lnTo>
                  <a:lnTo>
                    <a:pt x="28" y="0"/>
                  </a:lnTo>
                  <a:lnTo>
                    <a:pt x="64" y="17"/>
                  </a:lnTo>
                  <a:close/>
                </a:path>
              </a:pathLst>
            </a:custGeom>
            <a:solidFill>
              <a:srgbClr val="000000"/>
            </a:solidFill>
            <a:ln w="9525">
              <a:noFill/>
              <a:round/>
              <a:headEnd/>
              <a:tailEnd/>
            </a:ln>
            <a:effectLst/>
          </p:spPr>
          <p:txBody>
            <a:bodyPr wrap="none" anchor="ctr"/>
            <a:lstStyle/>
            <a:p>
              <a:endParaRPr lang="en-CA"/>
            </a:p>
          </p:txBody>
        </p:sp>
        <p:sp>
          <p:nvSpPr>
            <p:cNvPr id="82" name="Freeform 78"/>
            <p:cNvSpPr>
              <a:spLocks noChangeArrowheads="1"/>
            </p:cNvSpPr>
            <p:nvPr/>
          </p:nvSpPr>
          <p:spPr bwMode="auto">
            <a:xfrm>
              <a:off x="2603" y="3872"/>
              <a:ext cx="69" cy="65"/>
            </a:xfrm>
            <a:custGeom>
              <a:avLst/>
              <a:gdLst/>
              <a:ahLst/>
              <a:cxnLst>
                <a:cxn ang="0">
                  <a:pos x="77" y="30"/>
                </a:cxn>
                <a:cxn ang="0">
                  <a:pos x="21" y="65"/>
                </a:cxn>
                <a:cxn ang="0">
                  <a:pos x="0" y="36"/>
                </a:cxn>
                <a:cxn ang="0">
                  <a:pos x="49" y="0"/>
                </a:cxn>
                <a:cxn ang="0">
                  <a:pos x="77" y="30"/>
                </a:cxn>
              </a:cxnLst>
              <a:rect l="0" t="0" r="r" b="b"/>
              <a:pathLst>
                <a:path w="77" h="65">
                  <a:moveTo>
                    <a:pt x="77" y="30"/>
                  </a:moveTo>
                  <a:lnTo>
                    <a:pt x="21" y="65"/>
                  </a:lnTo>
                  <a:lnTo>
                    <a:pt x="0" y="36"/>
                  </a:lnTo>
                  <a:lnTo>
                    <a:pt x="49" y="0"/>
                  </a:lnTo>
                  <a:lnTo>
                    <a:pt x="77" y="30"/>
                  </a:lnTo>
                  <a:close/>
                </a:path>
              </a:pathLst>
            </a:custGeom>
            <a:solidFill>
              <a:srgbClr val="000000"/>
            </a:solidFill>
            <a:ln w="9525">
              <a:noFill/>
              <a:round/>
              <a:headEnd/>
              <a:tailEnd/>
            </a:ln>
            <a:effectLst/>
          </p:spPr>
          <p:txBody>
            <a:bodyPr wrap="none" anchor="ctr"/>
            <a:lstStyle/>
            <a:p>
              <a:endParaRPr lang="en-CA"/>
            </a:p>
          </p:txBody>
        </p:sp>
        <p:sp>
          <p:nvSpPr>
            <p:cNvPr id="83" name="Freeform 79"/>
            <p:cNvSpPr>
              <a:spLocks noChangeArrowheads="1"/>
            </p:cNvSpPr>
            <p:nvPr/>
          </p:nvSpPr>
          <p:spPr bwMode="auto">
            <a:xfrm>
              <a:off x="2554" y="3908"/>
              <a:ext cx="69" cy="65"/>
            </a:xfrm>
            <a:custGeom>
              <a:avLst/>
              <a:gdLst/>
              <a:ahLst/>
              <a:cxnLst>
                <a:cxn ang="0">
                  <a:pos x="77" y="29"/>
                </a:cxn>
                <a:cxn ang="0">
                  <a:pos x="21" y="65"/>
                </a:cxn>
                <a:cxn ang="0">
                  <a:pos x="0" y="35"/>
                </a:cxn>
                <a:cxn ang="0">
                  <a:pos x="56" y="0"/>
                </a:cxn>
                <a:cxn ang="0">
                  <a:pos x="77" y="29"/>
                </a:cxn>
              </a:cxnLst>
              <a:rect l="0" t="0" r="r" b="b"/>
              <a:pathLst>
                <a:path w="77" h="65">
                  <a:moveTo>
                    <a:pt x="77" y="29"/>
                  </a:moveTo>
                  <a:lnTo>
                    <a:pt x="21" y="65"/>
                  </a:lnTo>
                  <a:lnTo>
                    <a:pt x="0" y="35"/>
                  </a:lnTo>
                  <a:lnTo>
                    <a:pt x="56" y="0"/>
                  </a:lnTo>
                  <a:lnTo>
                    <a:pt x="77" y="29"/>
                  </a:lnTo>
                  <a:close/>
                </a:path>
              </a:pathLst>
            </a:custGeom>
            <a:solidFill>
              <a:srgbClr val="000000"/>
            </a:solidFill>
            <a:ln w="9525">
              <a:noFill/>
              <a:round/>
              <a:headEnd/>
              <a:tailEnd/>
            </a:ln>
            <a:effectLst/>
          </p:spPr>
          <p:txBody>
            <a:bodyPr wrap="none" anchor="ctr"/>
            <a:lstStyle/>
            <a:p>
              <a:endParaRPr lang="en-CA"/>
            </a:p>
          </p:txBody>
        </p:sp>
        <p:sp>
          <p:nvSpPr>
            <p:cNvPr id="84" name="Freeform 80"/>
            <p:cNvSpPr>
              <a:spLocks noChangeArrowheads="1"/>
            </p:cNvSpPr>
            <p:nvPr/>
          </p:nvSpPr>
          <p:spPr bwMode="auto">
            <a:xfrm>
              <a:off x="2692" y="3784"/>
              <a:ext cx="37" cy="11"/>
            </a:xfrm>
            <a:custGeom>
              <a:avLst/>
              <a:gdLst/>
              <a:ahLst/>
              <a:cxnLst>
                <a:cxn ang="0">
                  <a:pos x="42" y="5"/>
                </a:cxn>
                <a:cxn ang="0">
                  <a:pos x="42" y="5"/>
                </a:cxn>
                <a:cxn ang="0">
                  <a:pos x="0" y="11"/>
                </a:cxn>
                <a:cxn ang="0">
                  <a:pos x="0" y="0"/>
                </a:cxn>
                <a:cxn ang="0">
                  <a:pos x="42" y="5"/>
                </a:cxn>
              </a:cxnLst>
              <a:rect l="0" t="0" r="r" b="b"/>
              <a:pathLst>
                <a:path w="42" h="11">
                  <a:moveTo>
                    <a:pt x="42" y="5"/>
                  </a:moveTo>
                  <a:lnTo>
                    <a:pt x="42" y="5"/>
                  </a:lnTo>
                  <a:lnTo>
                    <a:pt x="0" y="11"/>
                  </a:lnTo>
                  <a:lnTo>
                    <a:pt x="0" y="0"/>
                  </a:lnTo>
                  <a:lnTo>
                    <a:pt x="42" y="5"/>
                  </a:lnTo>
                  <a:close/>
                </a:path>
              </a:pathLst>
            </a:custGeom>
            <a:solidFill>
              <a:srgbClr val="000000"/>
            </a:solidFill>
            <a:ln w="9525">
              <a:noFill/>
              <a:round/>
              <a:headEnd/>
              <a:tailEnd/>
            </a:ln>
            <a:effectLst/>
          </p:spPr>
          <p:txBody>
            <a:bodyPr wrap="none" anchor="ctr"/>
            <a:lstStyle/>
            <a:p>
              <a:endParaRPr lang="en-CA"/>
            </a:p>
          </p:txBody>
        </p:sp>
        <p:sp>
          <p:nvSpPr>
            <p:cNvPr id="85" name="Freeform 81"/>
            <p:cNvSpPr>
              <a:spLocks noChangeArrowheads="1"/>
            </p:cNvSpPr>
            <p:nvPr/>
          </p:nvSpPr>
          <p:spPr bwMode="auto">
            <a:xfrm>
              <a:off x="2541" y="3949"/>
              <a:ext cx="44" cy="36"/>
            </a:xfrm>
            <a:custGeom>
              <a:avLst/>
              <a:gdLst/>
              <a:ahLst/>
              <a:cxnLst>
                <a:cxn ang="0">
                  <a:pos x="49" y="6"/>
                </a:cxn>
                <a:cxn ang="0">
                  <a:pos x="7" y="0"/>
                </a:cxn>
                <a:cxn ang="0">
                  <a:pos x="0" y="30"/>
                </a:cxn>
                <a:cxn ang="0">
                  <a:pos x="42" y="36"/>
                </a:cxn>
                <a:cxn ang="0">
                  <a:pos x="49" y="6"/>
                </a:cxn>
              </a:cxnLst>
              <a:rect l="0" t="0" r="r" b="b"/>
              <a:pathLst>
                <a:path w="49" h="36">
                  <a:moveTo>
                    <a:pt x="49" y="6"/>
                  </a:moveTo>
                  <a:lnTo>
                    <a:pt x="7" y="0"/>
                  </a:lnTo>
                  <a:lnTo>
                    <a:pt x="0" y="30"/>
                  </a:lnTo>
                  <a:lnTo>
                    <a:pt x="42" y="36"/>
                  </a:lnTo>
                  <a:lnTo>
                    <a:pt x="49" y="6"/>
                  </a:lnTo>
                  <a:close/>
                </a:path>
              </a:pathLst>
            </a:custGeom>
            <a:solidFill>
              <a:srgbClr val="000000"/>
            </a:solidFill>
            <a:ln w="9525">
              <a:noFill/>
              <a:round/>
              <a:headEnd/>
              <a:tailEnd/>
            </a:ln>
            <a:effectLst/>
          </p:spPr>
          <p:txBody>
            <a:bodyPr wrap="none" anchor="ctr"/>
            <a:lstStyle/>
            <a:p>
              <a:endParaRPr lang="en-CA"/>
            </a:p>
          </p:txBody>
        </p:sp>
        <p:sp>
          <p:nvSpPr>
            <p:cNvPr id="86" name="Freeform 82"/>
            <p:cNvSpPr>
              <a:spLocks noChangeArrowheads="1"/>
            </p:cNvSpPr>
            <p:nvPr/>
          </p:nvSpPr>
          <p:spPr bwMode="auto">
            <a:xfrm>
              <a:off x="2547" y="3943"/>
              <a:ext cx="37" cy="30"/>
            </a:xfrm>
            <a:custGeom>
              <a:avLst/>
              <a:gdLst/>
              <a:ahLst/>
              <a:cxnLst>
                <a:cxn ang="0">
                  <a:pos x="7" y="0"/>
                </a:cxn>
                <a:cxn ang="0">
                  <a:pos x="0" y="6"/>
                </a:cxn>
                <a:cxn ang="0">
                  <a:pos x="28" y="30"/>
                </a:cxn>
                <a:cxn ang="0">
                  <a:pos x="42" y="12"/>
                </a:cxn>
                <a:cxn ang="0">
                  <a:pos x="7" y="0"/>
                </a:cxn>
              </a:cxnLst>
              <a:rect l="0" t="0" r="r" b="b"/>
              <a:pathLst>
                <a:path w="42" h="30">
                  <a:moveTo>
                    <a:pt x="7" y="0"/>
                  </a:moveTo>
                  <a:lnTo>
                    <a:pt x="0" y="6"/>
                  </a:lnTo>
                  <a:lnTo>
                    <a:pt x="28" y="30"/>
                  </a:lnTo>
                  <a:lnTo>
                    <a:pt x="42" y="12"/>
                  </a:lnTo>
                  <a:lnTo>
                    <a:pt x="7" y="0"/>
                  </a:lnTo>
                  <a:close/>
                </a:path>
              </a:pathLst>
            </a:custGeom>
            <a:solidFill>
              <a:srgbClr val="000000"/>
            </a:solidFill>
            <a:ln w="9525">
              <a:noFill/>
              <a:round/>
              <a:headEnd/>
              <a:tailEnd/>
            </a:ln>
            <a:effectLst/>
          </p:spPr>
          <p:txBody>
            <a:bodyPr wrap="none" anchor="ctr"/>
            <a:lstStyle/>
            <a:p>
              <a:endParaRPr lang="en-CA"/>
            </a:p>
          </p:txBody>
        </p:sp>
        <p:sp>
          <p:nvSpPr>
            <p:cNvPr id="87" name="Freeform 83"/>
            <p:cNvSpPr>
              <a:spLocks noChangeArrowheads="1"/>
            </p:cNvSpPr>
            <p:nvPr/>
          </p:nvSpPr>
          <p:spPr bwMode="auto">
            <a:xfrm>
              <a:off x="2547" y="3973"/>
              <a:ext cx="50" cy="53"/>
            </a:xfrm>
            <a:custGeom>
              <a:avLst/>
              <a:gdLst/>
              <a:ahLst/>
              <a:cxnLst>
                <a:cxn ang="0">
                  <a:pos x="28" y="0"/>
                </a:cxn>
                <a:cxn ang="0">
                  <a:pos x="56" y="23"/>
                </a:cxn>
                <a:cxn ang="0">
                  <a:pos x="28" y="53"/>
                </a:cxn>
                <a:cxn ang="0">
                  <a:pos x="0" y="29"/>
                </a:cxn>
                <a:cxn ang="0">
                  <a:pos x="28" y="0"/>
                </a:cxn>
              </a:cxnLst>
              <a:rect l="0" t="0" r="r" b="b"/>
              <a:pathLst>
                <a:path w="56" h="53">
                  <a:moveTo>
                    <a:pt x="28" y="0"/>
                  </a:moveTo>
                  <a:lnTo>
                    <a:pt x="56" y="23"/>
                  </a:lnTo>
                  <a:lnTo>
                    <a:pt x="28" y="53"/>
                  </a:lnTo>
                  <a:lnTo>
                    <a:pt x="0" y="29"/>
                  </a:lnTo>
                  <a:lnTo>
                    <a:pt x="28" y="0"/>
                  </a:lnTo>
                  <a:close/>
                </a:path>
              </a:pathLst>
            </a:custGeom>
            <a:solidFill>
              <a:srgbClr val="000000"/>
            </a:solidFill>
            <a:ln w="9525">
              <a:noFill/>
              <a:round/>
              <a:headEnd/>
              <a:tailEnd/>
            </a:ln>
            <a:effectLst/>
          </p:spPr>
          <p:txBody>
            <a:bodyPr wrap="none" anchor="ctr"/>
            <a:lstStyle/>
            <a:p>
              <a:endParaRPr lang="en-CA"/>
            </a:p>
          </p:txBody>
        </p:sp>
        <p:sp>
          <p:nvSpPr>
            <p:cNvPr id="88" name="Freeform 84"/>
            <p:cNvSpPr>
              <a:spLocks noChangeArrowheads="1"/>
            </p:cNvSpPr>
            <p:nvPr/>
          </p:nvSpPr>
          <p:spPr bwMode="auto">
            <a:xfrm>
              <a:off x="2541" y="3973"/>
              <a:ext cx="38" cy="29"/>
            </a:xfrm>
            <a:custGeom>
              <a:avLst/>
              <a:gdLst/>
              <a:ahLst/>
              <a:cxnLst>
                <a:cxn ang="0">
                  <a:pos x="0" y="6"/>
                </a:cxn>
                <a:cxn ang="0">
                  <a:pos x="7" y="29"/>
                </a:cxn>
                <a:cxn ang="0">
                  <a:pos x="42" y="12"/>
                </a:cxn>
                <a:cxn ang="0">
                  <a:pos x="35" y="0"/>
                </a:cxn>
                <a:cxn ang="0">
                  <a:pos x="0" y="6"/>
                </a:cxn>
              </a:cxnLst>
              <a:rect l="0" t="0" r="r" b="b"/>
              <a:pathLst>
                <a:path w="42" h="29">
                  <a:moveTo>
                    <a:pt x="0" y="6"/>
                  </a:moveTo>
                  <a:lnTo>
                    <a:pt x="7" y="29"/>
                  </a:lnTo>
                  <a:lnTo>
                    <a:pt x="42" y="12"/>
                  </a:lnTo>
                  <a:lnTo>
                    <a:pt x="35" y="0"/>
                  </a:lnTo>
                  <a:lnTo>
                    <a:pt x="0" y="6"/>
                  </a:lnTo>
                  <a:close/>
                </a:path>
              </a:pathLst>
            </a:custGeom>
            <a:solidFill>
              <a:srgbClr val="000000"/>
            </a:solidFill>
            <a:ln w="9525">
              <a:noFill/>
              <a:round/>
              <a:headEnd/>
              <a:tailEnd/>
            </a:ln>
            <a:effectLst/>
          </p:spPr>
          <p:txBody>
            <a:bodyPr wrap="none" anchor="ctr"/>
            <a:lstStyle/>
            <a:p>
              <a:endParaRPr lang="en-CA"/>
            </a:p>
          </p:txBody>
        </p:sp>
        <p:sp>
          <p:nvSpPr>
            <p:cNvPr id="89" name="Freeform 85"/>
            <p:cNvSpPr>
              <a:spLocks noChangeArrowheads="1"/>
            </p:cNvSpPr>
            <p:nvPr/>
          </p:nvSpPr>
          <p:spPr bwMode="auto">
            <a:xfrm>
              <a:off x="2566" y="4002"/>
              <a:ext cx="44" cy="42"/>
            </a:xfrm>
            <a:custGeom>
              <a:avLst/>
              <a:gdLst/>
              <a:ahLst/>
              <a:cxnLst>
                <a:cxn ang="0">
                  <a:pos x="35" y="0"/>
                </a:cxn>
                <a:cxn ang="0">
                  <a:pos x="49" y="12"/>
                </a:cxn>
                <a:cxn ang="0">
                  <a:pos x="21" y="42"/>
                </a:cxn>
                <a:cxn ang="0">
                  <a:pos x="0" y="18"/>
                </a:cxn>
                <a:cxn ang="0">
                  <a:pos x="35" y="0"/>
                </a:cxn>
              </a:cxnLst>
              <a:rect l="0" t="0" r="r" b="b"/>
              <a:pathLst>
                <a:path w="49" h="42">
                  <a:moveTo>
                    <a:pt x="35" y="0"/>
                  </a:moveTo>
                  <a:lnTo>
                    <a:pt x="49" y="12"/>
                  </a:lnTo>
                  <a:lnTo>
                    <a:pt x="21" y="42"/>
                  </a:lnTo>
                  <a:lnTo>
                    <a:pt x="0" y="18"/>
                  </a:lnTo>
                  <a:lnTo>
                    <a:pt x="35" y="0"/>
                  </a:lnTo>
                  <a:close/>
                </a:path>
              </a:pathLst>
            </a:custGeom>
            <a:solidFill>
              <a:srgbClr val="000000"/>
            </a:solidFill>
            <a:ln w="9525">
              <a:noFill/>
              <a:round/>
              <a:headEnd/>
              <a:tailEnd/>
            </a:ln>
            <a:effectLst/>
          </p:spPr>
          <p:txBody>
            <a:bodyPr wrap="none" anchor="ctr"/>
            <a:lstStyle/>
            <a:p>
              <a:endParaRPr lang="en-CA"/>
            </a:p>
          </p:txBody>
        </p:sp>
        <p:sp>
          <p:nvSpPr>
            <p:cNvPr id="90" name="Freeform 86"/>
            <p:cNvSpPr>
              <a:spLocks noChangeArrowheads="1"/>
            </p:cNvSpPr>
            <p:nvPr/>
          </p:nvSpPr>
          <p:spPr bwMode="auto">
            <a:xfrm>
              <a:off x="2585" y="4014"/>
              <a:ext cx="50" cy="47"/>
            </a:xfrm>
            <a:custGeom>
              <a:avLst/>
              <a:gdLst/>
              <a:ahLst/>
              <a:cxnLst>
                <a:cxn ang="0">
                  <a:pos x="28" y="0"/>
                </a:cxn>
                <a:cxn ang="0">
                  <a:pos x="56" y="18"/>
                </a:cxn>
                <a:cxn ang="0">
                  <a:pos x="28" y="47"/>
                </a:cxn>
                <a:cxn ang="0">
                  <a:pos x="0" y="30"/>
                </a:cxn>
                <a:cxn ang="0">
                  <a:pos x="28" y="0"/>
                </a:cxn>
              </a:cxnLst>
              <a:rect l="0" t="0" r="r" b="b"/>
              <a:pathLst>
                <a:path w="56" h="47">
                  <a:moveTo>
                    <a:pt x="28" y="0"/>
                  </a:moveTo>
                  <a:lnTo>
                    <a:pt x="56" y="18"/>
                  </a:lnTo>
                  <a:lnTo>
                    <a:pt x="28" y="47"/>
                  </a:lnTo>
                  <a:lnTo>
                    <a:pt x="0" y="30"/>
                  </a:lnTo>
                  <a:lnTo>
                    <a:pt x="28" y="0"/>
                  </a:lnTo>
                  <a:close/>
                </a:path>
              </a:pathLst>
            </a:custGeom>
            <a:solidFill>
              <a:srgbClr val="000000"/>
            </a:solidFill>
            <a:ln w="9525">
              <a:noFill/>
              <a:round/>
              <a:headEnd/>
              <a:tailEnd/>
            </a:ln>
            <a:effectLst/>
          </p:spPr>
          <p:txBody>
            <a:bodyPr wrap="none" anchor="ctr"/>
            <a:lstStyle/>
            <a:p>
              <a:endParaRPr lang="en-CA"/>
            </a:p>
          </p:txBody>
        </p:sp>
        <p:sp>
          <p:nvSpPr>
            <p:cNvPr id="91" name="Freeform 87"/>
            <p:cNvSpPr>
              <a:spLocks noChangeArrowheads="1"/>
            </p:cNvSpPr>
            <p:nvPr/>
          </p:nvSpPr>
          <p:spPr bwMode="auto">
            <a:xfrm>
              <a:off x="2566" y="3996"/>
              <a:ext cx="31" cy="30"/>
            </a:xfrm>
            <a:custGeom>
              <a:avLst/>
              <a:gdLst/>
              <a:ahLst/>
              <a:cxnLst>
                <a:cxn ang="0">
                  <a:pos x="35" y="0"/>
                </a:cxn>
                <a:cxn ang="0">
                  <a:pos x="35" y="6"/>
                </a:cxn>
                <a:cxn ang="0">
                  <a:pos x="7" y="30"/>
                </a:cxn>
                <a:cxn ang="0">
                  <a:pos x="0" y="24"/>
                </a:cxn>
                <a:cxn ang="0">
                  <a:pos x="35" y="0"/>
                </a:cxn>
              </a:cxnLst>
              <a:rect l="0" t="0" r="r" b="b"/>
              <a:pathLst>
                <a:path w="35" h="30">
                  <a:moveTo>
                    <a:pt x="35" y="0"/>
                  </a:moveTo>
                  <a:lnTo>
                    <a:pt x="35" y="6"/>
                  </a:lnTo>
                  <a:lnTo>
                    <a:pt x="7" y="30"/>
                  </a:lnTo>
                  <a:lnTo>
                    <a:pt x="0" y="24"/>
                  </a:lnTo>
                  <a:lnTo>
                    <a:pt x="35" y="0"/>
                  </a:lnTo>
                  <a:close/>
                </a:path>
              </a:pathLst>
            </a:custGeom>
            <a:solidFill>
              <a:srgbClr val="000000"/>
            </a:solidFill>
            <a:ln w="9525">
              <a:noFill/>
              <a:round/>
              <a:headEnd/>
              <a:tailEnd/>
            </a:ln>
            <a:effectLst/>
          </p:spPr>
          <p:txBody>
            <a:bodyPr wrap="none" anchor="ctr"/>
            <a:lstStyle/>
            <a:p>
              <a:endParaRPr lang="en-CA"/>
            </a:p>
          </p:txBody>
        </p:sp>
        <p:sp>
          <p:nvSpPr>
            <p:cNvPr id="92" name="Freeform 88"/>
            <p:cNvSpPr>
              <a:spLocks noChangeArrowheads="1"/>
            </p:cNvSpPr>
            <p:nvPr/>
          </p:nvSpPr>
          <p:spPr bwMode="auto">
            <a:xfrm>
              <a:off x="2622" y="4020"/>
              <a:ext cx="31" cy="41"/>
            </a:xfrm>
            <a:custGeom>
              <a:avLst/>
              <a:gdLst/>
              <a:ahLst/>
              <a:cxnLst>
                <a:cxn ang="0">
                  <a:pos x="0" y="6"/>
                </a:cxn>
                <a:cxn ang="0">
                  <a:pos x="28" y="0"/>
                </a:cxn>
                <a:cxn ang="0">
                  <a:pos x="35" y="36"/>
                </a:cxn>
                <a:cxn ang="0">
                  <a:pos x="7" y="41"/>
                </a:cxn>
                <a:cxn ang="0">
                  <a:pos x="0" y="6"/>
                </a:cxn>
              </a:cxnLst>
              <a:rect l="0" t="0" r="r" b="b"/>
              <a:pathLst>
                <a:path w="35" h="41">
                  <a:moveTo>
                    <a:pt x="0" y="6"/>
                  </a:moveTo>
                  <a:lnTo>
                    <a:pt x="28" y="0"/>
                  </a:lnTo>
                  <a:lnTo>
                    <a:pt x="35" y="36"/>
                  </a:lnTo>
                  <a:lnTo>
                    <a:pt x="7" y="41"/>
                  </a:lnTo>
                  <a:lnTo>
                    <a:pt x="0" y="6"/>
                  </a:lnTo>
                  <a:close/>
                </a:path>
              </a:pathLst>
            </a:custGeom>
            <a:solidFill>
              <a:srgbClr val="000000"/>
            </a:solidFill>
            <a:ln w="9525">
              <a:noFill/>
              <a:round/>
              <a:headEnd/>
              <a:tailEnd/>
            </a:ln>
            <a:effectLst/>
          </p:spPr>
          <p:txBody>
            <a:bodyPr wrap="none" anchor="ctr"/>
            <a:lstStyle/>
            <a:p>
              <a:endParaRPr lang="en-CA"/>
            </a:p>
          </p:txBody>
        </p:sp>
        <p:sp>
          <p:nvSpPr>
            <p:cNvPr id="93" name="Freeform 89"/>
            <p:cNvSpPr>
              <a:spLocks noChangeArrowheads="1"/>
            </p:cNvSpPr>
            <p:nvPr/>
          </p:nvSpPr>
          <p:spPr bwMode="auto">
            <a:xfrm>
              <a:off x="2610" y="4026"/>
              <a:ext cx="25" cy="35"/>
            </a:xfrm>
            <a:custGeom>
              <a:avLst/>
              <a:gdLst/>
              <a:ahLst/>
              <a:cxnLst>
                <a:cxn ang="0">
                  <a:pos x="0" y="35"/>
                </a:cxn>
                <a:cxn ang="0">
                  <a:pos x="21" y="35"/>
                </a:cxn>
                <a:cxn ang="0">
                  <a:pos x="28" y="6"/>
                </a:cxn>
                <a:cxn ang="0">
                  <a:pos x="14" y="0"/>
                </a:cxn>
                <a:cxn ang="0">
                  <a:pos x="0" y="35"/>
                </a:cxn>
              </a:cxnLst>
              <a:rect l="0" t="0" r="r" b="b"/>
              <a:pathLst>
                <a:path w="28" h="35">
                  <a:moveTo>
                    <a:pt x="0" y="35"/>
                  </a:moveTo>
                  <a:lnTo>
                    <a:pt x="21" y="35"/>
                  </a:lnTo>
                  <a:lnTo>
                    <a:pt x="28" y="6"/>
                  </a:lnTo>
                  <a:lnTo>
                    <a:pt x="14" y="0"/>
                  </a:lnTo>
                  <a:lnTo>
                    <a:pt x="0" y="35"/>
                  </a:lnTo>
                  <a:close/>
                </a:path>
              </a:pathLst>
            </a:custGeom>
            <a:solidFill>
              <a:srgbClr val="000000"/>
            </a:solidFill>
            <a:ln w="9525">
              <a:noFill/>
              <a:round/>
              <a:headEnd/>
              <a:tailEnd/>
            </a:ln>
            <a:effectLst/>
          </p:spPr>
          <p:txBody>
            <a:bodyPr wrap="none" anchor="ctr"/>
            <a:lstStyle/>
            <a:p>
              <a:endParaRPr lang="en-CA"/>
            </a:p>
          </p:txBody>
        </p:sp>
        <p:sp>
          <p:nvSpPr>
            <p:cNvPr id="94" name="Freeform 90"/>
            <p:cNvSpPr>
              <a:spLocks noChangeArrowheads="1"/>
            </p:cNvSpPr>
            <p:nvPr/>
          </p:nvSpPr>
          <p:spPr bwMode="auto">
            <a:xfrm>
              <a:off x="2616" y="4032"/>
              <a:ext cx="44" cy="29"/>
            </a:xfrm>
            <a:custGeom>
              <a:avLst/>
              <a:gdLst/>
              <a:ahLst/>
              <a:cxnLst>
                <a:cxn ang="0">
                  <a:pos x="49" y="18"/>
                </a:cxn>
                <a:cxn ang="0">
                  <a:pos x="35" y="29"/>
                </a:cxn>
                <a:cxn ang="0">
                  <a:pos x="0" y="12"/>
                </a:cxn>
                <a:cxn ang="0">
                  <a:pos x="14" y="0"/>
                </a:cxn>
                <a:cxn ang="0">
                  <a:pos x="49" y="18"/>
                </a:cxn>
              </a:cxnLst>
              <a:rect l="0" t="0" r="r" b="b"/>
              <a:pathLst>
                <a:path w="49" h="29">
                  <a:moveTo>
                    <a:pt x="49" y="18"/>
                  </a:moveTo>
                  <a:lnTo>
                    <a:pt x="35" y="29"/>
                  </a:lnTo>
                  <a:lnTo>
                    <a:pt x="0" y="12"/>
                  </a:lnTo>
                  <a:lnTo>
                    <a:pt x="14" y="0"/>
                  </a:lnTo>
                  <a:lnTo>
                    <a:pt x="49" y="18"/>
                  </a:lnTo>
                  <a:close/>
                </a:path>
              </a:pathLst>
            </a:custGeom>
            <a:solidFill>
              <a:srgbClr val="000000"/>
            </a:solidFill>
            <a:ln w="9525">
              <a:noFill/>
              <a:round/>
              <a:headEnd/>
              <a:tailEnd/>
            </a:ln>
            <a:effectLst/>
          </p:spPr>
          <p:txBody>
            <a:bodyPr wrap="none" anchor="ctr"/>
            <a:lstStyle/>
            <a:p>
              <a:endParaRPr lang="en-CA"/>
            </a:p>
          </p:txBody>
        </p:sp>
        <p:sp>
          <p:nvSpPr>
            <p:cNvPr id="95" name="Freeform 91"/>
            <p:cNvSpPr>
              <a:spLocks noChangeArrowheads="1"/>
            </p:cNvSpPr>
            <p:nvPr/>
          </p:nvSpPr>
          <p:spPr bwMode="auto">
            <a:xfrm>
              <a:off x="2616" y="4044"/>
              <a:ext cx="31" cy="29"/>
            </a:xfrm>
            <a:custGeom>
              <a:avLst/>
              <a:gdLst/>
              <a:ahLst/>
              <a:cxnLst>
                <a:cxn ang="0">
                  <a:pos x="35" y="17"/>
                </a:cxn>
                <a:cxn ang="0">
                  <a:pos x="35" y="12"/>
                </a:cxn>
                <a:cxn ang="0">
                  <a:pos x="0" y="29"/>
                </a:cxn>
                <a:cxn ang="0">
                  <a:pos x="0" y="0"/>
                </a:cxn>
                <a:cxn ang="0">
                  <a:pos x="35" y="17"/>
                </a:cxn>
              </a:cxnLst>
              <a:rect l="0" t="0" r="r" b="b"/>
              <a:pathLst>
                <a:path w="35" h="29">
                  <a:moveTo>
                    <a:pt x="35" y="17"/>
                  </a:moveTo>
                  <a:lnTo>
                    <a:pt x="35" y="12"/>
                  </a:lnTo>
                  <a:lnTo>
                    <a:pt x="0" y="29"/>
                  </a:lnTo>
                  <a:lnTo>
                    <a:pt x="0" y="0"/>
                  </a:lnTo>
                  <a:lnTo>
                    <a:pt x="35" y="17"/>
                  </a:lnTo>
                  <a:close/>
                </a:path>
              </a:pathLst>
            </a:custGeom>
            <a:solidFill>
              <a:srgbClr val="000000"/>
            </a:solidFill>
            <a:ln w="9525">
              <a:noFill/>
              <a:round/>
              <a:headEnd/>
              <a:tailEnd/>
            </a:ln>
            <a:effectLst/>
          </p:spPr>
          <p:txBody>
            <a:bodyPr wrap="none" anchor="ctr"/>
            <a:lstStyle/>
            <a:p>
              <a:endParaRPr lang="en-CA"/>
            </a:p>
          </p:txBody>
        </p:sp>
        <p:sp>
          <p:nvSpPr>
            <p:cNvPr id="96" name="Freeform 92"/>
            <p:cNvSpPr>
              <a:spLocks noChangeArrowheads="1"/>
            </p:cNvSpPr>
            <p:nvPr/>
          </p:nvSpPr>
          <p:spPr bwMode="auto">
            <a:xfrm>
              <a:off x="2616" y="4056"/>
              <a:ext cx="37" cy="29"/>
            </a:xfrm>
            <a:custGeom>
              <a:avLst/>
              <a:gdLst/>
              <a:ahLst/>
              <a:cxnLst>
                <a:cxn ang="0">
                  <a:pos x="35" y="0"/>
                </a:cxn>
                <a:cxn ang="0">
                  <a:pos x="42" y="0"/>
                </a:cxn>
                <a:cxn ang="0">
                  <a:pos x="21" y="29"/>
                </a:cxn>
                <a:cxn ang="0">
                  <a:pos x="0" y="17"/>
                </a:cxn>
                <a:cxn ang="0">
                  <a:pos x="35" y="0"/>
                </a:cxn>
              </a:cxnLst>
              <a:rect l="0" t="0" r="r" b="b"/>
              <a:pathLst>
                <a:path w="42" h="29">
                  <a:moveTo>
                    <a:pt x="35" y="0"/>
                  </a:moveTo>
                  <a:lnTo>
                    <a:pt x="42" y="0"/>
                  </a:lnTo>
                  <a:lnTo>
                    <a:pt x="21" y="29"/>
                  </a:lnTo>
                  <a:lnTo>
                    <a:pt x="0" y="17"/>
                  </a:lnTo>
                  <a:lnTo>
                    <a:pt x="35" y="0"/>
                  </a:lnTo>
                  <a:close/>
                </a:path>
              </a:pathLst>
            </a:custGeom>
            <a:solidFill>
              <a:srgbClr val="000000"/>
            </a:solidFill>
            <a:ln w="9525">
              <a:noFill/>
              <a:round/>
              <a:headEnd/>
              <a:tailEnd/>
            </a:ln>
            <a:effectLst/>
          </p:spPr>
          <p:txBody>
            <a:bodyPr wrap="none" anchor="ctr"/>
            <a:lstStyle/>
            <a:p>
              <a:endParaRPr lang="en-CA"/>
            </a:p>
          </p:txBody>
        </p:sp>
        <p:sp>
          <p:nvSpPr>
            <p:cNvPr id="97" name="Freeform 93"/>
            <p:cNvSpPr>
              <a:spLocks noChangeArrowheads="1"/>
            </p:cNvSpPr>
            <p:nvPr/>
          </p:nvSpPr>
          <p:spPr bwMode="auto">
            <a:xfrm>
              <a:off x="2628" y="4020"/>
              <a:ext cx="31" cy="36"/>
            </a:xfrm>
            <a:custGeom>
              <a:avLst/>
              <a:gdLst/>
              <a:ahLst/>
              <a:cxnLst>
                <a:cxn ang="0">
                  <a:pos x="21" y="0"/>
                </a:cxn>
                <a:cxn ang="0">
                  <a:pos x="35" y="30"/>
                </a:cxn>
                <a:cxn ang="0">
                  <a:pos x="28" y="36"/>
                </a:cxn>
                <a:cxn ang="0">
                  <a:pos x="0" y="12"/>
                </a:cxn>
                <a:cxn ang="0">
                  <a:pos x="21" y="0"/>
                </a:cxn>
              </a:cxnLst>
              <a:rect l="0" t="0" r="r" b="b"/>
              <a:pathLst>
                <a:path w="35" h="36">
                  <a:moveTo>
                    <a:pt x="21" y="0"/>
                  </a:moveTo>
                  <a:lnTo>
                    <a:pt x="35" y="30"/>
                  </a:lnTo>
                  <a:lnTo>
                    <a:pt x="28" y="36"/>
                  </a:lnTo>
                  <a:lnTo>
                    <a:pt x="0" y="12"/>
                  </a:lnTo>
                  <a:lnTo>
                    <a:pt x="21" y="0"/>
                  </a:lnTo>
                  <a:close/>
                </a:path>
              </a:pathLst>
            </a:custGeom>
            <a:solidFill>
              <a:srgbClr val="000000"/>
            </a:solidFill>
            <a:ln w="9525">
              <a:noFill/>
              <a:round/>
              <a:headEnd/>
              <a:tailEnd/>
            </a:ln>
            <a:effectLst/>
          </p:spPr>
          <p:txBody>
            <a:bodyPr wrap="none" anchor="ctr"/>
            <a:lstStyle/>
            <a:p>
              <a:endParaRPr lang="en-CA"/>
            </a:p>
          </p:txBody>
        </p:sp>
        <p:sp>
          <p:nvSpPr>
            <p:cNvPr id="98" name="Freeform 94"/>
            <p:cNvSpPr>
              <a:spLocks noChangeArrowheads="1"/>
            </p:cNvSpPr>
            <p:nvPr/>
          </p:nvSpPr>
          <p:spPr bwMode="auto">
            <a:xfrm>
              <a:off x="2647" y="4050"/>
              <a:ext cx="31" cy="35"/>
            </a:xfrm>
            <a:custGeom>
              <a:avLst/>
              <a:gdLst/>
              <a:ahLst/>
              <a:cxnLst>
                <a:cxn ang="0">
                  <a:pos x="0" y="0"/>
                </a:cxn>
                <a:cxn ang="0">
                  <a:pos x="14" y="6"/>
                </a:cxn>
                <a:cxn ang="0">
                  <a:pos x="35" y="35"/>
                </a:cxn>
                <a:cxn ang="0">
                  <a:pos x="7" y="35"/>
                </a:cxn>
                <a:cxn ang="0">
                  <a:pos x="0" y="0"/>
                </a:cxn>
              </a:cxnLst>
              <a:rect l="0" t="0" r="r" b="b"/>
              <a:pathLst>
                <a:path w="35" h="35">
                  <a:moveTo>
                    <a:pt x="0" y="0"/>
                  </a:moveTo>
                  <a:lnTo>
                    <a:pt x="14" y="6"/>
                  </a:lnTo>
                  <a:lnTo>
                    <a:pt x="35" y="35"/>
                  </a:lnTo>
                  <a:lnTo>
                    <a:pt x="7" y="35"/>
                  </a:lnTo>
                  <a:lnTo>
                    <a:pt x="0" y="0"/>
                  </a:lnTo>
                  <a:close/>
                </a:path>
              </a:pathLst>
            </a:custGeom>
            <a:solidFill>
              <a:srgbClr val="000000"/>
            </a:solidFill>
            <a:ln w="9525">
              <a:noFill/>
              <a:round/>
              <a:headEnd/>
              <a:tailEnd/>
            </a:ln>
            <a:effectLst/>
          </p:spPr>
          <p:txBody>
            <a:bodyPr wrap="none" anchor="ctr"/>
            <a:lstStyle/>
            <a:p>
              <a:endParaRPr lang="en-CA"/>
            </a:p>
          </p:txBody>
        </p:sp>
        <p:sp>
          <p:nvSpPr>
            <p:cNvPr id="99" name="Freeform 95"/>
            <p:cNvSpPr>
              <a:spLocks noChangeArrowheads="1"/>
            </p:cNvSpPr>
            <p:nvPr/>
          </p:nvSpPr>
          <p:spPr bwMode="auto">
            <a:xfrm>
              <a:off x="2659" y="4032"/>
              <a:ext cx="57" cy="53"/>
            </a:xfrm>
            <a:custGeom>
              <a:avLst/>
              <a:gdLst/>
              <a:ahLst/>
              <a:cxnLst>
                <a:cxn ang="0">
                  <a:pos x="0" y="24"/>
                </a:cxn>
                <a:cxn ang="0">
                  <a:pos x="36" y="0"/>
                </a:cxn>
                <a:cxn ang="0">
                  <a:pos x="64" y="29"/>
                </a:cxn>
                <a:cxn ang="0">
                  <a:pos x="21" y="53"/>
                </a:cxn>
                <a:cxn ang="0">
                  <a:pos x="0" y="24"/>
                </a:cxn>
              </a:cxnLst>
              <a:rect l="0" t="0" r="r" b="b"/>
              <a:pathLst>
                <a:path w="64" h="53">
                  <a:moveTo>
                    <a:pt x="0" y="24"/>
                  </a:moveTo>
                  <a:lnTo>
                    <a:pt x="36" y="0"/>
                  </a:lnTo>
                  <a:lnTo>
                    <a:pt x="64" y="29"/>
                  </a:lnTo>
                  <a:lnTo>
                    <a:pt x="21" y="53"/>
                  </a:lnTo>
                  <a:lnTo>
                    <a:pt x="0" y="24"/>
                  </a:lnTo>
                  <a:close/>
                </a:path>
              </a:pathLst>
            </a:custGeom>
            <a:solidFill>
              <a:srgbClr val="000000"/>
            </a:solidFill>
            <a:ln w="9525">
              <a:noFill/>
              <a:round/>
              <a:headEnd/>
              <a:tailEnd/>
            </a:ln>
            <a:effectLst/>
          </p:spPr>
          <p:txBody>
            <a:bodyPr wrap="none" anchor="ctr"/>
            <a:lstStyle/>
            <a:p>
              <a:endParaRPr lang="en-CA"/>
            </a:p>
          </p:txBody>
        </p:sp>
        <p:sp>
          <p:nvSpPr>
            <p:cNvPr id="100" name="Freeform 96"/>
            <p:cNvSpPr>
              <a:spLocks noChangeArrowheads="1"/>
            </p:cNvSpPr>
            <p:nvPr/>
          </p:nvSpPr>
          <p:spPr bwMode="auto">
            <a:xfrm>
              <a:off x="2692" y="4002"/>
              <a:ext cx="56" cy="59"/>
            </a:xfrm>
            <a:custGeom>
              <a:avLst/>
              <a:gdLst/>
              <a:ahLst/>
              <a:cxnLst>
                <a:cxn ang="0">
                  <a:pos x="0" y="30"/>
                </a:cxn>
                <a:cxn ang="0">
                  <a:pos x="28" y="0"/>
                </a:cxn>
                <a:cxn ang="0">
                  <a:pos x="63" y="18"/>
                </a:cxn>
                <a:cxn ang="0">
                  <a:pos x="28" y="59"/>
                </a:cxn>
                <a:cxn ang="0">
                  <a:pos x="0" y="30"/>
                </a:cxn>
              </a:cxnLst>
              <a:rect l="0" t="0" r="r" b="b"/>
              <a:pathLst>
                <a:path w="63" h="59">
                  <a:moveTo>
                    <a:pt x="0" y="30"/>
                  </a:moveTo>
                  <a:lnTo>
                    <a:pt x="28" y="0"/>
                  </a:lnTo>
                  <a:lnTo>
                    <a:pt x="63" y="18"/>
                  </a:lnTo>
                  <a:lnTo>
                    <a:pt x="28" y="59"/>
                  </a:lnTo>
                  <a:lnTo>
                    <a:pt x="0" y="30"/>
                  </a:lnTo>
                  <a:close/>
                </a:path>
              </a:pathLst>
            </a:custGeom>
            <a:solidFill>
              <a:srgbClr val="000000"/>
            </a:solidFill>
            <a:ln w="9525">
              <a:noFill/>
              <a:round/>
              <a:headEnd/>
              <a:tailEnd/>
            </a:ln>
            <a:effectLst/>
          </p:spPr>
          <p:txBody>
            <a:bodyPr wrap="none" anchor="ctr"/>
            <a:lstStyle/>
            <a:p>
              <a:endParaRPr lang="en-CA"/>
            </a:p>
          </p:txBody>
        </p:sp>
        <p:sp>
          <p:nvSpPr>
            <p:cNvPr id="101" name="Freeform 97"/>
            <p:cNvSpPr>
              <a:spLocks noChangeArrowheads="1"/>
            </p:cNvSpPr>
            <p:nvPr/>
          </p:nvSpPr>
          <p:spPr bwMode="auto">
            <a:xfrm>
              <a:off x="2634" y="4050"/>
              <a:ext cx="19" cy="35"/>
            </a:xfrm>
            <a:custGeom>
              <a:avLst/>
              <a:gdLst/>
              <a:ahLst/>
              <a:cxnLst>
                <a:cxn ang="0">
                  <a:pos x="0" y="35"/>
                </a:cxn>
                <a:cxn ang="0">
                  <a:pos x="21" y="35"/>
                </a:cxn>
                <a:cxn ang="0">
                  <a:pos x="21" y="6"/>
                </a:cxn>
                <a:cxn ang="0">
                  <a:pos x="14" y="0"/>
                </a:cxn>
                <a:cxn ang="0">
                  <a:pos x="0" y="35"/>
                </a:cxn>
              </a:cxnLst>
              <a:rect l="0" t="0" r="r" b="b"/>
              <a:pathLst>
                <a:path w="21" h="35">
                  <a:moveTo>
                    <a:pt x="0" y="35"/>
                  </a:moveTo>
                  <a:lnTo>
                    <a:pt x="21" y="35"/>
                  </a:lnTo>
                  <a:lnTo>
                    <a:pt x="21" y="6"/>
                  </a:lnTo>
                  <a:lnTo>
                    <a:pt x="14" y="0"/>
                  </a:lnTo>
                  <a:lnTo>
                    <a:pt x="0" y="35"/>
                  </a:lnTo>
                  <a:close/>
                </a:path>
              </a:pathLst>
            </a:custGeom>
            <a:solidFill>
              <a:srgbClr val="000000"/>
            </a:solidFill>
            <a:ln w="9525">
              <a:noFill/>
              <a:round/>
              <a:headEnd/>
              <a:tailEnd/>
            </a:ln>
            <a:effectLst/>
          </p:spPr>
          <p:txBody>
            <a:bodyPr wrap="none" anchor="ctr"/>
            <a:lstStyle/>
            <a:p>
              <a:endParaRPr lang="en-CA"/>
            </a:p>
          </p:txBody>
        </p:sp>
        <p:sp>
          <p:nvSpPr>
            <p:cNvPr id="102" name="Freeform 98"/>
            <p:cNvSpPr>
              <a:spLocks noChangeArrowheads="1"/>
            </p:cNvSpPr>
            <p:nvPr/>
          </p:nvSpPr>
          <p:spPr bwMode="auto">
            <a:xfrm>
              <a:off x="2716" y="3914"/>
              <a:ext cx="75" cy="106"/>
            </a:xfrm>
            <a:custGeom>
              <a:avLst/>
              <a:gdLst/>
              <a:ahLst/>
              <a:cxnLst>
                <a:cxn ang="0">
                  <a:pos x="0" y="88"/>
                </a:cxn>
                <a:cxn ang="0">
                  <a:pos x="35" y="106"/>
                </a:cxn>
                <a:cxn ang="0">
                  <a:pos x="84" y="17"/>
                </a:cxn>
                <a:cxn ang="0">
                  <a:pos x="49" y="0"/>
                </a:cxn>
                <a:cxn ang="0">
                  <a:pos x="0" y="88"/>
                </a:cxn>
              </a:cxnLst>
              <a:rect l="0" t="0" r="r" b="b"/>
              <a:pathLst>
                <a:path w="84" h="106">
                  <a:moveTo>
                    <a:pt x="0" y="88"/>
                  </a:moveTo>
                  <a:lnTo>
                    <a:pt x="35" y="106"/>
                  </a:lnTo>
                  <a:lnTo>
                    <a:pt x="84" y="17"/>
                  </a:lnTo>
                  <a:lnTo>
                    <a:pt x="49" y="0"/>
                  </a:lnTo>
                  <a:lnTo>
                    <a:pt x="0" y="88"/>
                  </a:lnTo>
                  <a:close/>
                </a:path>
              </a:pathLst>
            </a:custGeom>
            <a:solidFill>
              <a:srgbClr val="000000"/>
            </a:solidFill>
            <a:ln w="9525">
              <a:noFill/>
              <a:round/>
              <a:headEnd/>
              <a:tailEnd/>
            </a:ln>
            <a:effectLst/>
          </p:spPr>
          <p:txBody>
            <a:bodyPr wrap="none" anchor="ctr"/>
            <a:lstStyle/>
            <a:p>
              <a:endParaRPr lang="en-CA"/>
            </a:p>
          </p:txBody>
        </p:sp>
        <p:sp>
          <p:nvSpPr>
            <p:cNvPr id="103" name="Freeform 99"/>
            <p:cNvSpPr>
              <a:spLocks noChangeArrowheads="1"/>
            </p:cNvSpPr>
            <p:nvPr/>
          </p:nvSpPr>
          <p:spPr bwMode="auto">
            <a:xfrm>
              <a:off x="2716" y="4002"/>
              <a:ext cx="31" cy="18"/>
            </a:xfrm>
            <a:custGeom>
              <a:avLst/>
              <a:gdLst/>
              <a:ahLst/>
              <a:cxnLst>
                <a:cxn ang="0">
                  <a:pos x="35" y="18"/>
                </a:cxn>
                <a:cxn ang="0">
                  <a:pos x="35" y="18"/>
                </a:cxn>
                <a:cxn ang="0">
                  <a:pos x="0" y="0"/>
                </a:cxn>
                <a:cxn ang="0">
                  <a:pos x="0" y="0"/>
                </a:cxn>
                <a:cxn ang="0">
                  <a:pos x="35" y="18"/>
                </a:cxn>
              </a:cxnLst>
              <a:rect l="0" t="0" r="r" b="b"/>
              <a:pathLst>
                <a:path w="35" h="18">
                  <a:moveTo>
                    <a:pt x="35" y="18"/>
                  </a:moveTo>
                  <a:lnTo>
                    <a:pt x="35" y="18"/>
                  </a:lnTo>
                  <a:lnTo>
                    <a:pt x="0" y="0"/>
                  </a:lnTo>
                  <a:lnTo>
                    <a:pt x="0" y="0"/>
                  </a:lnTo>
                  <a:lnTo>
                    <a:pt x="35" y="18"/>
                  </a:lnTo>
                  <a:close/>
                </a:path>
              </a:pathLst>
            </a:custGeom>
            <a:solidFill>
              <a:srgbClr val="000000"/>
            </a:solidFill>
            <a:ln w="9525">
              <a:noFill/>
              <a:round/>
              <a:headEnd/>
              <a:tailEnd/>
            </a:ln>
            <a:effectLst/>
          </p:spPr>
          <p:txBody>
            <a:bodyPr wrap="none" anchor="ctr"/>
            <a:lstStyle/>
            <a:p>
              <a:endParaRPr lang="en-CA"/>
            </a:p>
          </p:txBody>
        </p:sp>
        <p:sp>
          <p:nvSpPr>
            <p:cNvPr id="104" name="Freeform 100"/>
            <p:cNvSpPr>
              <a:spLocks noChangeArrowheads="1"/>
            </p:cNvSpPr>
            <p:nvPr/>
          </p:nvSpPr>
          <p:spPr bwMode="auto">
            <a:xfrm>
              <a:off x="2766" y="3878"/>
              <a:ext cx="69" cy="59"/>
            </a:xfrm>
            <a:custGeom>
              <a:avLst/>
              <a:gdLst/>
              <a:ahLst/>
              <a:cxnLst>
                <a:cxn ang="0">
                  <a:pos x="0" y="30"/>
                </a:cxn>
                <a:cxn ang="0">
                  <a:pos x="28" y="59"/>
                </a:cxn>
                <a:cxn ang="0">
                  <a:pos x="77" y="30"/>
                </a:cxn>
                <a:cxn ang="0">
                  <a:pos x="49" y="0"/>
                </a:cxn>
                <a:cxn ang="0">
                  <a:pos x="0" y="30"/>
                </a:cxn>
              </a:cxnLst>
              <a:rect l="0" t="0" r="r" b="b"/>
              <a:pathLst>
                <a:path w="77" h="59">
                  <a:moveTo>
                    <a:pt x="0" y="30"/>
                  </a:moveTo>
                  <a:lnTo>
                    <a:pt x="28" y="59"/>
                  </a:lnTo>
                  <a:lnTo>
                    <a:pt x="77" y="30"/>
                  </a:lnTo>
                  <a:lnTo>
                    <a:pt x="49" y="0"/>
                  </a:lnTo>
                  <a:lnTo>
                    <a:pt x="0" y="30"/>
                  </a:lnTo>
                  <a:close/>
                </a:path>
              </a:pathLst>
            </a:custGeom>
            <a:solidFill>
              <a:srgbClr val="000000"/>
            </a:solidFill>
            <a:ln w="9525">
              <a:noFill/>
              <a:round/>
              <a:headEnd/>
              <a:tailEnd/>
            </a:ln>
            <a:effectLst/>
          </p:spPr>
          <p:txBody>
            <a:bodyPr wrap="none" anchor="ctr"/>
            <a:lstStyle/>
            <a:p>
              <a:endParaRPr lang="en-CA"/>
            </a:p>
          </p:txBody>
        </p:sp>
        <p:sp>
          <p:nvSpPr>
            <p:cNvPr id="105" name="Freeform 101"/>
            <p:cNvSpPr>
              <a:spLocks noChangeArrowheads="1"/>
            </p:cNvSpPr>
            <p:nvPr/>
          </p:nvSpPr>
          <p:spPr bwMode="auto">
            <a:xfrm>
              <a:off x="2760" y="3908"/>
              <a:ext cx="31" cy="29"/>
            </a:xfrm>
            <a:custGeom>
              <a:avLst/>
              <a:gdLst/>
              <a:ahLst/>
              <a:cxnLst>
                <a:cxn ang="0">
                  <a:pos x="0" y="6"/>
                </a:cxn>
                <a:cxn ang="0">
                  <a:pos x="7" y="0"/>
                </a:cxn>
                <a:cxn ang="0">
                  <a:pos x="35" y="23"/>
                </a:cxn>
                <a:cxn ang="0">
                  <a:pos x="35" y="29"/>
                </a:cxn>
                <a:cxn ang="0">
                  <a:pos x="0" y="6"/>
                </a:cxn>
              </a:cxnLst>
              <a:rect l="0" t="0" r="r" b="b"/>
              <a:pathLst>
                <a:path w="35" h="29">
                  <a:moveTo>
                    <a:pt x="0" y="6"/>
                  </a:moveTo>
                  <a:lnTo>
                    <a:pt x="7" y="0"/>
                  </a:lnTo>
                  <a:lnTo>
                    <a:pt x="35" y="23"/>
                  </a:lnTo>
                  <a:lnTo>
                    <a:pt x="35" y="29"/>
                  </a:lnTo>
                  <a:lnTo>
                    <a:pt x="0" y="6"/>
                  </a:lnTo>
                  <a:close/>
                </a:path>
              </a:pathLst>
            </a:custGeom>
            <a:solidFill>
              <a:srgbClr val="000000"/>
            </a:solidFill>
            <a:ln w="9525">
              <a:noFill/>
              <a:round/>
              <a:headEnd/>
              <a:tailEnd/>
            </a:ln>
            <a:effectLst/>
          </p:spPr>
          <p:txBody>
            <a:bodyPr wrap="none" anchor="ctr"/>
            <a:lstStyle/>
            <a:p>
              <a:endParaRPr lang="en-CA"/>
            </a:p>
          </p:txBody>
        </p:sp>
        <p:sp>
          <p:nvSpPr>
            <p:cNvPr id="106" name="Freeform 102"/>
            <p:cNvSpPr>
              <a:spLocks noChangeArrowheads="1"/>
            </p:cNvSpPr>
            <p:nvPr/>
          </p:nvSpPr>
          <p:spPr bwMode="auto">
            <a:xfrm>
              <a:off x="2791" y="3825"/>
              <a:ext cx="50" cy="65"/>
            </a:xfrm>
            <a:custGeom>
              <a:avLst/>
              <a:gdLst/>
              <a:ahLst/>
              <a:cxnLst>
                <a:cxn ang="0">
                  <a:pos x="14" y="65"/>
                </a:cxn>
                <a:cxn ang="0">
                  <a:pos x="0" y="6"/>
                </a:cxn>
                <a:cxn ang="0">
                  <a:pos x="42" y="0"/>
                </a:cxn>
                <a:cxn ang="0">
                  <a:pos x="56" y="59"/>
                </a:cxn>
                <a:cxn ang="0">
                  <a:pos x="14" y="65"/>
                </a:cxn>
              </a:cxnLst>
              <a:rect l="0" t="0" r="r" b="b"/>
              <a:pathLst>
                <a:path w="56" h="65">
                  <a:moveTo>
                    <a:pt x="14" y="65"/>
                  </a:moveTo>
                  <a:lnTo>
                    <a:pt x="0" y="6"/>
                  </a:lnTo>
                  <a:lnTo>
                    <a:pt x="42" y="0"/>
                  </a:lnTo>
                  <a:lnTo>
                    <a:pt x="56" y="59"/>
                  </a:lnTo>
                  <a:lnTo>
                    <a:pt x="14" y="65"/>
                  </a:lnTo>
                  <a:close/>
                </a:path>
              </a:pathLst>
            </a:custGeom>
            <a:solidFill>
              <a:srgbClr val="000000"/>
            </a:solidFill>
            <a:ln w="9525">
              <a:noFill/>
              <a:round/>
              <a:headEnd/>
              <a:tailEnd/>
            </a:ln>
            <a:effectLst/>
          </p:spPr>
          <p:txBody>
            <a:bodyPr wrap="none" anchor="ctr"/>
            <a:lstStyle/>
            <a:p>
              <a:endParaRPr lang="en-CA"/>
            </a:p>
          </p:txBody>
        </p:sp>
        <p:sp>
          <p:nvSpPr>
            <p:cNvPr id="107" name="Freeform 103"/>
            <p:cNvSpPr>
              <a:spLocks noChangeArrowheads="1"/>
            </p:cNvSpPr>
            <p:nvPr/>
          </p:nvSpPr>
          <p:spPr bwMode="auto">
            <a:xfrm>
              <a:off x="2779" y="3772"/>
              <a:ext cx="50" cy="59"/>
            </a:xfrm>
            <a:custGeom>
              <a:avLst/>
              <a:gdLst/>
              <a:ahLst/>
              <a:cxnLst>
                <a:cxn ang="0">
                  <a:pos x="14" y="59"/>
                </a:cxn>
                <a:cxn ang="0">
                  <a:pos x="0" y="6"/>
                </a:cxn>
                <a:cxn ang="0">
                  <a:pos x="42" y="0"/>
                </a:cxn>
                <a:cxn ang="0">
                  <a:pos x="56" y="53"/>
                </a:cxn>
                <a:cxn ang="0">
                  <a:pos x="14" y="59"/>
                </a:cxn>
              </a:cxnLst>
              <a:rect l="0" t="0" r="r" b="b"/>
              <a:pathLst>
                <a:path w="56" h="59">
                  <a:moveTo>
                    <a:pt x="14" y="59"/>
                  </a:moveTo>
                  <a:lnTo>
                    <a:pt x="0" y="6"/>
                  </a:lnTo>
                  <a:lnTo>
                    <a:pt x="42" y="0"/>
                  </a:lnTo>
                  <a:lnTo>
                    <a:pt x="56" y="53"/>
                  </a:lnTo>
                  <a:lnTo>
                    <a:pt x="14" y="59"/>
                  </a:lnTo>
                  <a:close/>
                </a:path>
              </a:pathLst>
            </a:custGeom>
            <a:solidFill>
              <a:srgbClr val="000000"/>
            </a:solidFill>
            <a:ln w="9525">
              <a:noFill/>
              <a:round/>
              <a:headEnd/>
              <a:tailEnd/>
            </a:ln>
            <a:effectLst/>
          </p:spPr>
          <p:txBody>
            <a:bodyPr wrap="none" anchor="ctr"/>
            <a:lstStyle/>
            <a:p>
              <a:endParaRPr lang="en-CA"/>
            </a:p>
          </p:txBody>
        </p:sp>
        <p:sp>
          <p:nvSpPr>
            <p:cNvPr id="108" name="Freeform 104"/>
            <p:cNvSpPr>
              <a:spLocks noChangeArrowheads="1"/>
            </p:cNvSpPr>
            <p:nvPr/>
          </p:nvSpPr>
          <p:spPr bwMode="auto">
            <a:xfrm>
              <a:off x="2803" y="3878"/>
              <a:ext cx="37" cy="30"/>
            </a:xfrm>
            <a:custGeom>
              <a:avLst/>
              <a:gdLst/>
              <a:ahLst/>
              <a:cxnLst>
                <a:cxn ang="0">
                  <a:pos x="35" y="30"/>
                </a:cxn>
                <a:cxn ang="0">
                  <a:pos x="42" y="6"/>
                </a:cxn>
                <a:cxn ang="0">
                  <a:pos x="7" y="0"/>
                </a:cxn>
                <a:cxn ang="0">
                  <a:pos x="0" y="12"/>
                </a:cxn>
                <a:cxn ang="0">
                  <a:pos x="35" y="30"/>
                </a:cxn>
              </a:cxnLst>
              <a:rect l="0" t="0" r="r" b="b"/>
              <a:pathLst>
                <a:path w="42" h="30">
                  <a:moveTo>
                    <a:pt x="35" y="30"/>
                  </a:moveTo>
                  <a:lnTo>
                    <a:pt x="42" y="6"/>
                  </a:lnTo>
                  <a:lnTo>
                    <a:pt x="7" y="0"/>
                  </a:lnTo>
                  <a:lnTo>
                    <a:pt x="0" y="12"/>
                  </a:lnTo>
                  <a:lnTo>
                    <a:pt x="35" y="30"/>
                  </a:lnTo>
                  <a:close/>
                </a:path>
              </a:pathLst>
            </a:custGeom>
            <a:solidFill>
              <a:srgbClr val="000000"/>
            </a:solidFill>
            <a:ln w="9525">
              <a:noFill/>
              <a:round/>
              <a:headEnd/>
              <a:tailEnd/>
            </a:ln>
            <a:effectLst/>
          </p:spPr>
          <p:txBody>
            <a:bodyPr wrap="none" anchor="ctr"/>
            <a:lstStyle/>
            <a:p>
              <a:endParaRPr lang="en-CA"/>
            </a:p>
          </p:txBody>
        </p:sp>
        <p:sp>
          <p:nvSpPr>
            <p:cNvPr id="109" name="Freeform 105"/>
            <p:cNvSpPr>
              <a:spLocks noChangeArrowheads="1"/>
            </p:cNvSpPr>
            <p:nvPr/>
          </p:nvSpPr>
          <p:spPr bwMode="auto">
            <a:xfrm>
              <a:off x="2753" y="3523"/>
              <a:ext cx="62" cy="255"/>
            </a:xfrm>
            <a:custGeom>
              <a:avLst/>
              <a:gdLst/>
              <a:ahLst/>
              <a:cxnLst>
                <a:cxn ang="0">
                  <a:pos x="28" y="255"/>
                </a:cxn>
                <a:cxn ang="0">
                  <a:pos x="0" y="6"/>
                </a:cxn>
                <a:cxn ang="0">
                  <a:pos x="42" y="0"/>
                </a:cxn>
                <a:cxn ang="0">
                  <a:pos x="70" y="249"/>
                </a:cxn>
                <a:cxn ang="0">
                  <a:pos x="28" y="255"/>
                </a:cxn>
              </a:cxnLst>
              <a:rect l="0" t="0" r="r" b="b"/>
              <a:pathLst>
                <a:path w="70" h="255">
                  <a:moveTo>
                    <a:pt x="28" y="255"/>
                  </a:moveTo>
                  <a:lnTo>
                    <a:pt x="0" y="6"/>
                  </a:lnTo>
                  <a:lnTo>
                    <a:pt x="42" y="0"/>
                  </a:lnTo>
                  <a:lnTo>
                    <a:pt x="70" y="249"/>
                  </a:lnTo>
                  <a:lnTo>
                    <a:pt x="28" y="255"/>
                  </a:lnTo>
                  <a:close/>
                </a:path>
              </a:pathLst>
            </a:custGeom>
            <a:solidFill>
              <a:srgbClr val="000000"/>
            </a:solidFill>
            <a:ln w="9525">
              <a:noFill/>
              <a:round/>
              <a:headEnd/>
              <a:tailEnd/>
            </a:ln>
            <a:effectLst/>
          </p:spPr>
          <p:txBody>
            <a:bodyPr wrap="none" anchor="ctr"/>
            <a:lstStyle/>
            <a:p>
              <a:endParaRPr lang="en-CA"/>
            </a:p>
          </p:txBody>
        </p:sp>
        <p:sp>
          <p:nvSpPr>
            <p:cNvPr id="110" name="Freeform 106"/>
            <p:cNvSpPr>
              <a:spLocks noChangeArrowheads="1"/>
            </p:cNvSpPr>
            <p:nvPr/>
          </p:nvSpPr>
          <p:spPr bwMode="auto">
            <a:xfrm>
              <a:off x="2779" y="3772"/>
              <a:ext cx="37" cy="6"/>
            </a:xfrm>
            <a:custGeom>
              <a:avLst/>
              <a:gdLst/>
              <a:ahLst/>
              <a:cxnLst>
                <a:cxn ang="0">
                  <a:pos x="0" y="6"/>
                </a:cxn>
                <a:cxn ang="0">
                  <a:pos x="0" y="6"/>
                </a:cxn>
                <a:cxn ang="0">
                  <a:pos x="42" y="0"/>
                </a:cxn>
                <a:cxn ang="0">
                  <a:pos x="42" y="0"/>
                </a:cxn>
                <a:cxn ang="0">
                  <a:pos x="0" y="6"/>
                </a:cxn>
              </a:cxnLst>
              <a:rect l="0" t="0" r="r" b="b"/>
              <a:pathLst>
                <a:path w="42" h="6">
                  <a:moveTo>
                    <a:pt x="0" y="6"/>
                  </a:moveTo>
                  <a:lnTo>
                    <a:pt x="0" y="6"/>
                  </a:lnTo>
                  <a:lnTo>
                    <a:pt x="42" y="0"/>
                  </a:lnTo>
                  <a:lnTo>
                    <a:pt x="42" y="0"/>
                  </a:lnTo>
                  <a:lnTo>
                    <a:pt x="0" y="6"/>
                  </a:lnTo>
                  <a:close/>
                </a:path>
              </a:pathLst>
            </a:custGeom>
            <a:solidFill>
              <a:srgbClr val="000000"/>
            </a:solidFill>
            <a:ln w="9525">
              <a:noFill/>
              <a:round/>
              <a:headEnd/>
              <a:tailEnd/>
            </a:ln>
            <a:effectLst/>
          </p:spPr>
          <p:txBody>
            <a:bodyPr wrap="none" anchor="ctr"/>
            <a:lstStyle/>
            <a:p>
              <a:endParaRPr lang="en-CA"/>
            </a:p>
          </p:txBody>
        </p:sp>
        <p:sp>
          <p:nvSpPr>
            <p:cNvPr id="111" name="Freeform 107"/>
            <p:cNvSpPr>
              <a:spLocks noChangeArrowheads="1"/>
            </p:cNvSpPr>
            <p:nvPr/>
          </p:nvSpPr>
          <p:spPr bwMode="auto">
            <a:xfrm>
              <a:off x="2753" y="3500"/>
              <a:ext cx="44" cy="35"/>
            </a:xfrm>
            <a:custGeom>
              <a:avLst/>
              <a:gdLst/>
              <a:ahLst/>
              <a:cxnLst>
                <a:cxn ang="0">
                  <a:pos x="0" y="29"/>
                </a:cxn>
                <a:cxn ang="0">
                  <a:pos x="7" y="0"/>
                </a:cxn>
                <a:cxn ang="0">
                  <a:pos x="49" y="6"/>
                </a:cxn>
                <a:cxn ang="0">
                  <a:pos x="42" y="35"/>
                </a:cxn>
                <a:cxn ang="0">
                  <a:pos x="0" y="29"/>
                </a:cxn>
              </a:cxnLst>
              <a:rect l="0" t="0" r="r" b="b"/>
              <a:pathLst>
                <a:path w="49" h="35">
                  <a:moveTo>
                    <a:pt x="0" y="29"/>
                  </a:moveTo>
                  <a:lnTo>
                    <a:pt x="7" y="0"/>
                  </a:lnTo>
                  <a:lnTo>
                    <a:pt x="49" y="6"/>
                  </a:lnTo>
                  <a:lnTo>
                    <a:pt x="42" y="35"/>
                  </a:lnTo>
                  <a:lnTo>
                    <a:pt x="0" y="29"/>
                  </a:lnTo>
                  <a:close/>
                </a:path>
              </a:pathLst>
            </a:custGeom>
            <a:solidFill>
              <a:srgbClr val="000000"/>
            </a:solidFill>
            <a:ln w="9525">
              <a:noFill/>
              <a:round/>
              <a:headEnd/>
              <a:tailEnd/>
            </a:ln>
            <a:effectLst/>
          </p:spPr>
          <p:txBody>
            <a:bodyPr wrap="none" anchor="ctr"/>
            <a:lstStyle/>
            <a:p>
              <a:endParaRPr lang="en-CA"/>
            </a:p>
          </p:txBody>
        </p:sp>
        <p:sp>
          <p:nvSpPr>
            <p:cNvPr id="112" name="Freeform 108"/>
            <p:cNvSpPr>
              <a:spLocks noChangeArrowheads="1"/>
            </p:cNvSpPr>
            <p:nvPr/>
          </p:nvSpPr>
          <p:spPr bwMode="auto">
            <a:xfrm>
              <a:off x="2760" y="3435"/>
              <a:ext cx="44" cy="71"/>
            </a:xfrm>
            <a:custGeom>
              <a:avLst/>
              <a:gdLst/>
              <a:ahLst/>
              <a:cxnLst>
                <a:cxn ang="0">
                  <a:pos x="0" y="65"/>
                </a:cxn>
                <a:cxn ang="0">
                  <a:pos x="7" y="0"/>
                </a:cxn>
                <a:cxn ang="0">
                  <a:pos x="49" y="0"/>
                </a:cxn>
                <a:cxn ang="0">
                  <a:pos x="42" y="71"/>
                </a:cxn>
                <a:cxn ang="0">
                  <a:pos x="0" y="65"/>
                </a:cxn>
              </a:cxnLst>
              <a:rect l="0" t="0" r="r" b="b"/>
              <a:pathLst>
                <a:path w="49" h="71">
                  <a:moveTo>
                    <a:pt x="0" y="65"/>
                  </a:moveTo>
                  <a:lnTo>
                    <a:pt x="7" y="0"/>
                  </a:lnTo>
                  <a:lnTo>
                    <a:pt x="49" y="0"/>
                  </a:lnTo>
                  <a:lnTo>
                    <a:pt x="42" y="71"/>
                  </a:lnTo>
                  <a:lnTo>
                    <a:pt x="0" y="65"/>
                  </a:lnTo>
                  <a:close/>
                </a:path>
              </a:pathLst>
            </a:custGeom>
            <a:solidFill>
              <a:srgbClr val="000000"/>
            </a:solidFill>
            <a:ln w="9525">
              <a:noFill/>
              <a:round/>
              <a:headEnd/>
              <a:tailEnd/>
            </a:ln>
            <a:effectLst/>
          </p:spPr>
          <p:txBody>
            <a:bodyPr wrap="none" anchor="ctr"/>
            <a:lstStyle/>
            <a:p>
              <a:endParaRPr lang="en-CA"/>
            </a:p>
          </p:txBody>
        </p:sp>
        <p:sp>
          <p:nvSpPr>
            <p:cNvPr id="113" name="Freeform 109"/>
            <p:cNvSpPr>
              <a:spLocks noChangeArrowheads="1"/>
            </p:cNvSpPr>
            <p:nvPr/>
          </p:nvSpPr>
          <p:spPr bwMode="auto">
            <a:xfrm>
              <a:off x="2766" y="3334"/>
              <a:ext cx="37" cy="101"/>
            </a:xfrm>
            <a:custGeom>
              <a:avLst/>
              <a:gdLst/>
              <a:ahLst/>
              <a:cxnLst>
                <a:cxn ang="0">
                  <a:pos x="0" y="101"/>
                </a:cxn>
                <a:cxn ang="0">
                  <a:pos x="0" y="6"/>
                </a:cxn>
                <a:cxn ang="0">
                  <a:pos x="42" y="0"/>
                </a:cxn>
                <a:cxn ang="0">
                  <a:pos x="42" y="101"/>
                </a:cxn>
                <a:cxn ang="0">
                  <a:pos x="0" y="101"/>
                </a:cxn>
              </a:cxnLst>
              <a:rect l="0" t="0" r="r" b="b"/>
              <a:pathLst>
                <a:path w="42" h="101">
                  <a:moveTo>
                    <a:pt x="0" y="101"/>
                  </a:moveTo>
                  <a:lnTo>
                    <a:pt x="0" y="6"/>
                  </a:lnTo>
                  <a:lnTo>
                    <a:pt x="42" y="0"/>
                  </a:lnTo>
                  <a:lnTo>
                    <a:pt x="42" y="101"/>
                  </a:lnTo>
                  <a:lnTo>
                    <a:pt x="0" y="101"/>
                  </a:lnTo>
                  <a:close/>
                </a:path>
              </a:pathLst>
            </a:custGeom>
            <a:solidFill>
              <a:srgbClr val="000000"/>
            </a:solidFill>
            <a:ln w="9525">
              <a:noFill/>
              <a:round/>
              <a:headEnd/>
              <a:tailEnd/>
            </a:ln>
            <a:effectLst/>
          </p:spPr>
          <p:txBody>
            <a:bodyPr wrap="none" anchor="ctr"/>
            <a:lstStyle/>
            <a:p>
              <a:endParaRPr lang="en-CA"/>
            </a:p>
          </p:txBody>
        </p:sp>
        <p:sp>
          <p:nvSpPr>
            <p:cNvPr id="114" name="Freeform 110"/>
            <p:cNvSpPr>
              <a:spLocks noChangeArrowheads="1"/>
            </p:cNvSpPr>
            <p:nvPr/>
          </p:nvSpPr>
          <p:spPr bwMode="auto">
            <a:xfrm>
              <a:off x="2741" y="3222"/>
              <a:ext cx="62" cy="118"/>
            </a:xfrm>
            <a:custGeom>
              <a:avLst/>
              <a:gdLst/>
              <a:ahLst/>
              <a:cxnLst>
                <a:cxn ang="0">
                  <a:pos x="28" y="118"/>
                </a:cxn>
                <a:cxn ang="0">
                  <a:pos x="0" y="6"/>
                </a:cxn>
                <a:cxn ang="0">
                  <a:pos x="42" y="0"/>
                </a:cxn>
                <a:cxn ang="0">
                  <a:pos x="70" y="112"/>
                </a:cxn>
                <a:cxn ang="0">
                  <a:pos x="28" y="118"/>
                </a:cxn>
              </a:cxnLst>
              <a:rect l="0" t="0" r="r" b="b"/>
              <a:pathLst>
                <a:path w="70" h="118">
                  <a:moveTo>
                    <a:pt x="28" y="118"/>
                  </a:moveTo>
                  <a:lnTo>
                    <a:pt x="0" y="6"/>
                  </a:lnTo>
                  <a:lnTo>
                    <a:pt x="42" y="0"/>
                  </a:lnTo>
                  <a:lnTo>
                    <a:pt x="70" y="112"/>
                  </a:lnTo>
                  <a:lnTo>
                    <a:pt x="28" y="118"/>
                  </a:lnTo>
                  <a:close/>
                </a:path>
              </a:pathLst>
            </a:custGeom>
            <a:solidFill>
              <a:srgbClr val="000000"/>
            </a:solidFill>
            <a:ln w="9525">
              <a:noFill/>
              <a:round/>
              <a:headEnd/>
              <a:tailEnd/>
            </a:ln>
            <a:effectLst/>
          </p:spPr>
          <p:txBody>
            <a:bodyPr wrap="none" anchor="ctr"/>
            <a:lstStyle/>
            <a:p>
              <a:endParaRPr lang="en-CA"/>
            </a:p>
          </p:txBody>
        </p:sp>
        <p:sp>
          <p:nvSpPr>
            <p:cNvPr id="115" name="Freeform 111"/>
            <p:cNvSpPr>
              <a:spLocks noChangeArrowheads="1"/>
            </p:cNvSpPr>
            <p:nvPr/>
          </p:nvSpPr>
          <p:spPr bwMode="auto">
            <a:xfrm>
              <a:off x="2753" y="3523"/>
              <a:ext cx="38" cy="12"/>
            </a:xfrm>
            <a:custGeom>
              <a:avLst/>
              <a:gdLst/>
              <a:ahLst/>
              <a:cxnLst>
                <a:cxn ang="0">
                  <a:pos x="0" y="6"/>
                </a:cxn>
                <a:cxn ang="0">
                  <a:pos x="0" y="6"/>
                </a:cxn>
                <a:cxn ang="0">
                  <a:pos x="42" y="0"/>
                </a:cxn>
                <a:cxn ang="0">
                  <a:pos x="42" y="12"/>
                </a:cxn>
                <a:cxn ang="0">
                  <a:pos x="0" y="6"/>
                </a:cxn>
              </a:cxnLst>
              <a:rect l="0" t="0" r="r" b="b"/>
              <a:pathLst>
                <a:path w="42" h="12">
                  <a:moveTo>
                    <a:pt x="0" y="6"/>
                  </a:moveTo>
                  <a:lnTo>
                    <a:pt x="0" y="6"/>
                  </a:lnTo>
                  <a:lnTo>
                    <a:pt x="42" y="0"/>
                  </a:lnTo>
                  <a:lnTo>
                    <a:pt x="42" y="12"/>
                  </a:lnTo>
                  <a:lnTo>
                    <a:pt x="0" y="6"/>
                  </a:lnTo>
                  <a:close/>
                </a:path>
              </a:pathLst>
            </a:custGeom>
            <a:solidFill>
              <a:srgbClr val="000000"/>
            </a:solidFill>
            <a:ln w="9525">
              <a:noFill/>
              <a:round/>
              <a:headEnd/>
              <a:tailEnd/>
            </a:ln>
            <a:effectLst/>
          </p:spPr>
          <p:txBody>
            <a:bodyPr wrap="none" anchor="ctr"/>
            <a:lstStyle/>
            <a:p>
              <a:endParaRPr lang="en-CA"/>
            </a:p>
          </p:txBody>
        </p:sp>
        <p:sp>
          <p:nvSpPr>
            <p:cNvPr id="116" name="Freeform 112"/>
            <p:cNvSpPr>
              <a:spLocks noChangeArrowheads="1"/>
            </p:cNvSpPr>
            <p:nvPr/>
          </p:nvSpPr>
          <p:spPr bwMode="auto">
            <a:xfrm>
              <a:off x="2741" y="3145"/>
              <a:ext cx="44" cy="89"/>
            </a:xfrm>
            <a:custGeom>
              <a:avLst/>
              <a:gdLst/>
              <a:ahLst/>
              <a:cxnLst>
                <a:cxn ang="0">
                  <a:pos x="0" y="83"/>
                </a:cxn>
                <a:cxn ang="0">
                  <a:pos x="42" y="89"/>
                </a:cxn>
                <a:cxn ang="0">
                  <a:pos x="49" y="6"/>
                </a:cxn>
                <a:cxn ang="0">
                  <a:pos x="7" y="0"/>
                </a:cxn>
                <a:cxn ang="0">
                  <a:pos x="0" y="83"/>
                </a:cxn>
              </a:cxnLst>
              <a:rect l="0" t="0" r="r" b="b"/>
              <a:pathLst>
                <a:path w="49" h="89">
                  <a:moveTo>
                    <a:pt x="0" y="83"/>
                  </a:moveTo>
                  <a:lnTo>
                    <a:pt x="42" y="89"/>
                  </a:lnTo>
                  <a:lnTo>
                    <a:pt x="49" y="6"/>
                  </a:lnTo>
                  <a:lnTo>
                    <a:pt x="7" y="0"/>
                  </a:lnTo>
                  <a:lnTo>
                    <a:pt x="0" y="83"/>
                  </a:lnTo>
                  <a:close/>
                </a:path>
              </a:pathLst>
            </a:custGeom>
            <a:solidFill>
              <a:srgbClr val="000000"/>
            </a:solidFill>
            <a:ln w="9525">
              <a:noFill/>
              <a:round/>
              <a:headEnd/>
              <a:tailEnd/>
            </a:ln>
            <a:effectLst/>
          </p:spPr>
          <p:txBody>
            <a:bodyPr wrap="none" anchor="ctr"/>
            <a:lstStyle/>
            <a:p>
              <a:endParaRPr lang="en-CA"/>
            </a:p>
          </p:txBody>
        </p:sp>
        <p:sp>
          <p:nvSpPr>
            <p:cNvPr id="117" name="Freeform 113"/>
            <p:cNvSpPr>
              <a:spLocks noChangeArrowheads="1"/>
            </p:cNvSpPr>
            <p:nvPr/>
          </p:nvSpPr>
          <p:spPr bwMode="auto">
            <a:xfrm>
              <a:off x="2741" y="3222"/>
              <a:ext cx="37" cy="12"/>
            </a:xfrm>
            <a:custGeom>
              <a:avLst/>
              <a:gdLst/>
              <a:ahLst/>
              <a:cxnLst>
                <a:cxn ang="0">
                  <a:pos x="0" y="6"/>
                </a:cxn>
                <a:cxn ang="0">
                  <a:pos x="0" y="6"/>
                </a:cxn>
                <a:cxn ang="0">
                  <a:pos x="42" y="0"/>
                </a:cxn>
                <a:cxn ang="0">
                  <a:pos x="42" y="12"/>
                </a:cxn>
                <a:cxn ang="0">
                  <a:pos x="0" y="6"/>
                </a:cxn>
              </a:cxnLst>
              <a:rect l="0" t="0" r="r" b="b"/>
              <a:pathLst>
                <a:path w="42" h="12">
                  <a:moveTo>
                    <a:pt x="0" y="6"/>
                  </a:moveTo>
                  <a:lnTo>
                    <a:pt x="0" y="6"/>
                  </a:lnTo>
                  <a:lnTo>
                    <a:pt x="42" y="0"/>
                  </a:lnTo>
                  <a:lnTo>
                    <a:pt x="42" y="12"/>
                  </a:lnTo>
                  <a:lnTo>
                    <a:pt x="0" y="6"/>
                  </a:lnTo>
                  <a:close/>
                </a:path>
              </a:pathLst>
            </a:custGeom>
            <a:solidFill>
              <a:srgbClr val="000000"/>
            </a:solidFill>
            <a:ln w="9525">
              <a:noFill/>
              <a:round/>
              <a:headEnd/>
              <a:tailEnd/>
            </a:ln>
            <a:effectLst/>
          </p:spPr>
          <p:txBody>
            <a:bodyPr wrap="none" anchor="ctr"/>
            <a:lstStyle/>
            <a:p>
              <a:endParaRPr lang="en-CA"/>
            </a:p>
          </p:txBody>
        </p:sp>
        <p:sp>
          <p:nvSpPr>
            <p:cNvPr id="118" name="Freeform 114"/>
            <p:cNvSpPr>
              <a:spLocks noChangeArrowheads="1"/>
            </p:cNvSpPr>
            <p:nvPr/>
          </p:nvSpPr>
          <p:spPr bwMode="auto">
            <a:xfrm>
              <a:off x="2747" y="2973"/>
              <a:ext cx="44" cy="172"/>
            </a:xfrm>
            <a:custGeom>
              <a:avLst/>
              <a:gdLst/>
              <a:ahLst/>
              <a:cxnLst>
                <a:cxn ang="0">
                  <a:pos x="0" y="172"/>
                </a:cxn>
                <a:cxn ang="0">
                  <a:pos x="7" y="0"/>
                </a:cxn>
                <a:cxn ang="0">
                  <a:pos x="49" y="0"/>
                </a:cxn>
                <a:cxn ang="0">
                  <a:pos x="42" y="172"/>
                </a:cxn>
                <a:cxn ang="0">
                  <a:pos x="0" y="172"/>
                </a:cxn>
              </a:cxnLst>
              <a:rect l="0" t="0" r="r" b="b"/>
              <a:pathLst>
                <a:path w="49" h="172">
                  <a:moveTo>
                    <a:pt x="0" y="172"/>
                  </a:moveTo>
                  <a:lnTo>
                    <a:pt x="7" y="0"/>
                  </a:lnTo>
                  <a:lnTo>
                    <a:pt x="49" y="0"/>
                  </a:lnTo>
                  <a:lnTo>
                    <a:pt x="42" y="172"/>
                  </a:lnTo>
                  <a:lnTo>
                    <a:pt x="0" y="172"/>
                  </a:lnTo>
                  <a:close/>
                </a:path>
              </a:pathLst>
            </a:custGeom>
            <a:solidFill>
              <a:srgbClr val="000000"/>
            </a:solidFill>
            <a:ln w="9525">
              <a:noFill/>
              <a:round/>
              <a:headEnd/>
              <a:tailEnd/>
            </a:ln>
            <a:effectLst/>
          </p:spPr>
          <p:txBody>
            <a:bodyPr wrap="none" anchor="ctr"/>
            <a:lstStyle/>
            <a:p>
              <a:endParaRPr lang="en-CA"/>
            </a:p>
          </p:txBody>
        </p:sp>
        <p:sp>
          <p:nvSpPr>
            <p:cNvPr id="119" name="Freeform 115"/>
            <p:cNvSpPr>
              <a:spLocks noChangeArrowheads="1"/>
            </p:cNvSpPr>
            <p:nvPr/>
          </p:nvSpPr>
          <p:spPr bwMode="auto">
            <a:xfrm>
              <a:off x="2747" y="3145"/>
              <a:ext cx="38" cy="6"/>
            </a:xfrm>
            <a:custGeom>
              <a:avLst/>
              <a:gdLst/>
              <a:ahLst/>
              <a:cxnLst>
                <a:cxn ang="0">
                  <a:pos x="42" y="6"/>
                </a:cxn>
                <a:cxn ang="0">
                  <a:pos x="42" y="0"/>
                </a:cxn>
                <a:cxn ang="0">
                  <a:pos x="0" y="0"/>
                </a:cxn>
                <a:cxn ang="0">
                  <a:pos x="0" y="0"/>
                </a:cxn>
                <a:cxn ang="0">
                  <a:pos x="42" y="6"/>
                </a:cxn>
              </a:cxnLst>
              <a:rect l="0" t="0" r="r" b="b"/>
              <a:pathLst>
                <a:path w="42" h="6">
                  <a:moveTo>
                    <a:pt x="42" y="6"/>
                  </a:moveTo>
                  <a:lnTo>
                    <a:pt x="42" y="0"/>
                  </a:lnTo>
                  <a:lnTo>
                    <a:pt x="0" y="0"/>
                  </a:lnTo>
                  <a:lnTo>
                    <a:pt x="0" y="0"/>
                  </a:lnTo>
                  <a:lnTo>
                    <a:pt x="42" y="6"/>
                  </a:lnTo>
                  <a:close/>
                </a:path>
              </a:pathLst>
            </a:custGeom>
            <a:solidFill>
              <a:srgbClr val="000000"/>
            </a:solidFill>
            <a:ln w="9525">
              <a:noFill/>
              <a:round/>
              <a:headEnd/>
              <a:tailEnd/>
            </a:ln>
            <a:effectLst/>
          </p:spPr>
          <p:txBody>
            <a:bodyPr wrap="none" anchor="ctr"/>
            <a:lstStyle/>
            <a:p>
              <a:endParaRPr lang="en-CA"/>
            </a:p>
          </p:txBody>
        </p:sp>
        <p:sp>
          <p:nvSpPr>
            <p:cNvPr id="120" name="Freeform 116"/>
            <p:cNvSpPr>
              <a:spLocks noChangeArrowheads="1"/>
            </p:cNvSpPr>
            <p:nvPr/>
          </p:nvSpPr>
          <p:spPr bwMode="auto">
            <a:xfrm>
              <a:off x="2753" y="2920"/>
              <a:ext cx="44" cy="59"/>
            </a:xfrm>
            <a:custGeom>
              <a:avLst/>
              <a:gdLst/>
              <a:ahLst/>
              <a:cxnLst>
                <a:cxn ang="0">
                  <a:pos x="0" y="53"/>
                </a:cxn>
                <a:cxn ang="0">
                  <a:pos x="7" y="0"/>
                </a:cxn>
                <a:cxn ang="0">
                  <a:pos x="49" y="6"/>
                </a:cxn>
                <a:cxn ang="0">
                  <a:pos x="42" y="59"/>
                </a:cxn>
                <a:cxn ang="0">
                  <a:pos x="0" y="53"/>
                </a:cxn>
              </a:cxnLst>
              <a:rect l="0" t="0" r="r" b="b"/>
              <a:pathLst>
                <a:path w="49" h="59">
                  <a:moveTo>
                    <a:pt x="0" y="53"/>
                  </a:moveTo>
                  <a:lnTo>
                    <a:pt x="7" y="0"/>
                  </a:lnTo>
                  <a:lnTo>
                    <a:pt x="49" y="6"/>
                  </a:lnTo>
                  <a:lnTo>
                    <a:pt x="42" y="59"/>
                  </a:lnTo>
                  <a:lnTo>
                    <a:pt x="0" y="53"/>
                  </a:lnTo>
                  <a:close/>
                </a:path>
              </a:pathLst>
            </a:custGeom>
            <a:solidFill>
              <a:srgbClr val="000000"/>
            </a:solidFill>
            <a:ln w="9525">
              <a:noFill/>
              <a:round/>
              <a:headEnd/>
              <a:tailEnd/>
            </a:ln>
            <a:effectLst/>
          </p:spPr>
          <p:txBody>
            <a:bodyPr wrap="none" anchor="ctr"/>
            <a:lstStyle/>
            <a:p>
              <a:endParaRPr lang="en-CA"/>
            </a:p>
          </p:txBody>
        </p:sp>
        <p:sp>
          <p:nvSpPr>
            <p:cNvPr id="121" name="Freeform 117"/>
            <p:cNvSpPr>
              <a:spLocks noChangeArrowheads="1"/>
            </p:cNvSpPr>
            <p:nvPr/>
          </p:nvSpPr>
          <p:spPr bwMode="auto">
            <a:xfrm>
              <a:off x="2760" y="2902"/>
              <a:ext cx="44" cy="24"/>
            </a:xfrm>
            <a:custGeom>
              <a:avLst/>
              <a:gdLst/>
              <a:ahLst/>
              <a:cxnLst>
                <a:cxn ang="0">
                  <a:pos x="0" y="18"/>
                </a:cxn>
                <a:cxn ang="0">
                  <a:pos x="7" y="0"/>
                </a:cxn>
                <a:cxn ang="0">
                  <a:pos x="49" y="6"/>
                </a:cxn>
                <a:cxn ang="0">
                  <a:pos x="42" y="24"/>
                </a:cxn>
                <a:cxn ang="0">
                  <a:pos x="0" y="18"/>
                </a:cxn>
              </a:cxnLst>
              <a:rect l="0" t="0" r="r" b="b"/>
              <a:pathLst>
                <a:path w="49" h="24">
                  <a:moveTo>
                    <a:pt x="0" y="18"/>
                  </a:moveTo>
                  <a:lnTo>
                    <a:pt x="7" y="0"/>
                  </a:lnTo>
                  <a:lnTo>
                    <a:pt x="49" y="6"/>
                  </a:lnTo>
                  <a:lnTo>
                    <a:pt x="42" y="24"/>
                  </a:lnTo>
                  <a:lnTo>
                    <a:pt x="0" y="18"/>
                  </a:lnTo>
                  <a:close/>
                </a:path>
              </a:pathLst>
            </a:custGeom>
            <a:solidFill>
              <a:srgbClr val="000000"/>
            </a:solidFill>
            <a:ln w="9525">
              <a:noFill/>
              <a:round/>
              <a:headEnd/>
              <a:tailEnd/>
            </a:ln>
            <a:effectLst/>
          </p:spPr>
          <p:txBody>
            <a:bodyPr wrap="none" anchor="ctr"/>
            <a:lstStyle/>
            <a:p>
              <a:endParaRPr lang="en-CA"/>
            </a:p>
          </p:txBody>
        </p:sp>
        <p:sp>
          <p:nvSpPr>
            <p:cNvPr id="122" name="Freeform 118"/>
            <p:cNvSpPr>
              <a:spLocks noChangeArrowheads="1"/>
            </p:cNvSpPr>
            <p:nvPr/>
          </p:nvSpPr>
          <p:spPr bwMode="auto">
            <a:xfrm>
              <a:off x="2753" y="2973"/>
              <a:ext cx="38" cy="6"/>
            </a:xfrm>
            <a:custGeom>
              <a:avLst/>
              <a:gdLst/>
              <a:ahLst/>
              <a:cxnLst>
                <a:cxn ang="0">
                  <a:pos x="0" y="0"/>
                </a:cxn>
                <a:cxn ang="0">
                  <a:pos x="0" y="0"/>
                </a:cxn>
                <a:cxn ang="0">
                  <a:pos x="42" y="0"/>
                </a:cxn>
                <a:cxn ang="0">
                  <a:pos x="42" y="6"/>
                </a:cxn>
                <a:cxn ang="0">
                  <a:pos x="0" y="0"/>
                </a:cxn>
              </a:cxnLst>
              <a:rect l="0" t="0" r="r" b="b"/>
              <a:pathLst>
                <a:path w="42" h="6">
                  <a:moveTo>
                    <a:pt x="0" y="0"/>
                  </a:moveTo>
                  <a:lnTo>
                    <a:pt x="0" y="0"/>
                  </a:lnTo>
                  <a:lnTo>
                    <a:pt x="42" y="0"/>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123" name="Freeform 119"/>
            <p:cNvSpPr>
              <a:spLocks noChangeArrowheads="1"/>
            </p:cNvSpPr>
            <p:nvPr/>
          </p:nvSpPr>
          <p:spPr bwMode="auto">
            <a:xfrm>
              <a:off x="2766" y="2743"/>
              <a:ext cx="75" cy="165"/>
            </a:xfrm>
            <a:custGeom>
              <a:avLst/>
              <a:gdLst/>
              <a:ahLst/>
              <a:cxnLst>
                <a:cxn ang="0">
                  <a:pos x="0" y="159"/>
                </a:cxn>
                <a:cxn ang="0">
                  <a:pos x="42" y="0"/>
                </a:cxn>
                <a:cxn ang="0">
                  <a:pos x="84" y="6"/>
                </a:cxn>
                <a:cxn ang="0">
                  <a:pos x="42" y="165"/>
                </a:cxn>
                <a:cxn ang="0">
                  <a:pos x="0" y="159"/>
                </a:cxn>
              </a:cxnLst>
              <a:rect l="0" t="0" r="r" b="b"/>
              <a:pathLst>
                <a:path w="84" h="165">
                  <a:moveTo>
                    <a:pt x="0" y="159"/>
                  </a:moveTo>
                  <a:lnTo>
                    <a:pt x="42" y="0"/>
                  </a:lnTo>
                  <a:lnTo>
                    <a:pt x="84" y="6"/>
                  </a:lnTo>
                  <a:lnTo>
                    <a:pt x="42" y="165"/>
                  </a:lnTo>
                  <a:lnTo>
                    <a:pt x="0" y="159"/>
                  </a:lnTo>
                  <a:close/>
                </a:path>
              </a:pathLst>
            </a:custGeom>
            <a:solidFill>
              <a:srgbClr val="000000"/>
            </a:solidFill>
            <a:ln w="9525">
              <a:noFill/>
              <a:round/>
              <a:headEnd/>
              <a:tailEnd/>
            </a:ln>
            <a:effectLst/>
          </p:spPr>
          <p:txBody>
            <a:bodyPr wrap="none" anchor="ctr"/>
            <a:lstStyle/>
            <a:p>
              <a:endParaRPr lang="en-CA"/>
            </a:p>
          </p:txBody>
        </p:sp>
        <p:sp>
          <p:nvSpPr>
            <p:cNvPr id="124" name="Freeform 120"/>
            <p:cNvSpPr>
              <a:spLocks noChangeArrowheads="1"/>
            </p:cNvSpPr>
            <p:nvPr/>
          </p:nvSpPr>
          <p:spPr bwMode="auto">
            <a:xfrm>
              <a:off x="2803" y="2577"/>
              <a:ext cx="56" cy="172"/>
            </a:xfrm>
            <a:custGeom>
              <a:avLst/>
              <a:gdLst/>
              <a:ahLst/>
              <a:cxnLst>
                <a:cxn ang="0">
                  <a:pos x="0" y="166"/>
                </a:cxn>
                <a:cxn ang="0">
                  <a:pos x="21" y="0"/>
                </a:cxn>
                <a:cxn ang="0">
                  <a:pos x="63" y="6"/>
                </a:cxn>
                <a:cxn ang="0">
                  <a:pos x="42" y="172"/>
                </a:cxn>
                <a:cxn ang="0">
                  <a:pos x="0" y="166"/>
                </a:cxn>
              </a:cxnLst>
              <a:rect l="0" t="0" r="r" b="b"/>
              <a:pathLst>
                <a:path w="63" h="172">
                  <a:moveTo>
                    <a:pt x="0" y="166"/>
                  </a:moveTo>
                  <a:lnTo>
                    <a:pt x="21" y="0"/>
                  </a:lnTo>
                  <a:lnTo>
                    <a:pt x="63" y="6"/>
                  </a:lnTo>
                  <a:lnTo>
                    <a:pt x="42" y="172"/>
                  </a:lnTo>
                  <a:lnTo>
                    <a:pt x="0" y="166"/>
                  </a:lnTo>
                  <a:close/>
                </a:path>
              </a:pathLst>
            </a:custGeom>
            <a:solidFill>
              <a:srgbClr val="000000"/>
            </a:solidFill>
            <a:ln w="9525">
              <a:noFill/>
              <a:round/>
              <a:headEnd/>
              <a:tailEnd/>
            </a:ln>
            <a:effectLst/>
          </p:spPr>
          <p:txBody>
            <a:bodyPr wrap="none" anchor="ctr"/>
            <a:lstStyle/>
            <a:p>
              <a:endParaRPr lang="en-CA"/>
            </a:p>
          </p:txBody>
        </p:sp>
        <p:sp>
          <p:nvSpPr>
            <p:cNvPr id="125" name="Freeform 121"/>
            <p:cNvSpPr>
              <a:spLocks noChangeArrowheads="1"/>
            </p:cNvSpPr>
            <p:nvPr/>
          </p:nvSpPr>
          <p:spPr bwMode="auto">
            <a:xfrm>
              <a:off x="2766" y="2902"/>
              <a:ext cx="37" cy="6"/>
            </a:xfrm>
            <a:custGeom>
              <a:avLst/>
              <a:gdLst/>
              <a:ahLst/>
              <a:cxnLst>
                <a:cxn ang="0">
                  <a:pos x="0" y="0"/>
                </a:cxn>
                <a:cxn ang="0">
                  <a:pos x="0" y="0"/>
                </a:cxn>
                <a:cxn ang="0">
                  <a:pos x="42" y="6"/>
                </a:cxn>
                <a:cxn ang="0">
                  <a:pos x="42" y="6"/>
                </a:cxn>
                <a:cxn ang="0">
                  <a:pos x="0" y="0"/>
                </a:cxn>
              </a:cxnLst>
              <a:rect l="0" t="0" r="r" b="b"/>
              <a:pathLst>
                <a:path w="42" h="6">
                  <a:moveTo>
                    <a:pt x="0" y="0"/>
                  </a:moveTo>
                  <a:lnTo>
                    <a:pt x="0" y="0"/>
                  </a:lnTo>
                  <a:lnTo>
                    <a:pt x="42" y="6"/>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126" name="Freeform 122"/>
            <p:cNvSpPr>
              <a:spLocks noChangeArrowheads="1"/>
            </p:cNvSpPr>
            <p:nvPr/>
          </p:nvSpPr>
          <p:spPr bwMode="auto">
            <a:xfrm>
              <a:off x="2822" y="2577"/>
              <a:ext cx="75" cy="107"/>
            </a:xfrm>
            <a:custGeom>
              <a:avLst/>
              <a:gdLst/>
              <a:ahLst/>
              <a:cxnLst>
                <a:cxn ang="0">
                  <a:pos x="42" y="0"/>
                </a:cxn>
                <a:cxn ang="0">
                  <a:pos x="84" y="101"/>
                </a:cxn>
                <a:cxn ang="0">
                  <a:pos x="42" y="107"/>
                </a:cxn>
                <a:cxn ang="0">
                  <a:pos x="0" y="6"/>
                </a:cxn>
                <a:cxn ang="0">
                  <a:pos x="42" y="0"/>
                </a:cxn>
              </a:cxnLst>
              <a:rect l="0" t="0" r="r" b="b"/>
              <a:pathLst>
                <a:path w="84" h="107">
                  <a:moveTo>
                    <a:pt x="42" y="0"/>
                  </a:moveTo>
                  <a:lnTo>
                    <a:pt x="84" y="101"/>
                  </a:lnTo>
                  <a:lnTo>
                    <a:pt x="42" y="107"/>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27" name="Freeform 123"/>
            <p:cNvSpPr>
              <a:spLocks noChangeArrowheads="1"/>
            </p:cNvSpPr>
            <p:nvPr/>
          </p:nvSpPr>
          <p:spPr bwMode="auto">
            <a:xfrm>
              <a:off x="2822" y="2577"/>
              <a:ext cx="37" cy="6"/>
            </a:xfrm>
            <a:custGeom>
              <a:avLst/>
              <a:gdLst/>
              <a:ahLst/>
              <a:cxnLst>
                <a:cxn ang="0">
                  <a:pos x="0" y="0"/>
                </a:cxn>
                <a:cxn ang="0">
                  <a:pos x="42" y="0"/>
                </a:cxn>
                <a:cxn ang="0">
                  <a:pos x="42" y="6"/>
                </a:cxn>
                <a:cxn ang="0">
                  <a:pos x="0" y="0"/>
                </a:cxn>
              </a:cxnLst>
              <a:rect l="0" t="0" r="r" b="b"/>
              <a:pathLst>
                <a:path w="42" h="6">
                  <a:moveTo>
                    <a:pt x="0" y="0"/>
                  </a:moveTo>
                  <a:lnTo>
                    <a:pt x="42" y="0"/>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128" name="Freeform 124"/>
            <p:cNvSpPr>
              <a:spLocks noChangeArrowheads="1"/>
            </p:cNvSpPr>
            <p:nvPr/>
          </p:nvSpPr>
          <p:spPr bwMode="auto">
            <a:xfrm>
              <a:off x="2859" y="2678"/>
              <a:ext cx="194" cy="420"/>
            </a:xfrm>
            <a:custGeom>
              <a:avLst/>
              <a:gdLst/>
              <a:ahLst/>
              <a:cxnLst>
                <a:cxn ang="0">
                  <a:pos x="42" y="0"/>
                </a:cxn>
                <a:cxn ang="0">
                  <a:pos x="0" y="6"/>
                </a:cxn>
                <a:cxn ang="0">
                  <a:pos x="176" y="420"/>
                </a:cxn>
                <a:cxn ang="0">
                  <a:pos x="218" y="414"/>
                </a:cxn>
                <a:cxn ang="0">
                  <a:pos x="42" y="0"/>
                </a:cxn>
              </a:cxnLst>
              <a:rect l="0" t="0" r="r" b="b"/>
              <a:pathLst>
                <a:path w="218" h="420">
                  <a:moveTo>
                    <a:pt x="42" y="0"/>
                  </a:moveTo>
                  <a:lnTo>
                    <a:pt x="0" y="6"/>
                  </a:lnTo>
                  <a:lnTo>
                    <a:pt x="176" y="420"/>
                  </a:lnTo>
                  <a:lnTo>
                    <a:pt x="218" y="414"/>
                  </a:lnTo>
                  <a:lnTo>
                    <a:pt x="42" y="0"/>
                  </a:lnTo>
                  <a:close/>
                </a:path>
              </a:pathLst>
            </a:custGeom>
            <a:solidFill>
              <a:srgbClr val="000000"/>
            </a:solidFill>
            <a:ln w="9525">
              <a:noFill/>
              <a:round/>
              <a:headEnd/>
              <a:tailEnd/>
            </a:ln>
            <a:effectLst/>
          </p:spPr>
          <p:txBody>
            <a:bodyPr wrap="none" anchor="ctr"/>
            <a:lstStyle/>
            <a:p>
              <a:endParaRPr lang="en-CA"/>
            </a:p>
          </p:txBody>
        </p:sp>
        <p:sp>
          <p:nvSpPr>
            <p:cNvPr id="129" name="Freeform 125"/>
            <p:cNvSpPr>
              <a:spLocks noChangeArrowheads="1"/>
            </p:cNvSpPr>
            <p:nvPr/>
          </p:nvSpPr>
          <p:spPr bwMode="auto">
            <a:xfrm>
              <a:off x="2859" y="2678"/>
              <a:ext cx="37" cy="6"/>
            </a:xfrm>
            <a:custGeom>
              <a:avLst/>
              <a:gdLst/>
              <a:ahLst/>
              <a:cxnLst>
                <a:cxn ang="0">
                  <a:pos x="42" y="0"/>
                </a:cxn>
                <a:cxn ang="0">
                  <a:pos x="42" y="0"/>
                </a:cxn>
                <a:cxn ang="0">
                  <a:pos x="0" y="6"/>
                </a:cxn>
                <a:cxn ang="0">
                  <a:pos x="0" y="6"/>
                </a:cxn>
                <a:cxn ang="0">
                  <a:pos x="42" y="0"/>
                </a:cxn>
              </a:cxnLst>
              <a:rect l="0" t="0" r="r" b="b"/>
              <a:pathLst>
                <a:path w="42" h="6">
                  <a:moveTo>
                    <a:pt x="42" y="0"/>
                  </a:moveTo>
                  <a:lnTo>
                    <a:pt x="42" y="0"/>
                  </a:lnTo>
                  <a:lnTo>
                    <a:pt x="0" y="6"/>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30" name="Freeform 126"/>
            <p:cNvSpPr>
              <a:spLocks noChangeArrowheads="1"/>
            </p:cNvSpPr>
            <p:nvPr/>
          </p:nvSpPr>
          <p:spPr bwMode="auto">
            <a:xfrm>
              <a:off x="3016" y="3092"/>
              <a:ext cx="56" cy="59"/>
            </a:xfrm>
            <a:custGeom>
              <a:avLst/>
              <a:gdLst/>
              <a:ahLst/>
              <a:cxnLst>
                <a:cxn ang="0">
                  <a:pos x="42" y="0"/>
                </a:cxn>
                <a:cxn ang="0">
                  <a:pos x="63" y="53"/>
                </a:cxn>
                <a:cxn ang="0">
                  <a:pos x="21" y="59"/>
                </a:cxn>
                <a:cxn ang="0">
                  <a:pos x="0" y="6"/>
                </a:cxn>
                <a:cxn ang="0">
                  <a:pos x="42" y="0"/>
                </a:cxn>
              </a:cxnLst>
              <a:rect l="0" t="0" r="r" b="b"/>
              <a:pathLst>
                <a:path w="63" h="59">
                  <a:moveTo>
                    <a:pt x="42" y="0"/>
                  </a:moveTo>
                  <a:lnTo>
                    <a:pt x="63" y="53"/>
                  </a:lnTo>
                  <a:lnTo>
                    <a:pt x="21" y="59"/>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31" name="Freeform 127"/>
            <p:cNvSpPr>
              <a:spLocks noChangeArrowheads="1"/>
            </p:cNvSpPr>
            <p:nvPr/>
          </p:nvSpPr>
          <p:spPr bwMode="auto">
            <a:xfrm>
              <a:off x="3034" y="3145"/>
              <a:ext cx="56" cy="65"/>
            </a:xfrm>
            <a:custGeom>
              <a:avLst/>
              <a:gdLst/>
              <a:ahLst/>
              <a:cxnLst>
                <a:cxn ang="0">
                  <a:pos x="42" y="0"/>
                </a:cxn>
                <a:cxn ang="0">
                  <a:pos x="63" y="59"/>
                </a:cxn>
                <a:cxn ang="0">
                  <a:pos x="21" y="65"/>
                </a:cxn>
                <a:cxn ang="0">
                  <a:pos x="0" y="6"/>
                </a:cxn>
                <a:cxn ang="0">
                  <a:pos x="42" y="0"/>
                </a:cxn>
              </a:cxnLst>
              <a:rect l="0" t="0" r="r" b="b"/>
              <a:pathLst>
                <a:path w="63" h="65">
                  <a:moveTo>
                    <a:pt x="42" y="0"/>
                  </a:moveTo>
                  <a:lnTo>
                    <a:pt x="63" y="59"/>
                  </a:lnTo>
                  <a:lnTo>
                    <a:pt x="21" y="65"/>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32" name="Freeform 128"/>
            <p:cNvSpPr>
              <a:spLocks noChangeArrowheads="1"/>
            </p:cNvSpPr>
            <p:nvPr/>
          </p:nvSpPr>
          <p:spPr bwMode="auto">
            <a:xfrm>
              <a:off x="3016" y="3092"/>
              <a:ext cx="37" cy="6"/>
            </a:xfrm>
            <a:custGeom>
              <a:avLst/>
              <a:gdLst/>
              <a:ahLst/>
              <a:cxnLst>
                <a:cxn ang="0">
                  <a:pos x="0" y="6"/>
                </a:cxn>
                <a:cxn ang="0">
                  <a:pos x="0" y="6"/>
                </a:cxn>
                <a:cxn ang="0">
                  <a:pos x="42" y="0"/>
                </a:cxn>
                <a:cxn ang="0">
                  <a:pos x="42" y="0"/>
                </a:cxn>
                <a:cxn ang="0">
                  <a:pos x="0" y="6"/>
                </a:cxn>
              </a:cxnLst>
              <a:rect l="0" t="0" r="r" b="b"/>
              <a:pathLst>
                <a:path w="42" h="6">
                  <a:moveTo>
                    <a:pt x="0" y="6"/>
                  </a:moveTo>
                  <a:lnTo>
                    <a:pt x="0" y="6"/>
                  </a:lnTo>
                  <a:lnTo>
                    <a:pt x="42" y="0"/>
                  </a:lnTo>
                  <a:lnTo>
                    <a:pt x="42" y="0"/>
                  </a:lnTo>
                  <a:lnTo>
                    <a:pt x="0" y="6"/>
                  </a:lnTo>
                  <a:close/>
                </a:path>
              </a:pathLst>
            </a:custGeom>
            <a:solidFill>
              <a:srgbClr val="000000"/>
            </a:solidFill>
            <a:ln w="9525">
              <a:noFill/>
              <a:round/>
              <a:headEnd/>
              <a:tailEnd/>
            </a:ln>
            <a:effectLst/>
          </p:spPr>
          <p:txBody>
            <a:bodyPr wrap="none" anchor="ctr"/>
            <a:lstStyle/>
            <a:p>
              <a:endParaRPr lang="en-CA"/>
            </a:p>
          </p:txBody>
        </p:sp>
        <p:sp>
          <p:nvSpPr>
            <p:cNvPr id="133" name="Freeform 129"/>
            <p:cNvSpPr>
              <a:spLocks noChangeArrowheads="1"/>
            </p:cNvSpPr>
            <p:nvPr/>
          </p:nvSpPr>
          <p:spPr bwMode="auto">
            <a:xfrm>
              <a:off x="3053" y="3204"/>
              <a:ext cx="62" cy="95"/>
            </a:xfrm>
            <a:custGeom>
              <a:avLst/>
              <a:gdLst/>
              <a:ahLst/>
              <a:cxnLst>
                <a:cxn ang="0">
                  <a:pos x="42" y="0"/>
                </a:cxn>
                <a:cxn ang="0">
                  <a:pos x="70" y="89"/>
                </a:cxn>
                <a:cxn ang="0">
                  <a:pos x="28" y="95"/>
                </a:cxn>
                <a:cxn ang="0">
                  <a:pos x="0" y="6"/>
                </a:cxn>
                <a:cxn ang="0">
                  <a:pos x="42" y="0"/>
                </a:cxn>
              </a:cxnLst>
              <a:rect l="0" t="0" r="r" b="b"/>
              <a:pathLst>
                <a:path w="70" h="95">
                  <a:moveTo>
                    <a:pt x="42" y="0"/>
                  </a:moveTo>
                  <a:lnTo>
                    <a:pt x="70" y="89"/>
                  </a:lnTo>
                  <a:lnTo>
                    <a:pt x="28" y="95"/>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34" name="Freeform 130"/>
            <p:cNvSpPr>
              <a:spLocks noChangeArrowheads="1"/>
            </p:cNvSpPr>
            <p:nvPr/>
          </p:nvSpPr>
          <p:spPr bwMode="auto">
            <a:xfrm>
              <a:off x="3078" y="3293"/>
              <a:ext cx="37" cy="65"/>
            </a:xfrm>
            <a:custGeom>
              <a:avLst/>
              <a:gdLst/>
              <a:ahLst/>
              <a:cxnLst>
                <a:cxn ang="0">
                  <a:pos x="42" y="0"/>
                </a:cxn>
                <a:cxn ang="0">
                  <a:pos x="42" y="65"/>
                </a:cxn>
                <a:cxn ang="0">
                  <a:pos x="0" y="65"/>
                </a:cxn>
                <a:cxn ang="0">
                  <a:pos x="0" y="6"/>
                </a:cxn>
                <a:cxn ang="0">
                  <a:pos x="42" y="0"/>
                </a:cxn>
              </a:cxnLst>
              <a:rect l="0" t="0" r="r" b="b"/>
              <a:pathLst>
                <a:path w="42" h="65">
                  <a:moveTo>
                    <a:pt x="42" y="0"/>
                  </a:moveTo>
                  <a:lnTo>
                    <a:pt x="42" y="65"/>
                  </a:lnTo>
                  <a:lnTo>
                    <a:pt x="0" y="65"/>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35" name="Freeform 131"/>
            <p:cNvSpPr>
              <a:spLocks noChangeArrowheads="1"/>
            </p:cNvSpPr>
            <p:nvPr/>
          </p:nvSpPr>
          <p:spPr bwMode="auto">
            <a:xfrm>
              <a:off x="3078" y="3358"/>
              <a:ext cx="37" cy="41"/>
            </a:xfrm>
            <a:custGeom>
              <a:avLst/>
              <a:gdLst/>
              <a:ahLst/>
              <a:cxnLst>
                <a:cxn ang="0">
                  <a:pos x="42" y="0"/>
                </a:cxn>
                <a:cxn ang="0">
                  <a:pos x="42" y="35"/>
                </a:cxn>
                <a:cxn ang="0">
                  <a:pos x="0" y="41"/>
                </a:cxn>
                <a:cxn ang="0">
                  <a:pos x="0" y="0"/>
                </a:cxn>
                <a:cxn ang="0">
                  <a:pos x="42" y="0"/>
                </a:cxn>
              </a:cxnLst>
              <a:rect l="0" t="0" r="r" b="b"/>
              <a:pathLst>
                <a:path w="42" h="41">
                  <a:moveTo>
                    <a:pt x="42" y="0"/>
                  </a:moveTo>
                  <a:lnTo>
                    <a:pt x="42" y="35"/>
                  </a:lnTo>
                  <a:lnTo>
                    <a:pt x="0" y="41"/>
                  </a:lnTo>
                  <a:lnTo>
                    <a:pt x="0" y="0"/>
                  </a:lnTo>
                  <a:lnTo>
                    <a:pt x="42" y="0"/>
                  </a:lnTo>
                  <a:close/>
                </a:path>
              </a:pathLst>
            </a:custGeom>
            <a:solidFill>
              <a:srgbClr val="000000"/>
            </a:solidFill>
            <a:ln w="9525">
              <a:noFill/>
              <a:round/>
              <a:headEnd/>
              <a:tailEnd/>
            </a:ln>
            <a:effectLst/>
          </p:spPr>
          <p:txBody>
            <a:bodyPr wrap="none" anchor="ctr"/>
            <a:lstStyle/>
            <a:p>
              <a:endParaRPr lang="en-CA"/>
            </a:p>
          </p:txBody>
        </p:sp>
        <p:sp>
          <p:nvSpPr>
            <p:cNvPr id="136" name="Freeform 132"/>
            <p:cNvSpPr>
              <a:spLocks noChangeArrowheads="1"/>
            </p:cNvSpPr>
            <p:nvPr/>
          </p:nvSpPr>
          <p:spPr bwMode="auto">
            <a:xfrm>
              <a:off x="3078" y="3393"/>
              <a:ext cx="50" cy="48"/>
            </a:xfrm>
            <a:custGeom>
              <a:avLst/>
              <a:gdLst/>
              <a:ahLst/>
              <a:cxnLst>
                <a:cxn ang="0">
                  <a:pos x="42" y="0"/>
                </a:cxn>
                <a:cxn ang="0">
                  <a:pos x="56" y="42"/>
                </a:cxn>
                <a:cxn ang="0">
                  <a:pos x="14" y="48"/>
                </a:cxn>
                <a:cxn ang="0">
                  <a:pos x="0" y="6"/>
                </a:cxn>
                <a:cxn ang="0">
                  <a:pos x="42" y="0"/>
                </a:cxn>
              </a:cxnLst>
              <a:rect l="0" t="0" r="r" b="b"/>
              <a:pathLst>
                <a:path w="56" h="48">
                  <a:moveTo>
                    <a:pt x="42" y="0"/>
                  </a:moveTo>
                  <a:lnTo>
                    <a:pt x="56" y="42"/>
                  </a:lnTo>
                  <a:lnTo>
                    <a:pt x="14" y="48"/>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37" name="Freeform 133"/>
            <p:cNvSpPr>
              <a:spLocks noChangeArrowheads="1"/>
            </p:cNvSpPr>
            <p:nvPr/>
          </p:nvSpPr>
          <p:spPr bwMode="auto">
            <a:xfrm>
              <a:off x="3090" y="3435"/>
              <a:ext cx="87" cy="124"/>
            </a:xfrm>
            <a:custGeom>
              <a:avLst/>
              <a:gdLst/>
              <a:ahLst/>
              <a:cxnLst>
                <a:cxn ang="0">
                  <a:pos x="42" y="0"/>
                </a:cxn>
                <a:cxn ang="0">
                  <a:pos x="98" y="106"/>
                </a:cxn>
                <a:cxn ang="0">
                  <a:pos x="63" y="124"/>
                </a:cxn>
                <a:cxn ang="0">
                  <a:pos x="0" y="6"/>
                </a:cxn>
                <a:cxn ang="0">
                  <a:pos x="42" y="0"/>
                </a:cxn>
              </a:cxnLst>
              <a:rect l="0" t="0" r="r" b="b"/>
              <a:pathLst>
                <a:path w="98" h="124">
                  <a:moveTo>
                    <a:pt x="42" y="0"/>
                  </a:moveTo>
                  <a:lnTo>
                    <a:pt x="98" y="106"/>
                  </a:lnTo>
                  <a:lnTo>
                    <a:pt x="63" y="124"/>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38" name="Freeform 134"/>
            <p:cNvSpPr>
              <a:spLocks noChangeArrowheads="1"/>
            </p:cNvSpPr>
            <p:nvPr/>
          </p:nvSpPr>
          <p:spPr bwMode="auto">
            <a:xfrm>
              <a:off x="3053" y="3204"/>
              <a:ext cx="38" cy="6"/>
            </a:xfrm>
            <a:custGeom>
              <a:avLst/>
              <a:gdLst/>
              <a:ahLst/>
              <a:cxnLst>
                <a:cxn ang="0">
                  <a:pos x="42" y="0"/>
                </a:cxn>
                <a:cxn ang="0">
                  <a:pos x="42" y="0"/>
                </a:cxn>
                <a:cxn ang="0">
                  <a:pos x="0" y="6"/>
                </a:cxn>
                <a:cxn ang="0">
                  <a:pos x="0" y="6"/>
                </a:cxn>
                <a:cxn ang="0">
                  <a:pos x="42" y="0"/>
                </a:cxn>
              </a:cxnLst>
              <a:rect l="0" t="0" r="r" b="b"/>
              <a:pathLst>
                <a:path w="42" h="6">
                  <a:moveTo>
                    <a:pt x="42" y="0"/>
                  </a:moveTo>
                  <a:lnTo>
                    <a:pt x="42" y="0"/>
                  </a:lnTo>
                  <a:lnTo>
                    <a:pt x="0" y="6"/>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39" name="Freeform 135"/>
            <p:cNvSpPr>
              <a:spLocks noChangeArrowheads="1"/>
            </p:cNvSpPr>
            <p:nvPr/>
          </p:nvSpPr>
          <p:spPr bwMode="auto">
            <a:xfrm>
              <a:off x="3146" y="3547"/>
              <a:ext cx="69" cy="112"/>
            </a:xfrm>
            <a:custGeom>
              <a:avLst/>
              <a:gdLst/>
              <a:ahLst/>
              <a:cxnLst>
                <a:cxn ang="0">
                  <a:pos x="42" y="0"/>
                </a:cxn>
                <a:cxn ang="0">
                  <a:pos x="78" y="106"/>
                </a:cxn>
                <a:cxn ang="0">
                  <a:pos x="35" y="112"/>
                </a:cxn>
                <a:cxn ang="0">
                  <a:pos x="0" y="6"/>
                </a:cxn>
                <a:cxn ang="0">
                  <a:pos x="42" y="0"/>
                </a:cxn>
              </a:cxnLst>
              <a:rect l="0" t="0" r="r" b="b"/>
              <a:pathLst>
                <a:path w="78" h="112">
                  <a:moveTo>
                    <a:pt x="42" y="0"/>
                  </a:moveTo>
                  <a:lnTo>
                    <a:pt x="78" y="106"/>
                  </a:lnTo>
                  <a:lnTo>
                    <a:pt x="35" y="112"/>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40" name="Freeform 136"/>
            <p:cNvSpPr>
              <a:spLocks noChangeArrowheads="1"/>
            </p:cNvSpPr>
            <p:nvPr/>
          </p:nvSpPr>
          <p:spPr bwMode="auto">
            <a:xfrm>
              <a:off x="3178" y="3653"/>
              <a:ext cx="63" cy="113"/>
            </a:xfrm>
            <a:custGeom>
              <a:avLst/>
              <a:gdLst/>
              <a:ahLst/>
              <a:cxnLst>
                <a:cxn ang="0">
                  <a:pos x="43" y="0"/>
                </a:cxn>
                <a:cxn ang="0">
                  <a:pos x="71" y="107"/>
                </a:cxn>
                <a:cxn ang="0">
                  <a:pos x="29" y="113"/>
                </a:cxn>
                <a:cxn ang="0">
                  <a:pos x="0" y="6"/>
                </a:cxn>
                <a:cxn ang="0">
                  <a:pos x="43" y="0"/>
                </a:cxn>
              </a:cxnLst>
              <a:rect l="0" t="0" r="r" b="b"/>
              <a:pathLst>
                <a:path w="71" h="113">
                  <a:moveTo>
                    <a:pt x="43" y="0"/>
                  </a:moveTo>
                  <a:lnTo>
                    <a:pt x="71" y="107"/>
                  </a:lnTo>
                  <a:lnTo>
                    <a:pt x="29" y="113"/>
                  </a:lnTo>
                  <a:lnTo>
                    <a:pt x="0" y="6"/>
                  </a:lnTo>
                  <a:lnTo>
                    <a:pt x="43" y="0"/>
                  </a:lnTo>
                  <a:close/>
                </a:path>
              </a:pathLst>
            </a:custGeom>
            <a:solidFill>
              <a:srgbClr val="000000"/>
            </a:solidFill>
            <a:ln w="9525">
              <a:noFill/>
              <a:round/>
              <a:headEnd/>
              <a:tailEnd/>
            </a:ln>
            <a:effectLst/>
          </p:spPr>
          <p:txBody>
            <a:bodyPr wrap="none" anchor="ctr"/>
            <a:lstStyle/>
            <a:p>
              <a:endParaRPr lang="en-CA"/>
            </a:p>
          </p:txBody>
        </p:sp>
        <p:sp>
          <p:nvSpPr>
            <p:cNvPr id="141" name="Freeform 137"/>
            <p:cNvSpPr>
              <a:spLocks noChangeArrowheads="1"/>
            </p:cNvSpPr>
            <p:nvPr/>
          </p:nvSpPr>
          <p:spPr bwMode="auto">
            <a:xfrm>
              <a:off x="3203" y="3760"/>
              <a:ext cx="56" cy="130"/>
            </a:xfrm>
            <a:custGeom>
              <a:avLst/>
              <a:gdLst/>
              <a:ahLst/>
              <a:cxnLst>
                <a:cxn ang="0">
                  <a:pos x="42" y="0"/>
                </a:cxn>
                <a:cxn ang="0">
                  <a:pos x="63" y="124"/>
                </a:cxn>
                <a:cxn ang="0">
                  <a:pos x="21" y="130"/>
                </a:cxn>
                <a:cxn ang="0">
                  <a:pos x="0" y="6"/>
                </a:cxn>
                <a:cxn ang="0">
                  <a:pos x="42" y="0"/>
                </a:cxn>
              </a:cxnLst>
              <a:rect l="0" t="0" r="r" b="b"/>
              <a:pathLst>
                <a:path w="63" h="130">
                  <a:moveTo>
                    <a:pt x="42" y="0"/>
                  </a:moveTo>
                  <a:lnTo>
                    <a:pt x="63" y="124"/>
                  </a:lnTo>
                  <a:lnTo>
                    <a:pt x="21" y="130"/>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42" name="Freeform 138"/>
            <p:cNvSpPr>
              <a:spLocks noChangeArrowheads="1"/>
            </p:cNvSpPr>
            <p:nvPr/>
          </p:nvSpPr>
          <p:spPr bwMode="auto">
            <a:xfrm>
              <a:off x="3146" y="3541"/>
              <a:ext cx="38" cy="18"/>
            </a:xfrm>
            <a:custGeom>
              <a:avLst/>
              <a:gdLst/>
              <a:ahLst/>
              <a:cxnLst>
                <a:cxn ang="0">
                  <a:pos x="35" y="0"/>
                </a:cxn>
                <a:cxn ang="0">
                  <a:pos x="42" y="6"/>
                </a:cxn>
                <a:cxn ang="0">
                  <a:pos x="0" y="18"/>
                </a:cxn>
                <a:cxn ang="0">
                  <a:pos x="0" y="12"/>
                </a:cxn>
                <a:cxn ang="0">
                  <a:pos x="35" y="0"/>
                </a:cxn>
              </a:cxnLst>
              <a:rect l="0" t="0" r="r" b="b"/>
              <a:pathLst>
                <a:path w="42" h="18">
                  <a:moveTo>
                    <a:pt x="35" y="0"/>
                  </a:moveTo>
                  <a:lnTo>
                    <a:pt x="42" y="6"/>
                  </a:lnTo>
                  <a:lnTo>
                    <a:pt x="0" y="18"/>
                  </a:lnTo>
                  <a:lnTo>
                    <a:pt x="0" y="12"/>
                  </a:lnTo>
                  <a:lnTo>
                    <a:pt x="35" y="0"/>
                  </a:lnTo>
                  <a:close/>
                </a:path>
              </a:pathLst>
            </a:custGeom>
            <a:solidFill>
              <a:srgbClr val="000000"/>
            </a:solidFill>
            <a:ln w="9525">
              <a:noFill/>
              <a:round/>
              <a:headEnd/>
              <a:tailEnd/>
            </a:ln>
            <a:effectLst/>
          </p:spPr>
          <p:txBody>
            <a:bodyPr wrap="none" anchor="ctr"/>
            <a:lstStyle/>
            <a:p>
              <a:endParaRPr lang="en-CA"/>
            </a:p>
          </p:txBody>
        </p:sp>
        <p:sp>
          <p:nvSpPr>
            <p:cNvPr id="143" name="Freeform 139"/>
            <p:cNvSpPr>
              <a:spLocks noChangeArrowheads="1"/>
            </p:cNvSpPr>
            <p:nvPr/>
          </p:nvSpPr>
          <p:spPr bwMode="auto">
            <a:xfrm>
              <a:off x="3222" y="3884"/>
              <a:ext cx="75" cy="101"/>
            </a:xfrm>
            <a:custGeom>
              <a:avLst/>
              <a:gdLst/>
              <a:ahLst/>
              <a:cxnLst>
                <a:cxn ang="0">
                  <a:pos x="42" y="0"/>
                </a:cxn>
                <a:cxn ang="0">
                  <a:pos x="0" y="6"/>
                </a:cxn>
                <a:cxn ang="0">
                  <a:pos x="42" y="101"/>
                </a:cxn>
                <a:cxn ang="0">
                  <a:pos x="84" y="95"/>
                </a:cxn>
                <a:cxn ang="0">
                  <a:pos x="42" y="0"/>
                </a:cxn>
              </a:cxnLst>
              <a:rect l="0" t="0" r="r" b="b"/>
              <a:pathLst>
                <a:path w="84" h="101">
                  <a:moveTo>
                    <a:pt x="42" y="0"/>
                  </a:moveTo>
                  <a:lnTo>
                    <a:pt x="0" y="6"/>
                  </a:lnTo>
                  <a:lnTo>
                    <a:pt x="42" y="101"/>
                  </a:lnTo>
                  <a:lnTo>
                    <a:pt x="84" y="95"/>
                  </a:lnTo>
                  <a:lnTo>
                    <a:pt x="42" y="0"/>
                  </a:lnTo>
                  <a:close/>
                </a:path>
              </a:pathLst>
            </a:custGeom>
            <a:solidFill>
              <a:srgbClr val="000000"/>
            </a:solidFill>
            <a:ln w="9525">
              <a:noFill/>
              <a:round/>
              <a:headEnd/>
              <a:tailEnd/>
            </a:ln>
            <a:effectLst/>
          </p:spPr>
          <p:txBody>
            <a:bodyPr wrap="none" anchor="ctr"/>
            <a:lstStyle/>
            <a:p>
              <a:endParaRPr lang="en-CA"/>
            </a:p>
          </p:txBody>
        </p:sp>
        <p:sp>
          <p:nvSpPr>
            <p:cNvPr id="144" name="Freeform 140"/>
            <p:cNvSpPr>
              <a:spLocks noChangeArrowheads="1"/>
            </p:cNvSpPr>
            <p:nvPr/>
          </p:nvSpPr>
          <p:spPr bwMode="auto">
            <a:xfrm>
              <a:off x="3222" y="3884"/>
              <a:ext cx="37" cy="6"/>
            </a:xfrm>
            <a:custGeom>
              <a:avLst/>
              <a:gdLst/>
              <a:ahLst/>
              <a:cxnLst>
                <a:cxn ang="0">
                  <a:pos x="0" y="6"/>
                </a:cxn>
                <a:cxn ang="0">
                  <a:pos x="0" y="6"/>
                </a:cxn>
                <a:cxn ang="0">
                  <a:pos x="42" y="0"/>
                </a:cxn>
                <a:cxn ang="0">
                  <a:pos x="42" y="0"/>
                </a:cxn>
                <a:cxn ang="0">
                  <a:pos x="0" y="6"/>
                </a:cxn>
              </a:cxnLst>
              <a:rect l="0" t="0" r="r" b="b"/>
              <a:pathLst>
                <a:path w="42" h="6">
                  <a:moveTo>
                    <a:pt x="0" y="6"/>
                  </a:moveTo>
                  <a:lnTo>
                    <a:pt x="0" y="6"/>
                  </a:lnTo>
                  <a:lnTo>
                    <a:pt x="42" y="0"/>
                  </a:lnTo>
                  <a:lnTo>
                    <a:pt x="42" y="0"/>
                  </a:lnTo>
                  <a:lnTo>
                    <a:pt x="0" y="6"/>
                  </a:lnTo>
                  <a:close/>
                </a:path>
              </a:pathLst>
            </a:custGeom>
            <a:solidFill>
              <a:srgbClr val="000000"/>
            </a:solidFill>
            <a:ln w="9525">
              <a:noFill/>
              <a:round/>
              <a:headEnd/>
              <a:tailEnd/>
            </a:ln>
            <a:effectLst/>
          </p:spPr>
          <p:txBody>
            <a:bodyPr wrap="none" anchor="ctr"/>
            <a:lstStyle/>
            <a:p>
              <a:endParaRPr lang="en-CA"/>
            </a:p>
          </p:txBody>
        </p:sp>
        <p:sp>
          <p:nvSpPr>
            <p:cNvPr id="145" name="Freeform 141"/>
            <p:cNvSpPr>
              <a:spLocks noChangeArrowheads="1"/>
            </p:cNvSpPr>
            <p:nvPr/>
          </p:nvSpPr>
          <p:spPr bwMode="auto">
            <a:xfrm>
              <a:off x="3266" y="3967"/>
              <a:ext cx="62" cy="65"/>
            </a:xfrm>
            <a:custGeom>
              <a:avLst/>
              <a:gdLst/>
              <a:ahLst/>
              <a:cxnLst>
                <a:cxn ang="0">
                  <a:pos x="28" y="0"/>
                </a:cxn>
                <a:cxn ang="0">
                  <a:pos x="0" y="29"/>
                </a:cxn>
                <a:cxn ang="0">
                  <a:pos x="42" y="65"/>
                </a:cxn>
                <a:cxn ang="0">
                  <a:pos x="70" y="35"/>
                </a:cxn>
                <a:cxn ang="0">
                  <a:pos x="28" y="0"/>
                </a:cxn>
              </a:cxnLst>
              <a:rect l="0" t="0" r="r" b="b"/>
              <a:pathLst>
                <a:path w="70" h="65">
                  <a:moveTo>
                    <a:pt x="28" y="0"/>
                  </a:moveTo>
                  <a:lnTo>
                    <a:pt x="0" y="29"/>
                  </a:lnTo>
                  <a:lnTo>
                    <a:pt x="42" y="65"/>
                  </a:lnTo>
                  <a:lnTo>
                    <a:pt x="70" y="35"/>
                  </a:lnTo>
                  <a:lnTo>
                    <a:pt x="28" y="0"/>
                  </a:lnTo>
                  <a:close/>
                </a:path>
              </a:pathLst>
            </a:custGeom>
            <a:solidFill>
              <a:srgbClr val="000000"/>
            </a:solidFill>
            <a:ln w="9525">
              <a:noFill/>
              <a:round/>
              <a:headEnd/>
              <a:tailEnd/>
            </a:ln>
            <a:effectLst/>
          </p:spPr>
          <p:txBody>
            <a:bodyPr wrap="none" anchor="ctr"/>
            <a:lstStyle/>
            <a:p>
              <a:endParaRPr lang="en-CA"/>
            </a:p>
          </p:txBody>
        </p:sp>
        <p:sp>
          <p:nvSpPr>
            <p:cNvPr id="146" name="Freeform 142"/>
            <p:cNvSpPr>
              <a:spLocks noChangeArrowheads="1"/>
            </p:cNvSpPr>
            <p:nvPr/>
          </p:nvSpPr>
          <p:spPr bwMode="auto">
            <a:xfrm>
              <a:off x="3259" y="3967"/>
              <a:ext cx="38" cy="29"/>
            </a:xfrm>
            <a:custGeom>
              <a:avLst/>
              <a:gdLst/>
              <a:ahLst/>
              <a:cxnLst>
                <a:cxn ang="0">
                  <a:pos x="0" y="18"/>
                </a:cxn>
                <a:cxn ang="0">
                  <a:pos x="7" y="29"/>
                </a:cxn>
                <a:cxn ang="0">
                  <a:pos x="42" y="12"/>
                </a:cxn>
                <a:cxn ang="0">
                  <a:pos x="35" y="0"/>
                </a:cxn>
                <a:cxn ang="0">
                  <a:pos x="0" y="18"/>
                </a:cxn>
              </a:cxnLst>
              <a:rect l="0" t="0" r="r" b="b"/>
              <a:pathLst>
                <a:path w="42" h="29">
                  <a:moveTo>
                    <a:pt x="0" y="18"/>
                  </a:moveTo>
                  <a:lnTo>
                    <a:pt x="7" y="29"/>
                  </a:lnTo>
                  <a:lnTo>
                    <a:pt x="42" y="12"/>
                  </a:lnTo>
                  <a:lnTo>
                    <a:pt x="35" y="0"/>
                  </a:lnTo>
                  <a:lnTo>
                    <a:pt x="0" y="18"/>
                  </a:lnTo>
                  <a:close/>
                </a:path>
              </a:pathLst>
            </a:custGeom>
            <a:solidFill>
              <a:srgbClr val="000000"/>
            </a:solidFill>
            <a:ln w="9525">
              <a:noFill/>
              <a:round/>
              <a:headEnd/>
              <a:tailEnd/>
            </a:ln>
            <a:effectLst/>
          </p:spPr>
          <p:txBody>
            <a:bodyPr wrap="none" anchor="ctr"/>
            <a:lstStyle/>
            <a:p>
              <a:endParaRPr lang="en-CA"/>
            </a:p>
          </p:txBody>
        </p:sp>
        <p:sp>
          <p:nvSpPr>
            <p:cNvPr id="147" name="Freeform 143"/>
            <p:cNvSpPr>
              <a:spLocks noChangeArrowheads="1"/>
            </p:cNvSpPr>
            <p:nvPr/>
          </p:nvSpPr>
          <p:spPr bwMode="auto">
            <a:xfrm>
              <a:off x="3303" y="4002"/>
              <a:ext cx="31" cy="36"/>
            </a:xfrm>
            <a:custGeom>
              <a:avLst/>
              <a:gdLst/>
              <a:ahLst/>
              <a:cxnLst>
                <a:cxn ang="0">
                  <a:pos x="21" y="0"/>
                </a:cxn>
                <a:cxn ang="0">
                  <a:pos x="35" y="0"/>
                </a:cxn>
                <a:cxn ang="0">
                  <a:pos x="28" y="36"/>
                </a:cxn>
                <a:cxn ang="0">
                  <a:pos x="0" y="30"/>
                </a:cxn>
                <a:cxn ang="0">
                  <a:pos x="21" y="0"/>
                </a:cxn>
              </a:cxnLst>
              <a:rect l="0" t="0" r="r" b="b"/>
              <a:pathLst>
                <a:path w="35" h="36">
                  <a:moveTo>
                    <a:pt x="21" y="0"/>
                  </a:moveTo>
                  <a:lnTo>
                    <a:pt x="35" y="0"/>
                  </a:lnTo>
                  <a:lnTo>
                    <a:pt x="28" y="36"/>
                  </a:lnTo>
                  <a:lnTo>
                    <a:pt x="0" y="30"/>
                  </a:lnTo>
                  <a:lnTo>
                    <a:pt x="21" y="0"/>
                  </a:lnTo>
                  <a:close/>
                </a:path>
              </a:pathLst>
            </a:custGeom>
            <a:solidFill>
              <a:srgbClr val="000000"/>
            </a:solidFill>
            <a:ln w="9525">
              <a:noFill/>
              <a:round/>
              <a:headEnd/>
              <a:tailEnd/>
            </a:ln>
            <a:effectLst/>
          </p:spPr>
          <p:txBody>
            <a:bodyPr wrap="none" anchor="ctr"/>
            <a:lstStyle/>
            <a:p>
              <a:endParaRPr lang="en-CA"/>
            </a:p>
          </p:txBody>
        </p:sp>
        <p:sp>
          <p:nvSpPr>
            <p:cNvPr id="148" name="Freeform 144"/>
            <p:cNvSpPr>
              <a:spLocks noChangeArrowheads="1"/>
            </p:cNvSpPr>
            <p:nvPr/>
          </p:nvSpPr>
          <p:spPr bwMode="auto">
            <a:xfrm>
              <a:off x="3328" y="4002"/>
              <a:ext cx="37" cy="42"/>
            </a:xfrm>
            <a:custGeom>
              <a:avLst/>
              <a:gdLst/>
              <a:ahLst/>
              <a:cxnLst>
                <a:cxn ang="0">
                  <a:pos x="7" y="0"/>
                </a:cxn>
                <a:cxn ang="0">
                  <a:pos x="42" y="6"/>
                </a:cxn>
                <a:cxn ang="0">
                  <a:pos x="35" y="42"/>
                </a:cxn>
                <a:cxn ang="0">
                  <a:pos x="0" y="36"/>
                </a:cxn>
                <a:cxn ang="0">
                  <a:pos x="7" y="0"/>
                </a:cxn>
              </a:cxnLst>
              <a:rect l="0" t="0" r="r" b="b"/>
              <a:pathLst>
                <a:path w="42" h="42">
                  <a:moveTo>
                    <a:pt x="7" y="0"/>
                  </a:moveTo>
                  <a:lnTo>
                    <a:pt x="42" y="6"/>
                  </a:lnTo>
                  <a:lnTo>
                    <a:pt x="35" y="42"/>
                  </a:lnTo>
                  <a:lnTo>
                    <a:pt x="0" y="36"/>
                  </a:lnTo>
                  <a:lnTo>
                    <a:pt x="7" y="0"/>
                  </a:lnTo>
                  <a:close/>
                </a:path>
              </a:pathLst>
            </a:custGeom>
            <a:solidFill>
              <a:srgbClr val="000000"/>
            </a:solidFill>
            <a:ln w="9525">
              <a:noFill/>
              <a:round/>
              <a:headEnd/>
              <a:tailEnd/>
            </a:ln>
            <a:effectLst/>
          </p:spPr>
          <p:txBody>
            <a:bodyPr wrap="none" anchor="ctr"/>
            <a:lstStyle/>
            <a:p>
              <a:endParaRPr lang="en-CA"/>
            </a:p>
          </p:txBody>
        </p:sp>
        <p:sp>
          <p:nvSpPr>
            <p:cNvPr id="149" name="Freeform 145"/>
            <p:cNvSpPr>
              <a:spLocks noChangeArrowheads="1"/>
            </p:cNvSpPr>
            <p:nvPr/>
          </p:nvSpPr>
          <p:spPr bwMode="auto">
            <a:xfrm>
              <a:off x="3303" y="4002"/>
              <a:ext cx="25" cy="30"/>
            </a:xfrm>
            <a:custGeom>
              <a:avLst/>
              <a:gdLst/>
              <a:ahLst/>
              <a:cxnLst>
                <a:cxn ang="0">
                  <a:pos x="0" y="30"/>
                </a:cxn>
                <a:cxn ang="0">
                  <a:pos x="0" y="30"/>
                </a:cxn>
                <a:cxn ang="0">
                  <a:pos x="28" y="0"/>
                </a:cxn>
                <a:cxn ang="0">
                  <a:pos x="21" y="0"/>
                </a:cxn>
                <a:cxn ang="0">
                  <a:pos x="0" y="30"/>
                </a:cxn>
              </a:cxnLst>
              <a:rect l="0" t="0" r="r" b="b"/>
              <a:pathLst>
                <a:path w="28" h="30">
                  <a:moveTo>
                    <a:pt x="0" y="30"/>
                  </a:moveTo>
                  <a:lnTo>
                    <a:pt x="0" y="30"/>
                  </a:lnTo>
                  <a:lnTo>
                    <a:pt x="28" y="0"/>
                  </a:lnTo>
                  <a:lnTo>
                    <a:pt x="21" y="0"/>
                  </a:lnTo>
                  <a:lnTo>
                    <a:pt x="0" y="30"/>
                  </a:lnTo>
                  <a:close/>
                </a:path>
              </a:pathLst>
            </a:custGeom>
            <a:solidFill>
              <a:srgbClr val="000000"/>
            </a:solidFill>
            <a:ln w="9525">
              <a:noFill/>
              <a:round/>
              <a:headEnd/>
              <a:tailEnd/>
            </a:ln>
            <a:effectLst/>
          </p:spPr>
          <p:txBody>
            <a:bodyPr wrap="none" anchor="ctr"/>
            <a:lstStyle/>
            <a:p>
              <a:endParaRPr lang="en-CA"/>
            </a:p>
          </p:txBody>
        </p:sp>
        <p:sp>
          <p:nvSpPr>
            <p:cNvPr id="150" name="Freeform 146"/>
            <p:cNvSpPr>
              <a:spLocks noChangeArrowheads="1"/>
            </p:cNvSpPr>
            <p:nvPr/>
          </p:nvSpPr>
          <p:spPr bwMode="auto">
            <a:xfrm>
              <a:off x="3346" y="4014"/>
              <a:ext cx="44" cy="24"/>
            </a:xfrm>
            <a:custGeom>
              <a:avLst/>
              <a:gdLst/>
              <a:ahLst/>
              <a:cxnLst>
                <a:cxn ang="0">
                  <a:pos x="0" y="6"/>
                </a:cxn>
                <a:cxn ang="0">
                  <a:pos x="7" y="0"/>
                </a:cxn>
                <a:cxn ang="0">
                  <a:pos x="49" y="0"/>
                </a:cxn>
                <a:cxn ang="0">
                  <a:pos x="35" y="24"/>
                </a:cxn>
                <a:cxn ang="0">
                  <a:pos x="0" y="6"/>
                </a:cxn>
              </a:cxnLst>
              <a:rect l="0" t="0" r="r" b="b"/>
              <a:pathLst>
                <a:path w="49" h="24">
                  <a:moveTo>
                    <a:pt x="0" y="6"/>
                  </a:moveTo>
                  <a:lnTo>
                    <a:pt x="7" y="0"/>
                  </a:lnTo>
                  <a:lnTo>
                    <a:pt x="49" y="0"/>
                  </a:lnTo>
                  <a:lnTo>
                    <a:pt x="35" y="24"/>
                  </a:lnTo>
                  <a:lnTo>
                    <a:pt x="0" y="6"/>
                  </a:lnTo>
                  <a:close/>
                </a:path>
              </a:pathLst>
            </a:custGeom>
            <a:solidFill>
              <a:srgbClr val="000000"/>
            </a:solidFill>
            <a:ln w="9525">
              <a:noFill/>
              <a:round/>
              <a:headEnd/>
              <a:tailEnd/>
            </a:ln>
            <a:effectLst/>
          </p:spPr>
          <p:txBody>
            <a:bodyPr wrap="none" anchor="ctr"/>
            <a:lstStyle/>
            <a:p>
              <a:endParaRPr lang="en-CA"/>
            </a:p>
          </p:txBody>
        </p:sp>
        <p:sp>
          <p:nvSpPr>
            <p:cNvPr id="151" name="Freeform 147"/>
            <p:cNvSpPr>
              <a:spLocks noChangeArrowheads="1"/>
            </p:cNvSpPr>
            <p:nvPr/>
          </p:nvSpPr>
          <p:spPr bwMode="auto">
            <a:xfrm>
              <a:off x="3346" y="3990"/>
              <a:ext cx="44" cy="24"/>
            </a:xfrm>
            <a:custGeom>
              <a:avLst/>
              <a:gdLst/>
              <a:ahLst/>
              <a:cxnLst>
                <a:cxn ang="0">
                  <a:pos x="7" y="24"/>
                </a:cxn>
                <a:cxn ang="0">
                  <a:pos x="0" y="18"/>
                </a:cxn>
                <a:cxn ang="0">
                  <a:pos x="35" y="0"/>
                </a:cxn>
                <a:cxn ang="0">
                  <a:pos x="49" y="24"/>
                </a:cxn>
                <a:cxn ang="0">
                  <a:pos x="7" y="24"/>
                </a:cxn>
              </a:cxnLst>
              <a:rect l="0" t="0" r="r" b="b"/>
              <a:pathLst>
                <a:path w="49" h="24">
                  <a:moveTo>
                    <a:pt x="7" y="24"/>
                  </a:moveTo>
                  <a:lnTo>
                    <a:pt x="0" y="18"/>
                  </a:lnTo>
                  <a:lnTo>
                    <a:pt x="35" y="0"/>
                  </a:lnTo>
                  <a:lnTo>
                    <a:pt x="49" y="24"/>
                  </a:lnTo>
                  <a:lnTo>
                    <a:pt x="7" y="24"/>
                  </a:lnTo>
                  <a:close/>
                </a:path>
              </a:pathLst>
            </a:custGeom>
            <a:solidFill>
              <a:srgbClr val="000000"/>
            </a:solidFill>
            <a:ln w="9525">
              <a:noFill/>
              <a:round/>
              <a:headEnd/>
              <a:tailEnd/>
            </a:ln>
            <a:effectLst/>
          </p:spPr>
          <p:txBody>
            <a:bodyPr wrap="none" anchor="ctr"/>
            <a:lstStyle/>
            <a:p>
              <a:endParaRPr lang="en-CA"/>
            </a:p>
          </p:txBody>
        </p:sp>
        <p:sp>
          <p:nvSpPr>
            <p:cNvPr id="152" name="Freeform 148"/>
            <p:cNvSpPr>
              <a:spLocks noChangeArrowheads="1"/>
            </p:cNvSpPr>
            <p:nvPr/>
          </p:nvSpPr>
          <p:spPr bwMode="auto">
            <a:xfrm>
              <a:off x="3334" y="3973"/>
              <a:ext cx="44" cy="35"/>
            </a:xfrm>
            <a:custGeom>
              <a:avLst/>
              <a:gdLst/>
              <a:ahLst/>
              <a:cxnLst>
                <a:cxn ang="0">
                  <a:pos x="14" y="35"/>
                </a:cxn>
                <a:cxn ang="0">
                  <a:pos x="0" y="17"/>
                </a:cxn>
                <a:cxn ang="0">
                  <a:pos x="35" y="0"/>
                </a:cxn>
                <a:cxn ang="0">
                  <a:pos x="49" y="17"/>
                </a:cxn>
                <a:cxn ang="0">
                  <a:pos x="14" y="35"/>
                </a:cxn>
              </a:cxnLst>
              <a:rect l="0" t="0" r="r" b="b"/>
              <a:pathLst>
                <a:path w="49" h="35">
                  <a:moveTo>
                    <a:pt x="14" y="35"/>
                  </a:moveTo>
                  <a:lnTo>
                    <a:pt x="0" y="17"/>
                  </a:lnTo>
                  <a:lnTo>
                    <a:pt x="35" y="0"/>
                  </a:lnTo>
                  <a:lnTo>
                    <a:pt x="49" y="17"/>
                  </a:lnTo>
                  <a:lnTo>
                    <a:pt x="14" y="35"/>
                  </a:lnTo>
                  <a:close/>
                </a:path>
              </a:pathLst>
            </a:custGeom>
            <a:solidFill>
              <a:srgbClr val="000000"/>
            </a:solidFill>
            <a:ln w="9525">
              <a:noFill/>
              <a:round/>
              <a:headEnd/>
              <a:tailEnd/>
            </a:ln>
            <a:effectLst/>
          </p:spPr>
          <p:txBody>
            <a:bodyPr wrap="none" anchor="ctr"/>
            <a:lstStyle/>
            <a:p>
              <a:endParaRPr lang="en-CA"/>
            </a:p>
          </p:txBody>
        </p:sp>
        <p:sp>
          <p:nvSpPr>
            <p:cNvPr id="153" name="Freeform 149"/>
            <p:cNvSpPr>
              <a:spLocks noChangeArrowheads="1"/>
            </p:cNvSpPr>
            <p:nvPr/>
          </p:nvSpPr>
          <p:spPr bwMode="auto">
            <a:xfrm>
              <a:off x="3346" y="4008"/>
              <a:ext cx="31" cy="36"/>
            </a:xfrm>
            <a:custGeom>
              <a:avLst/>
              <a:gdLst/>
              <a:ahLst/>
              <a:cxnLst>
                <a:cxn ang="0">
                  <a:pos x="14" y="36"/>
                </a:cxn>
                <a:cxn ang="0">
                  <a:pos x="35" y="30"/>
                </a:cxn>
                <a:cxn ang="0">
                  <a:pos x="21" y="0"/>
                </a:cxn>
                <a:cxn ang="0">
                  <a:pos x="0" y="12"/>
                </a:cxn>
                <a:cxn ang="0">
                  <a:pos x="14" y="36"/>
                </a:cxn>
              </a:cxnLst>
              <a:rect l="0" t="0" r="r" b="b"/>
              <a:pathLst>
                <a:path w="35" h="36">
                  <a:moveTo>
                    <a:pt x="14" y="36"/>
                  </a:moveTo>
                  <a:lnTo>
                    <a:pt x="35" y="30"/>
                  </a:lnTo>
                  <a:lnTo>
                    <a:pt x="21" y="0"/>
                  </a:lnTo>
                  <a:lnTo>
                    <a:pt x="0" y="12"/>
                  </a:lnTo>
                  <a:lnTo>
                    <a:pt x="14" y="36"/>
                  </a:lnTo>
                  <a:close/>
                </a:path>
              </a:pathLst>
            </a:custGeom>
            <a:solidFill>
              <a:srgbClr val="000000"/>
            </a:solidFill>
            <a:ln w="9525">
              <a:noFill/>
              <a:round/>
              <a:headEnd/>
              <a:tailEnd/>
            </a:ln>
            <a:effectLst/>
          </p:spPr>
          <p:txBody>
            <a:bodyPr wrap="none" anchor="ctr"/>
            <a:lstStyle/>
            <a:p>
              <a:endParaRPr lang="en-CA"/>
            </a:p>
          </p:txBody>
        </p:sp>
        <p:sp>
          <p:nvSpPr>
            <p:cNvPr id="154" name="Freeform 150"/>
            <p:cNvSpPr>
              <a:spLocks noChangeArrowheads="1"/>
            </p:cNvSpPr>
            <p:nvPr/>
          </p:nvSpPr>
          <p:spPr bwMode="auto">
            <a:xfrm>
              <a:off x="3340" y="3967"/>
              <a:ext cx="56" cy="53"/>
            </a:xfrm>
            <a:custGeom>
              <a:avLst/>
              <a:gdLst/>
              <a:ahLst/>
              <a:cxnLst>
                <a:cxn ang="0">
                  <a:pos x="21" y="0"/>
                </a:cxn>
                <a:cxn ang="0">
                  <a:pos x="63" y="23"/>
                </a:cxn>
                <a:cxn ang="0">
                  <a:pos x="42" y="53"/>
                </a:cxn>
                <a:cxn ang="0">
                  <a:pos x="0" y="29"/>
                </a:cxn>
                <a:cxn ang="0">
                  <a:pos x="21" y="0"/>
                </a:cxn>
              </a:cxnLst>
              <a:rect l="0" t="0" r="r" b="b"/>
              <a:pathLst>
                <a:path w="63" h="53">
                  <a:moveTo>
                    <a:pt x="21" y="0"/>
                  </a:moveTo>
                  <a:lnTo>
                    <a:pt x="63" y="23"/>
                  </a:lnTo>
                  <a:lnTo>
                    <a:pt x="42" y="53"/>
                  </a:lnTo>
                  <a:lnTo>
                    <a:pt x="0" y="29"/>
                  </a:lnTo>
                  <a:lnTo>
                    <a:pt x="21" y="0"/>
                  </a:lnTo>
                  <a:close/>
                </a:path>
              </a:pathLst>
            </a:custGeom>
            <a:solidFill>
              <a:srgbClr val="000000"/>
            </a:solidFill>
            <a:ln w="9525">
              <a:noFill/>
              <a:round/>
              <a:headEnd/>
              <a:tailEnd/>
            </a:ln>
            <a:effectLst/>
          </p:spPr>
          <p:txBody>
            <a:bodyPr wrap="none" anchor="ctr"/>
            <a:lstStyle/>
            <a:p>
              <a:endParaRPr lang="en-CA"/>
            </a:p>
          </p:txBody>
        </p:sp>
        <p:sp>
          <p:nvSpPr>
            <p:cNvPr id="155" name="Freeform 151"/>
            <p:cNvSpPr>
              <a:spLocks noChangeArrowheads="1"/>
            </p:cNvSpPr>
            <p:nvPr/>
          </p:nvSpPr>
          <p:spPr bwMode="auto">
            <a:xfrm>
              <a:off x="3334" y="3967"/>
              <a:ext cx="31" cy="23"/>
            </a:xfrm>
            <a:custGeom>
              <a:avLst/>
              <a:gdLst/>
              <a:ahLst/>
              <a:cxnLst>
                <a:cxn ang="0">
                  <a:pos x="0" y="23"/>
                </a:cxn>
                <a:cxn ang="0">
                  <a:pos x="28" y="0"/>
                </a:cxn>
                <a:cxn ang="0">
                  <a:pos x="35" y="6"/>
                </a:cxn>
                <a:cxn ang="0">
                  <a:pos x="0" y="23"/>
                </a:cxn>
              </a:cxnLst>
              <a:rect l="0" t="0" r="r" b="b"/>
              <a:pathLst>
                <a:path w="35" h="23">
                  <a:moveTo>
                    <a:pt x="0" y="23"/>
                  </a:moveTo>
                  <a:lnTo>
                    <a:pt x="28" y="0"/>
                  </a:lnTo>
                  <a:lnTo>
                    <a:pt x="35" y="6"/>
                  </a:lnTo>
                  <a:lnTo>
                    <a:pt x="0" y="23"/>
                  </a:lnTo>
                  <a:close/>
                </a:path>
              </a:pathLst>
            </a:custGeom>
            <a:solidFill>
              <a:srgbClr val="000000"/>
            </a:solidFill>
            <a:ln w="9525">
              <a:noFill/>
              <a:round/>
              <a:headEnd/>
              <a:tailEnd/>
            </a:ln>
            <a:effectLst/>
          </p:spPr>
          <p:txBody>
            <a:bodyPr wrap="none" anchor="ctr"/>
            <a:lstStyle/>
            <a:p>
              <a:endParaRPr lang="en-CA"/>
            </a:p>
          </p:txBody>
        </p:sp>
        <p:sp>
          <p:nvSpPr>
            <p:cNvPr id="156" name="Freeform 152"/>
            <p:cNvSpPr>
              <a:spLocks noChangeArrowheads="1"/>
            </p:cNvSpPr>
            <p:nvPr/>
          </p:nvSpPr>
          <p:spPr bwMode="auto">
            <a:xfrm>
              <a:off x="3390" y="3985"/>
              <a:ext cx="19" cy="35"/>
            </a:xfrm>
            <a:custGeom>
              <a:avLst/>
              <a:gdLst/>
              <a:ahLst/>
              <a:cxnLst>
                <a:cxn ang="0">
                  <a:pos x="0" y="0"/>
                </a:cxn>
                <a:cxn ang="0">
                  <a:pos x="14" y="0"/>
                </a:cxn>
                <a:cxn ang="0">
                  <a:pos x="21" y="35"/>
                </a:cxn>
                <a:cxn ang="0">
                  <a:pos x="0" y="35"/>
                </a:cxn>
                <a:cxn ang="0">
                  <a:pos x="0" y="0"/>
                </a:cxn>
              </a:cxnLst>
              <a:rect l="0" t="0" r="r" b="b"/>
              <a:pathLst>
                <a:path w="21" h="35">
                  <a:moveTo>
                    <a:pt x="0" y="0"/>
                  </a:moveTo>
                  <a:lnTo>
                    <a:pt x="14" y="0"/>
                  </a:lnTo>
                  <a:lnTo>
                    <a:pt x="21" y="35"/>
                  </a:lnTo>
                  <a:lnTo>
                    <a:pt x="0" y="35"/>
                  </a:lnTo>
                  <a:lnTo>
                    <a:pt x="0" y="0"/>
                  </a:lnTo>
                  <a:close/>
                </a:path>
              </a:pathLst>
            </a:custGeom>
            <a:solidFill>
              <a:srgbClr val="000000"/>
            </a:solidFill>
            <a:ln w="9525">
              <a:noFill/>
              <a:round/>
              <a:headEnd/>
              <a:tailEnd/>
            </a:ln>
            <a:effectLst/>
          </p:spPr>
          <p:txBody>
            <a:bodyPr wrap="none" anchor="ctr"/>
            <a:lstStyle/>
            <a:p>
              <a:endParaRPr lang="en-CA"/>
            </a:p>
          </p:txBody>
        </p:sp>
        <p:sp>
          <p:nvSpPr>
            <p:cNvPr id="157" name="Freeform 153"/>
            <p:cNvSpPr>
              <a:spLocks noChangeArrowheads="1"/>
            </p:cNvSpPr>
            <p:nvPr/>
          </p:nvSpPr>
          <p:spPr bwMode="auto">
            <a:xfrm>
              <a:off x="3402" y="3979"/>
              <a:ext cx="31" cy="41"/>
            </a:xfrm>
            <a:custGeom>
              <a:avLst/>
              <a:gdLst/>
              <a:ahLst/>
              <a:cxnLst>
                <a:cxn ang="0">
                  <a:pos x="0" y="6"/>
                </a:cxn>
                <a:cxn ang="0">
                  <a:pos x="7" y="0"/>
                </a:cxn>
                <a:cxn ang="0">
                  <a:pos x="35" y="29"/>
                </a:cxn>
                <a:cxn ang="0">
                  <a:pos x="7" y="41"/>
                </a:cxn>
                <a:cxn ang="0">
                  <a:pos x="0" y="6"/>
                </a:cxn>
              </a:cxnLst>
              <a:rect l="0" t="0" r="r" b="b"/>
              <a:pathLst>
                <a:path w="35" h="41">
                  <a:moveTo>
                    <a:pt x="0" y="6"/>
                  </a:moveTo>
                  <a:lnTo>
                    <a:pt x="7" y="0"/>
                  </a:lnTo>
                  <a:lnTo>
                    <a:pt x="35" y="29"/>
                  </a:lnTo>
                  <a:lnTo>
                    <a:pt x="7" y="41"/>
                  </a:lnTo>
                  <a:lnTo>
                    <a:pt x="0" y="6"/>
                  </a:lnTo>
                  <a:close/>
                </a:path>
              </a:pathLst>
            </a:custGeom>
            <a:solidFill>
              <a:srgbClr val="000000"/>
            </a:solidFill>
            <a:ln w="9525">
              <a:noFill/>
              <a:round/>
              <a:headEnd/>
              <a:tailEnd/>
            </a:ln>
            <a:effectLst/>
          </p:spPr>
          <p:txBody>
            <a:bodyPr wrap="none" anchor="ctr"/>
            <a:lstStyle/>
            <a:p>
              <a:endParaRPr lang="en-CA"/>
            </a:p>
          </p:txBody>
        </p:sp>
        <p:sp>
          <p:nvSpPr>
            <p:cNvPr id="158" name="Freeform 154"/>
            <p:cNvSpPr>
              <a:spLocks noChangeArrowheads="1"/>
            </p:cNvSpPr>
            <p:nvPr/>
          </p:nvSpPr>
          <p:spPr bwMode="auto">
            <a:xfrm>
              <a:off x="3409" y="3967"/>
              <a:ext cx="37" cy="41"/>
            </a:xfrm>
            <a:custGeom>
              <a:avLst/>
              <a:gdLst/>
              <a:ahLst/>
              <a:cxnLst>
                <a:cxn ang="0">
                  <a:pos x="0" y="12"/>
                </a:cxn>
                <a:cxn ang="0">
                  <a:pos x="7" y="0"/>
                </a:cxn>
                <a:cxn ang="0">
                  <a:pos x="42" y="18"/>
                </a:cxn>
                <a:cxn ang="0">
                  <a:pos x="28" y="41"/>
                </a:cxn>
                <a:cxn ang="0">
                  <a:pos x="0" y="12"/>
                </a:cxn>
              </a:cxnLst>
              <a:rect l="0" t="0" r="r" b="b"/>
              <a:pathLst>
                <a:path w="42" h="41">
                  <a:moveTo>
                    <a:pt x="0" y="12"/>
                  </a:moveTo>
                  <a:lnTo>
                    <a:pt x="7" y="0"/>
                  </a:lnTo>
                  <a:lnTo>
                    <a:pt x="42" y="18"/>
                  </a:lnTo>
                  <a:lnTo>
                    <a:pt x="28" y="41"/>
                  </a:lnTo>
                  <a:lnTo>
                    <a:pt x="0" y="12"/>
                  </a:lnTo>
                  <a:close/>
                </a:path>
              </a:pathLst>
            </a:custGeom>
            <a:solidFill>
              <a:srgbClr val="000000"/>
            </a:solidFill>
            <a:ln w="9525">
              <a:noFill/>
              <a:round/>
              <a:headEnd/>
              <a:tailEnd/>
            </a:ln>
            <a:effectLst/>
          </p:spPr>
          <p:txBody>
            <a:bodyPr wrap="none" anchor="ctr"/>
            <a:lstStyle/>
            <a:p>
              <a:endParaRPr lang="en-CA"/>
            </a:p>
          </p:txBody>
        </p:sp>
        <p:sp>
          <p:nvSpPr>
            <p:cNvPr id="159" name="Freeform 155"/>
            <p:cNvSpPr>
              <a:spLocks noChangeArrowheads="1"/>
            </p:cNvSpPr>
            <p:nvPr/>
          </p:nvSpPr>
          <p:spPr bwMode="auto">
            <a:xfrm>
              <a:off x="3378" y="3985"/>
              <a:ext cx="19" cy="35"/>
            </a:xfrm>
            <a:custGeom>
              <a:avLst/>
              <a:gdLst/>
              <a:ahLst/>
              <a:cxnLst>
                <a:cxn ang="0">
                  <a:pos x="0" y="35"/>
                </a:cxn>
                <a:cxn ang="0">
                  <a:pos x="14" y="35"/>
                </a:cxn>
                <a:cxn ang="0">
                  <a:pos x="21" y="5"/>
                </a:cxn>
                <a:cxn ang="0">
                  <a:pos x="14" y="0"/>
                </a:cxn>
                <a:cxn ang="0">
                  <a:pos x="0" y="35"/>
                </a:cxn>
              </a:cxnLst>
              <a:rect l="0" t="0" r="r" b="b"/>
              <a:pathLst>
                <a:path w="21" h="35">
                  <a:moveTo>
                    <a:pt x="0" y="35"/>
                  </a:moveTo>
                  <a:lnTo>
                    <a:pt x="14" y="35"/>
                  </a:lnTo>
                  <a:lnTo>
                    <a:pt x="21" y="5"/>
                  </a:lnTo>
                  <a:lnTo>
                    <a:pt x="14" y="0"/>
                  </a:lnTo>
                  <a:lnTo>
                    <a:pt x="0" y="35"/>
                  </a:lnTo>
                  <a:close/>
                </a:path>
              </a:pathLst>
            </a:custGeom>
            <a:solidFill>
              <a:srgbClr val="000000"/>
            </a:solidFill>
            <a:ln w="9525">
              <a:noFill/>
              <a:round/>
              <a:headEnd/>
              <a:tailEnd/>
            </a:ln>
            <a:effectLst/>
          </p:spPr>
          <p:txBody>
            <a:bodyPr wrap="none" anchor="ctr"/>
            <a:lstStyle/>
            <a:p>
              <a:endParaRPr lang="en-CA"/>
            </a:p>
          </p:txBody>
        </p:sp>
        <p:sp>
          <p:nvSpPr>
            <p:cNvPr id="160" name="Freeform 156"/>
            <p:cNvSpPr>
              <a:spLocks noChangeArrowheads="1"/>
            </p:cNvSpPr>
            <p:nvPr/>
          </p:nvSpPr>
          <p:spPr bwMode="auto">
            <a:xfrm>
              <a:off x="3415" y="3937"/>
              <a:ext cx="45" cy="42"/>
            </a:xfrm>
            <a:custGeom>
              <a:avLst/>
              <a:gdLst/>
              <a:ahLst/>
              <a:cxnLst>
                <a:cxn ang="0">
                  <a:pos x="0" y="36"/>
                </a:cxn>
                <a:cxn ang="0">
                  <a:pos x="7" y="0"/>
                </a:cxn>
                <a:cxn ang="0">
                  <a:pos x="50" y="6"/>
                </a:cxn>
                <a:cxn ang="0">
                  <a:pos x="42" y="42"/>
                </a:cxn>
                <a:cxn ang="0">
                  <a:pos x="0" y="36"/>
                </a:cxn>
              </a:cxnLst>
              <a:rect l="0" t="0" r="r" b="b"/>
              <a:pathLst>
                <a:path w="50" h="42">
                  <a:moveTo>
                    <a:pt x="0" y="36"/>
                  </a:moveTo>
                  <a:lnTo>
                    <a:pt x="7" y="0"/>
                  </a:lnTo>
                  <a:lnTo>
                    <a:pt x="50" y="6"/>
                  </a:lnTo>
                  <a:lnTo>
                    <a:pt x="42" y="42"/>
                  </a:lnTo>
                  <a:lnTo>
                    <a:pt x="0" y="36"/>
                  </a:lnTo>
                  <a:close/>
                </a:path>
              </a:pathLst>
            </a:custGeom>
            <a:solidFill>
              <a:srgbClr val="000000"/>
            </a:solidFill>
            <a:ln w="9525">
              <a:noFill/>
              <a:round/>
              <a:headEnd/>
              <a:tailEnd/>
            </a:ln>
            <a:effectLst/>
          </p:spPr>
          <p:txBody>
            <a:bodyPr wrap="none" anchor="ctr"/>
            <a:lstStyle/>
            <a:p>
              <a:endParaRPr lang="en-CA"/>
            </a:p>
          </p:txBody>
        </p:sp>
        <p:sp>
          <p:nvSpPr>
            <p:cNvPr id="161" name="Freeform 157"/>
            <p:cNvSpPr>
              <a:spLocks noChangeArrowheads="1"/>
            </p:cNvSpPr>
            <p:nvPr/>
          </p:nvSpPr>
          <p:spPr bwMode="auto">
            <a:xfrm>
              <a:off x="3415" y="3967"/>
              <a:ext cx="37" cy="18"/>
            </a:xfrm>
            <a:custGeom>
              <a:avLst/>
              <a:gdLst/>
              <a:ahLst/>
              <a:cxnLst>
                <a:cxn ang="0">
                  <a:pos x="35" y="18"/>
                </a:cxn>
                <a:cxn ang="0">
                  <a:pos x="42" y="12"/>
                </a:cxn>
                <a:cxn ang="0">
                  <a:pos x="0" y="0"/>
                </a:cxn>
                <a:cxn ang="0">
                  <a:pos x="0" y="6"/>
                </a:cxn>
                <a:cxn ang="0">
                  <a:pos x="35" y="18"/>
                </a:cxn>
              </a:cxnLst>
              <a:rect l="0" t="0" r="r" b="b"/>
              <a:pathLst>
                <a:path w="42" h="18">
                  <a:moveTo>
                    <a:pt x="35" y="18"/>
                  </a:moveTo>
                  <a:lnTo>
                    <a:pt x="42" y="12"/>
                  </a:lnTo>
                  <a:lnTo>
                    <a:pt x="0" y="0"/>
                  </a:lnTo>
                  <a:lnTo>
                    <a:pt x="0" y="6"/>
                  </a:lnTo>
                  <a:lnTo>
                    <a:pt x="35" y="18"/>
                  </a:lnTo>
                  <a:close/>
                </a:path>
              </a:pathLst>
            </a:custGeom>
            <a:solidFill>
              <a:srgbClr val="000000"/>
            </a:solidFill>
            <a:ln w="9525">
              <a:noFill/>
              <a:round/>
              <a:headEnd/>
              <a:tailEnd/>
            </a:ln>
            <a:effectLst/>
          </p:spPr>
          <p:txBody>
            <a:bodyPr wrap="none" anchor="ctr"/>
            <a:lstStyle/>
            <a:p>
              <a:endParaRPr lang="en-CA"/>
            </a:p>
          </p:txBody>
        </p:sp>
        <p:sp>
          <p:nvSpPr>
            <p:cNvPr id="162" name="Freeform 158"/>
            <p:cNvSpPr>
              <a:spLocks noChangeArrowheads="1"/>
            </p:cNvSpPr>
            <p:nvPr/>
          </p:nvSpPr>
          <p:spPr bwMode="auto">
            <a:xfrm>
              <a:off x="3402" y="3890"/>
              <a:ext cx="50" cy="59"/>
            </a:xfrm>
            <a:custGeom>
              <a:avLst/>
              <a:gdLst/>
              <a:ahLst/>
              <a:cxnLst>
                <a:cxn ang="0">
                  <a:pos x="21" y="59"/>
                </a:cxn>
                <a:cxn ang="0">
                  <a:pos x="0" y="30"/>
                </a:cxn>
                <a:cxn ang="0">
                  <a:pos x="28" y="0"/>
                </a:cxn>
                <a:cxn ang="0">
                  <a:pos x="56" y="41"/>
                </a:cxn>
                <a:cxn ang="0">
                  <a:pos x="21" y="59"/>
                </a:cxn>
              </a:cxnLst>
              <a:rect l="0" t="0" r="r" b="b"/>
              <a:pathLst>
                <a:path w="56" h="59">
                  <a:moveTo>
                    <a:pt x="21" y="59"/>
                  </a:moveTo>
                  <a:lnTo>
                    <a:pt x="0" y="30"/>
                  </a:lnTo>
                  <a:lnTo>
                    <a:pt x="28" y="0"/>
                  </a:lnTo>
                  <a:lnTo>
                    <a:pt x="56" y="41"/>
                  </a:lnTo>
                  <a:lnTo>
                    <a:pt x="21" y="59"/>
                  </a:lnTo>
                  <a:close/>
                </a:path>
              </a:pathLst>
            </a:custGeom>
            <a:solidFill>
              <a:srgbClr val="000000"/>
            </a:solidFill>
            <a:ln w="9525">
              <a:noFill/>
              <a:round/>
              <a:headEnd/>
              <a:tailEnd/>
            </a:ln>
            <a:effectLst/>
          </p:spPr>
          <p:txBody>
            <a:bodyPr wrap="none" anchor="ctr"/>
            <a:lstStyle/>
            <a:p>
              <a:endParaRPr lang="en-CA"/>
            </a:p>
          </p:txBody>
        </p:sp>
        <p:sp>
          <p:nvSpPr>
            <p:cNvPr id="163" name="Freeform 159"/>
            <p:cNvSpPr>
              <a:spLocks noChangeArrowheads="1"/>
            </p:cNvSpPr>
            <p:nvPr/>
          </p:nvSpPr>
          <p:spPr bwMode="auto">
            <a:xfrm>
              <a:off x="3378" y="3872"/>
              <a:ext cx="50" cy="48"/>
            </a:xfrm>
            <a:custGeom>
              <a:avLst/>
              <a:gdLst/>
              <a:ahLst/>
              <a:cxnLst>
                <a:cxn ang="0">
                  <a:pos x="28" y="48"/>
                </a:cxn>
                <a:cxn ang="0">
                  <a:pos x="0" y="30"/>
                </a:cxn>
                <a:cxn ang="0">
                  <a:pos x="28" y="0"/>
                </a:cxn>
                <a:cxn ang="0">
                  <a:pos x="56" y="18"/>
                </a:cxn>
                <a:cxn ang="0">
                  <a:pos x="28" y="48"/>
                </a:cxn>
              </a:cxnLst>
              <a:rect l="0" t="0" r="r" b="b"/>
              <a:pathLst>
                <a:path w="56" h="48">
                  <a:moveTo>
                    <a:pt x="28" y="48"/>
                  </a:moveTo>
                  <a:lnTo>
                    <a:pt x="0" y="30"/>
                  </a:lnTo>
                  <a:lnTo>
                    <a:pt x="28" y="0"/>
                  </a:lnTo>
                  <a:lnTo>
                    <a:pt x="56" y="18"/>
                  </a:lnTo>
                  <a:lnTo>
                    <a:pt x="28" y="48"/>
                  </a:lnTo>
                  <a:close/>
                </a:path>
              </a:pathLst>
            </a:custGeom>
            <a:solidFill>
              <a:srgbClr val="000000"/>
            </a:solidFill>
            <a:ln w="9525">
              <a:noFill/>
              <a:round/>
              <a:headEnd/>
              <a:tailEnd/>
            </a:ln>
            <a:effectLst/>
          </p:spPr>
          <p:txBody>
            <a:bodyPr wrap="none" anchor="ctr"/>
            <a:lstStyle/>
            <a:p>
              <a:endParaRPr lang="en-CA"/>
            </a:p>
          </p:txBody>
        </p:sp>
        <p:sp>
          <p:nvSpPr>
            <p:cNvPr id="164" name="Freeform 160"/>
            <p:cNvSpPr>
              <a:spLocks noChangeArrowheads="1"/>
            </p:cNvSpPr>
            <p:nvPr/>
          </p:nvSpPr>
          <p:spPr bwMode="auto">
            <a:xfrm>
              <a:off x="3421" y="3931"/>
              <a:ext cx="38" cy="18"/>
            </a:xfrm>
            <a:custGeom>
              <a:avLst/>
              <a:gdLst/>
              <a:ahLst/>
              <a:cxnLst>
                <a:cxn ang="0">
                  <a:pos x="43" y="12"/>
                </a:cxn>
                <a:cxn ang="0">
                  <a:pos x="35" y="0"/>
                </a:cxn>
                <a:cxn ang="0">
                  <a:pos x="0" y="6"/>
                </a:cxn>
                <a:cxn ang="0">
                  <a:pos x="0" y="18"/>
                </a:cxn>
                <a:cxn ang="0">
                  <a:pos x="43" y="12"/>
                </a:cxn>
              </a:cxnLst>
              <a:rect l="0" t="0" r="r" b="b"/>
              <a:pathLst>
                <a:path w="43" h="18">
                  <a:moveTo>
                    <a:pt x="43" y="12"/>
                  </a:moveTo>
                  <a:lnTo>
                    <a:pt x="35" y="0"/>
                  </a:lnTo>
                  <a:lnTo>
                    <a:pt x="0" y="6"/>
                  </a:lnTo>
                  <a:lnTo>
                    <a:pt x="0" y="18"/>
                  </a:lnTo>
                  <a:lnTo>
                    <a:pt x="43" y="12"/>
                  </a:lnTo>
                  <a:close/>
                </a:path>
              </a:pathLst>
            </a:custGeom>
            <a:solidFill>
              <a:srgbClr val="000000"/>
            </a:solidFill>
            <a:ln w="9525">
              <a:noFill/>
              <a:round/>
              <a:headEnd/>
              <a:tailEnd/>
            </a:ln>
            <a:effectLst/>
          </p:spPr>
          <p:txBody>
            <a:bodyPr wrap="none" anchor="ctr"/>
            <a:lstStyle/>
            <a:p>
              <a:endParaRPr lang="en-CA"/>
            </a:p>
          </p:txBody>
        </p:sp>
        <p:sp>
          <p:nvSpPr>
            <p:cNvPr id="165" name="Freeform 161"/>
            <p:cNvSpPr>
              <a:spLocks noChangeArrowheads="1"/>
            </p:cNvSpPr>
            <p:nvPr/>
          </p:nvSpPr>
          <p:spPr bwMode="auto">
            <a:xfrm>
              <a:off x="3322" y="3819"/>
              <a:ext cx="81" cy="77"/>
            </a:xfrm>
            <a:custGeom>
              <a:avLst/>
              <a:gdLst/>
              <a:ahLst/>
              <a:cxnLst>
                <a:cxn ang="0">
                  <a:pos x="56" y="77"/>
                </a:cxn>
                <a:cxn ang="0">
                  <a:pos x="0" y="18"/>
                </a:cxn>
                <a:cxn ang="0">
                  <a:pos x="35" y="0"/>
                </a:cxn>
                <a:cxn ang="0">
                  <a:pos x="91" y="59"/>
                </a:cxn>
                <a:cxn ang="0">
                  <a:pos x="56" y="77"/>
                </a:cxn>
              </a:cxnLst>
              <a:rect l="0" t="0" r="r" b="b"/>
              <a:pathLst>
                <a:path w="91" h="77">
                  <a:moveTo>
                    <a:pt x="56" y="77"/>
                  </a:moveTo>
                  <a:lnTo>
                    <a:pt x="0" y="18"/>
                  </a:lnTo>
                  <a:lnTo>
                    <a:pt x="35" y="0"/>
                  </a:lnTo>
                  <a:lnTo>
                    <a:pt x="91" y="59"/>
                  </a:lnTo>
                  <a:lnTo>
                    <a:pt x="56" y="77"/>
                  </a:lnTo>
                  <a:close/>
                </a:path>
              </a:pathLst>
            </a:custGeom>
            <a:solidFill>
              <a:srgbClr val="000000"/>
            </a:solidFill>
            <a:ln w="9525">
              <a:noFill/>
              <a:round/>
              <a:headEnd/>
              <a:tailEnd/>
            </a:ln>
            <a:effectLst/>
          </p:spPr>
          <p:txBody>
            <a:bodyPr wrap="none" anchor="ctr"/>
            <a:lstStyle/>
            <a:p>
              <a:endParaRPr lang="en-CA"/>
            </a:p>
          </p:txBody>
        </p:sp>
        <p:sp>
          <p:nvSpPr>
            <p:cNvPr id="166" name="Freeform 162"/>
            <p:cNvSpPr>
              <a:spLocks noChangeArrowheads="1"/>
            </p:cNvSpPr>
            <p:nvPr/>
          </p:nvSpPr>
          <p:spPr bwMode="auto">
            <a:xfrm>
              <a:off x="3371" y="3872"/>
              <a:ext cx="31" cy="30"/>
            </a:xfrm>
            <a:custGeom>
              <a:avLst/>
              <a:gdLst/>
              <a:ahLst/>
              <a:cxnLst>
                <a:cxn ang="0">
                  <a:pos x="7" y="30"/>
                </a:cxn>
                <a:cxn ang="0">
                  <a:pos x="0" y="24"/>
                </a:cxn>
                <a:cxn ang="0">
                  <a:pos x="35" y="0"/>
                </a:cxn>
                <a:cxn ang="0">
                  <a:pos x="35" y="6"/>
                </a:cxn>
                <a:cxn ang="0">
                  <a:pos x="7" y="30"/>
                </a:cxn>
              </a:cxnLst>
              <a:rect l="0" t="0" r="r" b="b"/>
              <a:pathLst>
                <a:path w="35" h="30">
                  <a:moveTo>
                    <a:pt x="7" y="30"/>
                  </a:moveTo>
                  <a:lnTo>
                    <a:pt x="0" y="24"/>
                  </a:lnTo>
                  <a:lnTo>
                    <a:pt x="35" y="0"/>
                  </a:lnTo>
                  <a:lnTo>
                    <a:pt x="35" y="6"/>
                  </a:lnTo>
                  <a:lnTo>
                    <a:pt x="7" y="30"/>
                  </a:lnTo>
                  <a:close/>
                </a:path>
              </a:pathLst>
            </a:custGeom>
            <a:solidFill>
              <a:srgbClr val="000000"/>
            </a:solidFill>
            <a:ln w="9525">
              <a:noFill/>
              <a:round/>
              <a:headEnd/>
              <a:tailEnd/>
            </a:ln>
            <a:effectLst/>
          </p:spPr>
          <p:txBody>
            <a:bodyPr wrap="none" anchor="ctr"/>
            <a:lstStyle/>
            <a:p>
              <a:endParaRPr lang="en-CA"/>
            </a:p>
          </p:txBody>
        </p:sp>
        <p:sp>
          <p:nvSpPr>
            <p:cNvPr id="167" name="Freeform 163"/>
            <p:cNvSpPr>
              <a:spLocks noChangeArrowheads="1"/>
            </p:cNvSpPr>
            <p:nvPr/>
          </p:nvSpPr>
          <p:spPr bwMode="auto">
            <a:xfrm>
              <a:off x="3303" y="3784"/>
              <a:ext cx="56" cy="41"/>
            </a:xfrm>
            <a:custGeom>
              <a:avLst/>
              <a:gdLst/>
              <a:ahLst/>
              <a:cxnLst>
                <a:cxn ang="0">
                  <a:pos x="21" y="41"/>
                </a:cxn>
                <a:cxn ang="0">
                  <a:pos x="0" y="5"/>
                </a:cxn>
                <a:cxn ang="0">
                  <a:pos x="42" y="0"/>
                </a:cxn>
                <a:cxn ang="0">
                  <a:pos x="63" y="35"/>
                </a:cxn>
                <a:cxn ang="0">
                  <a:pos x="21" y="41"/>
                </a:cxn>
              </a:cxnLst>
              <a:rect l="0" t="0" r="r" b="b"/>
              <a:pathLst>
                <a:path w="63" h="41">
                  <a:moveTo>
                    <a:pt x="21" y="41"/>
                  </a:moveTo>
                  <a:lnTo>
                    <a:pt x="0" y="5"/>
                  </a:lnTo>
                  <a:lnTo>
                    <a:pt x="42" y="0"/>
                  </a:lnTo>
                  <a:lnTo>
                    <a:pt x="63" y="35"/>
                  </a:lnTo>
                  <a:lnTo>
                    <a:pt x="21" y="41"/>
                  </a:lnTo>
                  <a:close/>
                </a:path>
              </a:pathLst>
            </a:custGeom>
            <a:solidFill>
              <a:srgbClr val="000000"/>
            </a:solidFill>
            <a:ln w="9525">
              <a:noFill/>
              <a:round/>
              <a:headEnd/>
              <a:tailEnd/>
            </a:ln>
            <a:effectLst/>
          </p:spPr>
          <p:txBody>
            <a:bodyPr wrap="none" anchor="ctr"/>
            <a:lstStyle/>
            <a:p>
              <a:endParaRPr lang="en-CA"/>
            </a:p>
          </p:txBody>
        </p:sp>
        <p:sp>
          <p:nvSpPr>
            <p:cNvPr id="168" name="Freeform 164"/>
            <p:cNvSpPr>
              <a:spLocks noChangeArrowheads="1"/>
            </p:cNvSpPr>
            <p:nvPr/>
          </p:nvSpPr>
          <p:spPr bwMode="auto">
            <a:xfrm>
              <a:off x="3322" y="3819"/>
              <a:ext cx="37" cy="18"/>
            </a:xfrm>
            <a:custGeom>
              <a:avLst/>
              <a:gdLst/>
              <a:ahLst/>
              <a:cxnLst>
                <a:cxn ang="0">
                  <a:pos x="0" y="18"/>
                </a:cxn>
                <a:cxn ang="0">
                  <a:pos x="0" y="6"/>
                </a:cxn>
                <a:cxn ang="0">
                  <a:pos x="35" y="0"/>
                </a:cxn>
                <a:cxn ang="0">
                  <a:pos x="42" y="0"/>
                </a:cxn>
                <a:cxn ang="0">
                  <a:pos x="0" y="18"/>
                </a:cxn>
              </a:cxnLst>
              <a:rect l="0" t="0" r="r" b="b"/>
              <a:pathLst>
                <a:path w="42" h="18">
                  <a:moveTo>
                    <a:pt x="0" y="18"/>
                  </a:moveTo>
                  <a:lnTo>
                    <a:pt x="0" y="6"/>
                  </a:lnTo>
                  <a:lnTo>
                    <a:pt x="35" y="0"/>
                  </a:lnTo>
                  <a:lnTo>
                    <a:pt x="42" y="0"/>
                  </a:lnTo>
                  <a:lnTo>
                    <a:pt x="0" y="18"/>
                  </a:lnTo>
                  <a:close/>
                </a:path>
              </a:pathLst>
            </a:custGeom>
            <a:solidFill>
              <a:srgbClr val="000000"/>
            </a:solidFill>
            <a:ln w="9525">
              <a:noFill/>
              <a:round/>
              <a:headEnd/>
              <a:tailEnd/>
            </a:ln>
            <a:effectLst/>
          </p:spPr>
          <p:txBody>
            <a:bodyPr wrap="none" anchor="ctr"/>
            <a:lstStyle/>
            <a:p>
              <a:endParaRPr lang="en-CA"/>
            </a:p>
          </p:txBody>
        </p:sp>
        <p:sp>
          <p:nvSpPr>
            <p:cNvPr id="169" name="Freeform 165"/>
            <p:cNvSpPr>
              <a:spLocks noChangeArrowheads="1"/>
            </p:cNvSpPr>
            <p:nvPr/>
          </p:nvSpPr>
          <p:spPr bwMode="auto">
            <a:xfrm>
              <a:off x="3284" y="3659"/>
              <a:ext cx="56" cy="130"/>
            </a:xfrm>
            <a:custGeom>
              <a:avLst/>
              <a:gdLst/>
              <a:ahLst/>
              <a:cxnLst>
                <a:cxn ang="0">
                  <a:pos x="21" y="130"/>
                </a:cxn>
                <a:cxn ang="0">
                  <a:pos x="0" y="6"/>
                </a:cxn>
                <a:cxn ang="0">
                  <a:pos x="42" y="0"/>
                </a:cxn>
                <a:cxn ang="0">
                  <a:pos x="63" y="125"/>
                </a:cxn>
                <a:cxn ang="0">
                  <a:pos x="21" y="130"/>
                </a:cxn>
              </a:cxnLst>
              <a:rect l="0" t="0" r="r" b="b"/>
              <a:pathLst>
                <a:path w="63" h="130">
                  <a:moveTo>
                    <a:pt x="21" y="130"/>
                  </a:moveTo>
                  <a:lnTo>
                    <a:pt x="0" y="6"/>
                  </a:lnTo>
                  <a:lnTo>
                    <a:pt x="42" y="0"/>
                  </a:lnTo>
                  <a:lnTo>
                    <a:pt x="63" y="125"/>
                  </a:lnTo>
                  <a:lnTo>
                    <a:pt x="21" y="130"/>
                  </a:lnTo>
                  <a:close/>
                </a:path>
              </a:pathLst>
            </a:custGeom>
            <a:solidFill>
              <a:srgbClr val="000000"/>
            </a:solidFill>
            <a:ln w="9525">
              <a:noFill/>
              <a:round/>
              <a:headEnd/>
              <a:tailEnd/>
            </a:ln>
            <a:effectLst/>
          </p:spPr>
          <p:txBody>
            <a:bodyPr wrap="none" anchor="ctr"/>
            <a:lstStyle/>
            <a:p>
              <a:endParaRPr lang="en-CA"/>
            </a:p>
          </p:txBody>
        </p:sp>
        <p:sp>
          <p:nvSpPr>
            <p:cNvPr id="170" name="Freeform 166"/>
            <p:cNvSpPr>
              <a:spLocks noChangeArrowheads="1"/>
            </p:cNvSpPr>
            <p:nvPr/>
          </p:nvSpPr>
          <p:spPr bwMode="auto">
            <a:xfrm>
              <a:off x="3303" y="3784"/>
              <a:ext cx="37" cy="5"/>
            </a:xfrm>
            <a:custGeom>
              <a:avLst/>
              <a:gdLst/>
              <a:ahLst/>
              <a:cxnLst>
                <a:cxn ang="0">
                  <a:pos x="0" y="5"/>
                </a:cxn>
                <a:cxn ang="0">
                  <a:pos x="0" y="5"/>
                </a:cxn>
                <a:cxn ang="0">
                  <a:pos x="42" y="0"/>
                </a:cxn>
                <a:cxn ang="0">
                  <a:pos x="42" y="0"/>
                </a:cxn>
                <a:cxn ang="0">
                  <a:pos x="0" y="5"/>
                </a:cxn>
              </a:cxnLst>
              <a:rect l="0" t="0" r="r" b="b"/>
              <a:pathLst>
                <a:path w="42" h="5">
                  <a:moveTo>
                    <a:pt x="0" y="5"/>
                  </a:moveTo>
                  <a:lnTo>
                    <a:pt x="0" y="5"/>
                  </a:lnTo>
                  <a:lnTo>
                    <a:pt x="42" y="0"/>
                  </a:lnTo>
                  <a:lnTo>
                    <a:pt x="42" y="0"/>
                  </a:lnTo>
                  <a:lnTo>
                    <a:pt x="0" y="5"/>
                  </a:lnTo>
                  <a:close/>
                </a:path>
              </a:pathLst>
            </a:custGeom>
            <a:solidFill>
              <a:srgbClr val="000000"/>
            </a:solidFill>
            <a:ln w="9525">
              <a:noFill/>
              <a:round/>
              <a:headEnd/>
              <a:tailEnd/>
            </a:ln>
            <a:effectLst/>
          </p:spPr>
          <p:txBody>
            <a:bodyPr wrap="none" anchor="ctr"/>
            <a:lstStyle/>
            <a:p>
              <a:endParaRPr lang="en-CA"/>
            </a:p>
          </p:txBody>
        </p:sp>
        <p:sp>
          <p:nvSpPr>
            <p:cNvPr id="171" name="Rectangle 167"/>
            <p:cNvSpPr>
              <a:spLocks noChangeArrowheads="1"/>
            </p:cNvSpPr>
            <p:nvPr/>
          </p:nvSpPr>
          <p:spPr bwMode="auto">
            <a:xfrm>
              <a:off x="3284" y="3547"/>
              <a:ext cx="37" cy="118"/>
            </a:xfrm>
            <a:prstGeom prst="rect">
              <a:avLst/>
            </a:prstGeom>
            <a:solidFill>
              <a:srgbClr val="000000"/>
            </a:solidFill>
            <a:ln w="9525">
              <a:noFill/>
              <a:round/>
              <a:headEnd/>
              <a:tailEnd/>
            </a:ln>
            <a:effectLst/>
          </p:spPr>
          <p:txBody>
            <a:bodyPr wrap="none" anchor="ctr"/>
            <a:lstStyle/>
            <a:p>
              <a:endParaRPr lang="en-CA"/>
            </a:p>
          </p:txBody>
        </p:sp>
        <p:sp>
          <p:nvSpPr>
            <p:cNvPr id="172" name="Freeform 168"/>
            <p:cNvSpPr>
              <a:spLocks noChangeArrowheads="1"/>
            </p:cNvSpPr>
            <p:nvPr/>
          </p:nvSpPr>
          <p:spPr bwMode="auto">
            <a:xfrm>
              <a:off x="3284" y="3387"/>
              <a:ext cx="44" cy="160"/>
            </a:xfrm>
            <a:custGeom>
              <a:avLst/>
              <a:gdLst/>
              <a:ahLst/>
              <a:cxnLst>
                <a:cxn ang="0">
                  <a:pos x="0" y="160"/>
                </a:cxn>
                <a:cxn ang="0">
                  <a:pos x="7" y="0"/>
                </a:cxn>
                <a:cxn ang="0">
                  <a:pos x="49" y="0"/>
                </a:cxn>
                <a:cxn ang="0">
                  <a:pos x="42" y="160"/>
                </a:cxn>
                <a:cxn ang="0">
                  <a:pos x="0" y="160"/>
                </a:cxn>
              </a:cxnLst>
              <a:rect l="0" t="0" r="r" b="b"/>
              <a:pathLst>
                <a:path w="49" h="160">
                  <a:moveTo>
                    <a:pt x="0" y="160"/>
                  </a:moveTo>
                  <a:lnTo>
                    <a:pt x="7" y="0"/>
                  </a:lnTo>
                  <a:lnTo>
                    <a:pt x="49" y="0"/>
                  </a:lnTo>
                  <a:lnTo>
                    <a:pt x="42" y="160"/>
                  </a:lnTo>
                  <a:lnTo>
                    <a:pt x="0" y="160"/>
                  </a:lnTo>
                  <a:close/>
                </a:path>
              </a:pathLst>
            </a:custGeom>
            <a:solidFill>
              <a:srgbClr val="000000"/>
            </a:solidFill>
            <a:ln w="9525">
              <a:noFill/>
              <a:round/>
              <a:headEnd/>
              <a:tailEnd/>
            </a:ln>
            <a:effectLst/>
          </p:spPr>
          <p:txBody>
            <a:bodyPr wrap="none" anchor="ctr"/>
            <a:lstStyle/>
            <a:p>
              <a:endParaRPr lang="en-CA"/>
            </a:p>
          </p:txBody>
        </p:sp>
        <p:sp>
          <p:nvSpPr>
            <p:cNvPr id="173" name="Freeform 169"/>
            <p:cNvSpPr>
              <a:spLocks noChangeArrowheads="1"/>
            </p:cNvSpPr>
            <p:nvPr/>
          </p:nvSpPr>
          <p:spPr bwMode="auto">
            <a:xfrm>
              <a:off x="3284" y="3659"/>
              <a:ext cx="37" cy="6"/>
            </a:xfrm>
            <a:custGeom>
              <a:avLst/>
              <a:gdLst/>
              <a:ahLst/>
              <a:cxnLst>
                <a:cxn ang="0">
                  <a:pos x="0" y="6"/>
                </a:cxn>
                <a:cxn ang="0">
                  <a:pos x="0" y="6"/>
                </a:cxn>
                <a:cxn ang="0">
                  <a:pos x="42" y="0"/>
                </a:cxn>
                <a:cxn ang="0">
                  <a:pos x="42" y="6"/>
                </a:cxn>
                <a:cxn ang="0">
                  <a:pos x="0" y="6"/>
                </a:cxn>
              </a:cxnLst>
              <a:rect l="0" t="0" r="r" b="b"/>
              <a:pathLst>
                <a:path w="42" h="6">
                  <a:moveTo>
                    <a:pt x="0" y="6"/>
                  </a:moveTo>
                  <a:lnTo>
                    <a:pt x="0" y="6"/>
                  </a:lnTo>
                  <a:lnTo>
                    <a:pt x="42" y="0"/>
                  </a:lnTo>
                  <a:lnTo>
                    <a:pt x="42" y="6"/>
                  </a:lnTo>
                  <a:lnTo>
                    <a:pt x="0" y="6"/>
                  </a:lnTo>
                  <a:close/>
                </a:path>
              </a:pathLst>
            </a:custGeom>
            <a:solidFill>
              <a:srgbClr val="000000"/>
            </a:solidFill>
            <a:ln w="9525">
              <a:noFill/>
              <a:round/>
              <a:headEnd/>
              <a:tailEnd/>
            </a:ln>
            <a:effectLst/>
          </p:spPr>
          <p:txBody>
            <a:bodyPr wrap="none" anchor="ctr"/>
            <a:lstStyle/>
            <a:p>
              <a:endParaRPr lang="en-CA"/>
            </a:p>
          </p:txBody>
        </p:sp>
        <p:sp>
          <p:nvSpPr>
            <p:cNvPr id="174" name="Freeform 170"/>
            <p:cNvSpPr>
              <a:spLocks noChangeArrowheads="1"/>
            </p:cNvSpPr>
            <p:nvPr/>
          </p:nvSpPr>
          <p:spPr bwMode="auto">
            <a:xfrm>
              <a:off x="3272" y="3299"/>
              <a:ext cx="56" cy="88"/>
            </a:xfrm>
            <a:custGeom>
              <a:avLst/>
              <a:gdLst/>
              <a:ahLst/>
              <a:cxnLst>
                <a:cxn ang="0">
                  <a:pos x="21" y="88"/>
                </a:cxn>
                <a:cxn ang="0">
                  <a:pos x="0" y="6"/>
                </a:cxn>
                <a:cxn ang="0">
                  <a:pos x="42" y="0"/>
                </a:cxn>
                <a:cxn ang="0">
                  <a:pos x="63" y="82"/>
                </a:cxn>
                <a:cxn ang="0">
                  <a:pos x="21" y="88"/>
                </a:cxn>
              </a:cxnLst>
              <a:rect l="0" t="0" r="r" b="b"/>
              <a:pathLst>
                <a:path w="63" h="88">
                  <a:moveTo>
                    <a:pt x="21" y="88"/>
                  </a:moveTo>
                  <a:lnTo>
                    <a:pt x="0" y="6"/>
                  </a:lnTo>
                  <a:lnTo>
                    <a:pt x="42" y="0"/>
                  </a:lnTo>
                  <a:lnTo>
                    <a:pt x="63" y="82"/>
                  </a:lnTo>
                  <a:lnTo>
                    <a:pt x="21" y="88"/>
                  </a:lnTo>
                  <a:close/>
                </a:path>
              </a:pathLst>
            </a:custGeom>
            <a:solidFill>
              <a:srgbClr val="000000"/>
            </a:solidFill>
            <a:ln w="9525">
              <a:noFill/>
              <a:round/>
              <a:headEnd/>
              <a:tailEnd/>
            </a:ln>
            <a:effectLst/>
          </p:spPr>
          <p:txBody>
            <a:bodyPr wrap="none" anchor="ctr"/>
            <a:lstStyle/>
            <a:p>
              <a:endParaRPr lang="en-CA"/>
            </a:p>
          </p:txBody>
        </p:sp>
        <p:sp>
          <p:nvSpPr>
            <p:cNvPr id="175" name="Freeform 171"/>
            <p:cNvSpPr>
              <a:spLocks noChangeArrowheads="1"/>
            </p:cNvSpPr>
            <p:nvPr/>
          </p:nvSpPr>
          <p:spPr bwMode="auto">
            <a:xfrm>
              <a:off x="3241" y="3228"/>
              <a:ext cx="68" cy="77"/>
            </a:xfrm>
            <a:custGeom>
              <a:avLst/>
              <a:gdLst/>
              <a:ahLst/>
              <a:cxnLst>
                <a:cxn ang="0">
                  <a:pos x="35" y="77"/>
                </a:cxn>
                <a:cxn ang="0">
                  <a:pos x="0" y="17"/>
                </a:cxn>
                <a:cxn ang="0">
                  <a:pos x="35" y="0"/>
                </a:cxn>
                <a:cxn ang="0">
                  <a:pos x="77" y="71"/>
                </a:cxn>
                <a:cxn ang="0">
                  <a:pos x="35" y="77"/>
                </a:cxn>
              </a:cxnLst>
              <a:rect l="0" t="0" r="r" b="b"/>
              <a:pathLst>
                <a:path w="77" h="77">
                  <a:moveTo>
                    <a:pt x="35" y="77"/>
                  </a:moveTo>
                  <a:lnTo>
                    <a:pt x="0" y="17"/>
                  </a:lnTo>
                  <a:lnTo>
                    <a:pt x="35" y="0"/>
                  </a:lnTo>
                  <a:lnTo>
                    <a:pt x="77" y="71"/>
                  </a:lnTo>
                  <a:lnTo>
                    <a:pt x="35" y="77"/>
                  </a:lnTo>
                  <a:close/>
                </a:path>
              </a:pathLst>
            </a:custGeom>
            <a:solidFill>
              <a:srgbClr val="000000"/>
            </a:solidFill>
            <a:ln w="9525">
              <a:noFill/>
              <a:round/>
              <a:headEnd/>
              <a:tailEnd/>
            </a:ln>
            <a:effectLst/>
          </p:spPr>
          <p:txBody>
            <a:bodyPr wrap="none" anchor="ctr"/>
            <a:lstStyle/>
            <a:p>
              <a:endParaRPr lang="en-CA"/>
            </a:p>
          </p:txBody>
        </p:sp>
        <p:sp>
          <p:nvSpPr>
            <p:cNvPr id="176" name="Freeform 172"/>
            <p:cNvSpPr>
              <a:spLocks noChangeArrowheads="1"/>
            </p:cNvSpPr>
            <p:nvPr/>
          </p:nvSpPr>
          <p:spPr bwMode="auto">
            <a:xfrm>
              <a:off x="3203" y="3163"/>
              <a:ext cx="68" cy="82"/>
            </a:xfrm>
            <a:custGeom>
              <a:avLst/>
              <a:gdLst/>
              <a:ahLst/>
              <a:cxnLst>
                <a:cxn ang="0">
                  <a:pos x="42" y="82"/>
                </a:cxn>
                <a:cxn ang="0">
                  <a:pos x="0" y="17"/>
                </a:cxn>
                <a:cxn ang="0">
                  <a:pos x="35" y="0"/>
                </a:cxn>
                <a:cxn ang="0">
                  <a:pos x="77" y="65"/>
                </a:cxn>
                <a:cxn ang="0">
                  <a:pos x="42" y="82"/>
                </a:cxn>
              </a:cxnLst>
              <a:rect l="0" t="0" r="r" b="b"/>
              <a:pathLst>
                <a:path w="77" h="82">
                  <a:moveTo>
                    <a:pt x="42" y="82"/>
                  </a:moveTo>
                  <a:lnTo>
                    <a:pt x="0" y="17"/>
                  </a:lnTo>
                  <a:lnTo>
                    <a:pt x="35" y="0"/>
                  </a:lnTo>
                  <a:lnTo>
                    <a:pt x="77" y="65"/>
                  </a:lnTo>
                  <a:lnTo>
                    <a:pt x="42" y="82"/>
                  </a:lnTo>
                  <a:close/>
                </a:path>
              </a:pathLst>
            </a:custGeom>
            <a:solidFill>
              <a:srgbClr val="000000"/>
            </a:solidFill>
            <a:ln w="9525">
              <a:noFill/>
              <a:round/>
              <a:headEnd/>
              <a:tailEnd/>
            </a:ln>
            <a:effectLst/>
          </p:spPr>
          <p:txBody>
            <a:bodyPr wrap="none" anchor="ctr"/>
            <a:lstStyle/>
            <a:p>
              <a:endParaRPr lang="en-CA"/>
            </a:p>
          </p:txBody>
        </p:sp>
        <p:sp>
          <p:nvSpPr>
            <p:cNvPr id="177" name="Freeform 173"/>
            <p:cNvSpPr>
              <a:spLocks noChangeArrowheads="1"/>
            </p:cNvSpPr>
            <p:nvPr/>
          </p:nvSpPr>
          <p:spPr bwMode="auto">
            <a:xfrm>
              <a:off x="3290" y="3381"/>
              <a:ext cx="37" cy="6"/>
            </a:xfrm>
            <a:custGeom>
              <a:avLst/>
              <a:gdLst/>
              <a:ahLst/>
              <a:cxnLst>
                <a:cxn ang="0">
                  <a:pos x="42" y="6"/>
                </a:cxn>
                <a:cxn ang="0">
                  <a:pos x="42" y="0"/>
                </a:cxn>
                <a:cxn ang="0">
                  <a:pos x="0" y="6"/>
                </a:cxn>
                <a:cxn ang="0">
                  <a:pos x="0" y="6"/>
                </a:cxn>
                <a:cxn ang="0">
                  <a:pos x="42" y="6"/>
                </a:cxn>
              </a:cxnLst>
              <a:rect l="0" t="0" r="r" b="b"/>
              <a:pathLst>
                <a:path w="42" h="6">
                  <a:moveTo>
                    <a:pt x="42" y="6"/>
                  </a:moveTo>
                  <a:lnTo>
                    <a:pt x="42" y="0"/>
                  </a:lnTo>
                  <a:lnTo>
                    <a:pt x="0" y="6"/>
                  </a:lnTo>
                  <a:lnTo>
                    <a:pt x="0" y="6"/>
                  </a:lnTo>
                  <a:lnTo>
                    <a:pt x="42" y="6"/>
                  </a:lnTo>
                  <a:close/>
                </a:path>
              </a:pathLst>
            </a:custGeom>
            <a:solidFill>
              <a:srgbClr val="000000"/>
            </a:solidFill>
            <a:ln w="9525">
              <a:noFill/>
              <a:round/>
              <a:headEnd/>
              <a:tailEnd/>
            </a:ln>
            <a:effectLst/>
          </p:spPr>
          <p:txBody>
            <a:bodyPr wrap="none" anchor="ctr"/>
            <a:lstStyle/>
            <a:p>
              <a:endParaRPr lang="en-CA"/>
            </a:p>
          </p:txBody>
        </p:sp>
        <p:sp>
          <p:nvSpPr>
            <p:cNvPr id="178" name="Freeform 174"/>
            <p:cNvSpPr>
              <a:spLocks noChangeArrowheads="1"/>
            </p:cNvSpPr>
            <p:nvPr/>
          </p:nvSpPr>
          <p:spPr bwMode="auto">
            <a:xfrm>
              <a:off x="3184" y="3027"/>
              <a:ext cx="57" cy="142"/>
            </a:xfrm>
            <a:custGeom>
              <a:avLst/>
              <a:gdLst/>
              <a:ahLst/>
              <a:cxnLst>
                <a:cxn ang="0">
                  <a:pos x="22" y="142"/>
                </a:cxn>
                <a:cxn ang="0">
                  <a:pos x="0" y="6"/>
                </a:cxn>
                <a:cxn ang="0">
                  <a:pos x="43" y="0"/>
                </a:cxn>
                <a:cxn ang="0">
                  <a:pos x="64" y="136"/>
                </a:cxn>
                <a:cxn ang="0">
                  <a:pos x="22" y="142"/>
                </a:cxn>
              </a:cxnLst>
              <a:rect l="0" t="0" r="r" b="b"/>
              <a:pathLst>
                <a:path w="64" h="142">
                  <a:moveTo>
                    <a:pt x="22" y="142"/>
                  </a:moveTo>
                  <a:lnTo>
                    <a:pt x="0" y="6"/>
                  </a:lnTo>
                  <a:lnTo>
                    <a:pt x="43" y="0"/>
                  </a:lnTo>
                  <a:lnTo>
                    <a:pt x="64" y="136"/>
                  </a:lnTo>
                  <a:lnTo>
                    <a:pt x="22" y="142"/>
                  </a:lnTo>
                  <a:close/>
                </a:path>
              </a:pathLst>
            </a:custGeom>
            <a:solidFill>
              <a:srgbClr val="000000"/>
            </a:solidFill>
            <a:ln w="9525">
              <a:noFill/>
              <a:round/>
              <a:headEnd/>
              <a:tailEnd/>
            </a:ln>
            <a:effectLst/>
          </p:spPr>
          <p:txBody>
            <a:bodyPr wrap="none" anchor="ctr"/>
            <a:lstStyle/>
            <a:p>
              <a:endParaRPr lang="en-CA"/>
            </a:p>
          </p:txBody>
        </p:sp>
        <p:sp>
          <p:nvSpPr>
            <p:cNvPr id="179" name="Freeform 175"/>
            <p:cNvSpPr>
              <a:spLocks noChangeArrowheads="1"/>
            </p:cNvSpPr>
            <p:nvPr/>
          </p:nvSpPr>
          <p:spPr bwMode="auto">
            <a:xfrm>
              <a:off x="3203" y="3163"/>
              <a:ext cx="37" cy="17"/>
            </a:xfrm>
            <a:custGeom>
              <a:avLst/>
              <a:gdLst/>
              <a:ahLst/>
              <a:cxnLst>
                <a:cxn ang="0">
                  <a:pos x="0" y="17"/>
                </a:cxn>
                <a:cxn ang="0">
                  <a:pos x="0" y="6"/>
                </a:cxn>
                <a:cxn ang="0">
                  <a:pos x="35" y="0"/>
                </a:cxn>
                <a:cxn ang="0">
                  <a:pos x="42" y="0"/>
                </a:cxn>
                <a:cxn ang="0">
                  <a:pos x="0" y="17"/>
                </a:cxn>
              </a:cxnLst>
              <a:rect l="0" t="0" r="r" b="b"/>
              <a:pathLst>
                <a:path w="42" h="17">
                  <a:moveTo>
                    <a:pt x="0" y="17"/>
                  </a:moveTo>
                  <a:lnTo>
                    <a:pt x="0" y="6"/>
                  </a:lnTo>
                  <a:lnTo>
                    <a:pt x="35" y="0"/>
                  </a:lnTo>
                  <a:lnTo>
                    <a:pt x="42" y="0"/>
                  </a:lnTo>
                  <a:lnTo>
                    <a:pt x="0" y="17"/>
                  </a:lnTo>
                  <a:close/>
                </a:path>
              </a:pathLst>
            </a:custGeom>
            <a:solidFill>
              <a:srgbClr val="000000"/>
            </a:solidFill>
            <a:ln w="9525">
              <a:noFill/>
              <a:round/>
              <a:headEnd/>
              <a:tailEnd/>
            </a:ln>
            <a:effectLst/>
          </p:spPr>
          <p:txBody>
            <a:bodyPr wrap="none" anchor="ctr"/>
            <a:lstStyle/>
            <a:p>
              <a:endParaRPr lang="en-CA"/>
            </a:p>
          </p:txBody>
        </p:sp>
        <p:sp>
          <p:nvSpPr>
            <p:cNvPr id="180" name="Freeform 176"/>
            <p:cNvSpPr>
              <a:spLocks noChangeArrowheads="1"/>
            </p:cNvSpPr>
            <p:nvPr/>
          </p:nvSpPr>
          <p:spPr bwMode="auto">
            <a:xfrm>
              <a:off x="3146" y="2512"/>
              <a:ext cx="76" cy="521"/>
            </a:xfrm>
            <a:custGeom>
              <a:avLst/>
              <a:gdLst/>
              <a:ahLst/>
              <a:cxnLst>
                <a:cxn ang="0">
                  <a:pos x="42" y="521"/>
                </a:cxn>
                <a:cxn ang="0">
                  <a:pos x="85" y="521"/>
                </a:cxn>
                <a:cxn ang="0">
                  <a:pos x="42" y="0"/>
                </a:cxn>
                <a:cxn ang="0">
                  <a:pos x="0" y="0"/>
                </a:cxn>
                <a:cxn ang="0">
                  <a:pos x="42" y="521"/>
                </a:cxn>
              </a:cxnLst>
              <a:rect l="0" t="0" r="r" b="b"/>
              <a:pathLst>
                <a:path w="85" h="521">
                  <a:moveTo>
                    <a:pt x="42" y="521"/>
                  </a:moveTo>
                  <a:lnTo>
                    <a:pt x="85" y="521"/>
                  </a:lnTo>
                  <a:lnTo>
                    <a:pt x="42" y="0"/>
                  </a:lnTo>
                  <a:lnTo>
                    <a:pt x="0" y="0"/>
                  </a:lnTo>
                  <a:lnTo>
                    <a:pt x="42" y="521"/>
                  </a:lnTo>
                  <a:close/>
                </a:path>
              </a:pathLst>
            </a:custGeom>
            <a:solidFill>
              <a:srgbClr val="000000"/>
            </a:solidFill>
            <a:ln w="9525">
              <a:noFill/>
              <a:round/>
              <a:headEnd/>
              <a:tailEnd/>
            </a:ln>
            <a:effectLst/>
          </p:spPr>
          <p:txBody>
            <a:bodyPr wrap="none" anchor="ctr"/>
            <a:lstStyle/>
            <a:p>
              <a:endParaRPr lang="en-CA"/>
            </a:p>
          </p:txBody>
        </p:sp>
        <p:sp>
          <p:nvSpPr>
            <p:cNvPr id="181" name="Freeform 177"/>
            <p:cNvSpPr>
              <a:spLocks noChangeArrowheads="1"/>
            </p:cNvSpPr>
            <p:nvPr/>
          </p:nvSpPr>
          <p:spPr bwMode="auto">
            <a:xfrm>
              <a:off x="3184" y="3027"/>
              <a:ext cx="38" cy="6"/>
            </a:xfrm>
            <a:custGeom>
              <a:avLst/>
              <a:gdLst/>
              <a:ahLst/>
              <a:cxnLst>
                <a:cxn ang="0">
                  <a:pos x="0" y="6"/>
                </a:cxn>
                <a:cxn ang="0">
                  <a:pos x="0" y="6"/>
                </a:cxn>
                <a:cxn ang="0">
                  <a:pos x="43" y="0"/>
                </a:cxn>
                <a:cxn ang="0">
                  <a:pos x="43" y="6"/>
                </a:cxn>
                <a:cxn ang="0">
                  <a:pos x="0" y="6"/>
                </a:cxn>
              </a:cxnLst>
              <a:rect l="0" t="0" r="r" b="b"/>
              <a:pathLst>
                <a:path w="43" h="6">
                  <a:moveTo>
                    <a:pt x="0" y="6"/>
                  </a:moveTo>
                  <a:lnTo>
                    <a:pt x="0" y="6"/>
                  </a:lnTo>
                  <a:lnTo>
                    <a:pt x="43" y="0"/>
                  </a:lnTo>
                  <a:lnTo>
                    <a:pt x="43" y="6"/>
                  </a:lnTo>
                  <a:lnTo>
                    <a:pt x="0" y="6"/>
                  </a:lnTo>
                  <a:close/>
                </a:path>
              </a:pathLst>
            </a:custGeom>
            <a:solidFill>
              <a:srgbClr val="000000"/>
            </a:solidFill>
            <a:ln w="9525">
              <a:noFill/>
              <a:round/>
              <a:headEnd/>
              <a:tailEnd/>
            </a:ln>
            <a:effectLst/>
          </p:spPr>
          <p:txBody>
            <a:bodyPr wrap="none" anchor="ctr"/>
            <a:lstStyle/>
            <a:p>
              <a:endParaRPr lang="en-CA"/>
            </a:p>
          </p:txBody>
        </p:sp>
        <p:sp>
          <p:nvSpPr>
            <p:cNvPr id="182" name="Freeform 178"/>
            <p:cNvSpPr>
              <a:spLocks noChangeArrowheads="1"/>
            </p:cNvSpPr>
            <p:nvPr/>
          </p:nvSpPr>
          <p:spPr bwMode="auto">
            <a:xfrm>
              <a:off x="3097" y="2311"/>
              <a:ext cx="87" cy="201"/>
            </a:xfrm>
            <a:custGeom>
              <a:avLst/>
              <a:gdLst/>
              <a:ahLst/>
              <a:cxnLst>
                <a:cxn ang="0">
                  <a:pos x="56" y="201"/>
                </a:cxn>
                <a:cxn ang="0">
                  <a:pos x="0" y="6"/>
                </a:cxn>
                <a:cxn ang="0">
                  <a:pos x="42" y="0"/>
                </a:cxn>
                <a:cxn ang="0">
                  <a:pos x="98" y="195"/>
                </a:cxn>
                <a:cxn ang="0">
                  <a:pos x="56" y="201"/>
                </a:cxn>
              </a:cxnLst>
              <a:rect l="0" t="0" r="r" b="b"/>
              <a:pathLst>
                <a:path w="98" h="201">
                  <a:moveTo>
                    <a:pt x="56" y="201"/>
                  </a:moveTo>
                  <a:lnTo>
                    <a:pt x="0" y="6"/>
                  </a:lnTo>
                  <a:lnTo>
                    <a:pt x="42" y="0"/>
                  </a:lnTo>
                  <a:lnTo>
                    <a:pt x="98" y="195"/>
                  </a:lnTo>
                  <a:lnTo>
                    <a:pt x="56" y="201"/>
                  </a:lnTo>
                  <a:close/>
                </a:path>
              </a:pathLst>
            </a:custGeom>
            <a:solidFill>
              <a:srgbClr val="000000"/>
            </a:solidFill>
            <a:ln w="9525">
              <a:noFill/>
              <a:round/>
              <a:headEnd/>
              <a:tailEnd/>
            </a:ln>
            <a:effectLst/>
          </p:spPr>
          <p:txBody>
            <a:bodyPr wrap="none" anchor="ctr"/>
            <a:lstStyle/>
            <a:p>
              <a:endParaRPr lang="en-CA"/>
            </a:p>
          </p:txBody>
        </p:sp>
        <p:sp>
          <p:nvSpPr>
            <p:cNvPr id="183" name="Freeform 179"/>
            <p:cNvSpPr>
              <a:spLocks noChangeArrowheads="1"/>
            </p:cNvSpPr>
            <p:nvPr/>
          </p:nvSpPr>
          <p:spPr bwMode="auto">
            <a:xfrm>
              <a:off x="3146" y="2506"/>
              <a:ext cx="38" cy="6"/>
            </a:xfrm>
            <a:custGeom>
              <a:avLst/>
              <a:gdLst/>
              <a:ahLst/>
              <a:cxnLst>
                <a:cxn ang="0">
                  <a:pos x="42" y="6"/>
                </a:cxn>
                <a:cxn ang="0">
                  <a:pos x="42" y="0"/>
                </a:cxn>
                <a:cxn ang="0">
                  <a:pos x="0" y="6"/>
                </a:cxn>
                <a:cxn ang="0">
                  <a:pos x="0" y="6"/>
                </a:cxn>
                <a:cxn ang="0">
                  <a:pos x="42" y="6"/>
                </a:cxn>
              </a:cxnLst>
              <a:rect l="0" t="0" r="r" b="b"/>
              <a:pathLst>
                <a:path w="42" h="6">
                  <a:moveTo>
                    <a:pt x="42" y="6"/>
                  </a:moveTo>
                  <a:lnTo>
                    <a:pt x="42" y="0"/>
                  </a:lnTo>
                  <a:lnTo>
                    <a:pt x="0" y="6"/>
                  </a:lnTo>
                  <a:lnTo>
                    <a:pt x="0" y="6"/>
                  </a:lnTo>
                  <a:lnTo>
                    <a:pt x="42" y="6"/>
                  </a:lnTo>
                  <a:close/>
                </a:path>
              </a:pathLst>
            </a:custGeom>
            <a:solidFill>
              <a:srgbClr val="000000"/>
            </a:solidFill>
            <a:ln w="9525">
              <a:noFill/>
              <a:round/>
              <a:headEnd/>
              <a:tailEnd/>
            </a:ln>
            <a:effectLst/>
          </p:spPr>
          <p:txBody>
            <a:bodyPr wrap="none" anchor="ctr"/>
            <a:lstStyle/>
            <a:p>
              <a:endParaRPr lang="en-CA"/>
            </a:p>
          </p:txBody>
        </p:sp>
        <p:sp>
          <p:nvSpPr>
            <p:cNvPr id="184" name="Freeform 180"/>
            <p:cNvSpPr>
              <a:spLocks noChangeArrowheads="1"/>
            </p:cNvSpPr>
            <p:nvPr/>
          </p:nvSpPr>
          <p:spPr bwMode="auto">
            <a:xfrm>
              <a:off x="3084" y="2098"/>
              <a:ext cx="50" cy="219"/>
            </a:xfrm>
            <a:custGeom>
              <a:avLst/>
              <a:gdLst/>
              <a:ahLst/>
              <a:cxnLst>
                <a:cxn ang="0">
                  <a:pos x="14" y="219"/>
                </a:cxn>
                <a:cxn ang="0">
                  <a:pos x="0" y="0"/>
                </a:cxn>
                <a:cxn ang="0">
                  <a:pos x="42" y="0"/>
                </a:cxn>
                <a:cxn ang="0">
                  <a:pos x="56" y="219"/>
                </a:cxn>
                <a:cxn ang="0">
                  <a:pos x="14" y="219"/>
                </a:cxn>
              </a:cxnLst>
              <a:rect l="0" t="0" r="r" b="b"/>
              <a:pathLst>
                <a:path w="56" h="219">
                  <a:moveTo>
                    <a:pt x="14" y="219"/>
                  </a:moveTo>
                  <a:lnTo>
                    <a:pt x="0" y="0"/>
                  </a:lnTo>
                  <a:lnTo>
                    <a:pt x="42" y="0"/>
                  </a:lnTo>
                  <a:lnTo>
                    <a:pt x="56" y="219"/>
                  </a:lnTo>
                  <a:lnTo>
                    <a:pt x="14" y="219"/>
                  </a:lnTo>
                  <a:close/>
                </a:path>
              </a:pathLst>
            </a:custGeom>
            <a:solidFill>
              <a:srgbClr val="000000"/>
            </a:solidFill>
            <a:ln w="9525">
              <a:noFill/>
              <a:round/>
              <a:headEnd/>
              <a:tailEnd/>
            </a:ln>
            <a:effectLst/>
          </p:spPr>
          <p:txBody>
            <a:bodyPr wrap="none" anchor="ctr"/>
            <a:lstStyle/>
            <a:p>
              <a:endParaRPr lang="en-CA"/>
            </a:p>
          </p:txBody>
        </p:sp>
        <p:sp>
          <p:nvSpPr>
            <p:cNvPr id="185" name="Freeform 181"/>
            <p:cNvSpPr>
              <a:spLocks noChangeArrowheads="1"/>
            </p:cNvSpPr>
            <p:nvPr/>
          </p:nvSpPr>
          <p:spPr bwMode="auto">
            <a:xfrm>
              <a:off x="3097" y="2311"/>
              <a:ext cx="38" cy="6"/>
            </a:xfrm>
            <a:custGeom>
              <a:avLst/>
              <a:gdLst/>
              <a:ahLst/>
              <a:cxnLst>
                <a:cxn ang="0">
                  <a:pos x="0" y="6"/>
                </a:cxn>
                <a:cxn ang="0">
                  <a:pos x="0" y="6"/>
                </a:cxn>
                <a:cxn ang="0">
                  <a:pos x="42" y="0"/>
                </a:cxn>
                <a:cxn ang="0">
                  <a:pos x="42" y="6"/>
                </a:cxn>
                <a:cxn ang="0">
                  <a:pos x="0" y="6"/>
                </a:cxn>
              </a:cxnLst>
              <a:rect l="0" t="0" r="r" b="b"/>
              <a:pathLst>
                <a:path w="42" h="6">
                  <a:moveTo>
                    <a:pt x="0" y="6"/>
                  </a:moveTo>
                  <a:lnTo>
                    <a:pt x="0" y="6"/>
                  </a:lnTo>
                  <a:lnTo>
                    <a:pt x="42" y="0"/>
                  </a:lnTo>
                  <a:lnTo>
                    <a:pt x="42" y="6"/>
                  </a:lnTo>
                  <a:lnTo>
                    <a:pt x="0" y="6"/>
                  </a:lnTo>
                  <a:close/>
                </a:path>
              </a:pathLst>
            </a:custGeom>
            <a:solidFill>
              <a:srgbClr val="000000"/>
            </a:solidFill>
            <a:ln w="9525">
              <a:noFill/>
              <a:round/>
              <a:headEnd/>
              <a:tailEnd/>
            </a:ln>
            <a:effectLst/>
          </p:spPr>
          <p:txBody>
            <a:bodyPr wrap="none" anchor="ctr"/>
            <a:lstStyle/>
            <a:p>
              <a:endParaRPr lang="en-CA"/>
            </a:p>
          </p:txBody>
        </p:sp>
        <p:sp>
          <p:nvSpPr>
            <p:cNvPr id="186" name="Freeform 182"/>
            <p:cNvSpPr>
              <a:spLocks noChangeArrowheads="1"/>
            </p:cNvSpPr>
            <p:nvPr/>
          </p:nvSpPr>
          <p:spPr bwMode="auto">
            <a:xfrm>
              <a:off x="3084" y="1696"/>
              <a:ext cx="87" cy="408"/>
            </a:xfrm>
            <a:custGeom>
              <a:avLst/>
              <a:gdLst/>
              <a:ahLst/>
              <a:cxnLst>
                <a:cxn ang="0">
                  <a:pos x="0" y="402"/>
                </a:cxn>
                <a:cxn ang="0">
                  <a:pos x="42" y="408"/>
                </a:cxn>
                <a:cxn ang="0">
                  <a:pos x="98" y="6"/>
                </a:cxn>
                <a:cxn ang="0">
                  <a:pos x="56" y="0"/>
                </a:cxn>
                <a:cxn ang="0">
                  <a:pos x="0" y="402"/>
                </a:cxn>
              </a:cxnLst>
              <a:rect l="0" t="0" r="r" b="b"/>
              <a:pathLst>
                <a:path w="98" h="408">
                  <a:moveTo>
                    <a:pt x="0" y="402"/>
                  </a:moveTo>
                  <a:lnTo>
                    <a:pt x="42" y="408"/>
                  </a:lnTo>
                  <a:lnTo>
                    <a:pt x="98" y="6"/>
                  </a:lnTo>
                  <a:lnTo>
                    <a:pt x="56" y="0"/>
                  </a:lnTo>
                  <a:lnTo>
                    <a:pt x="0" y="402"/>
                  </a:lnTo>
                  <a:close/>
                </a:path>
              </a:pathLst>
            </a:custGeom>
            <a:solidFill>
              <a:srgbClr val="000000"/>
            </a:solidFill>
            <a:ln w="9525">
              <a:noFill/>
              <a:round/>
              <a:headEnd/>
              <a:tailEnd/>
            </a:ln>
            <a:effectLst/>
          </p:spPr>
          <p:txBody>
            <a:bodyPr wrap="none" anchor="ctr"/>
            <a:lstStyle/>
            <a:p>
              <a:endParaRPr lang="en-CA"/>
            </a:p>
          </p:txBody>
        </p:sp>
        <p:sp>
          <p:nvSpPr>
            <p:cNvPr id="187" name="Freeform 183"/>
            <p:cNvSpPr>
              <a:spLocks noChangeArrowheads="1"/>
            </p:cNvSpPr>
            <p:nvPr/>
          </p:nvSpPr>
          <p:spPr bwMode="auto">
            <a:xfrm>
              <a:off x="3084" y="2098"/>
              <a:ext cx="37" cy="6"/>
            </a:xfrm>
            <a:custGeom>
              <a:avLst/>
              <a:gdLst/>
              <a:ahLst/>
              <a:cxnLst>
                <a:cxn ang="0">
                  <a:pos x="0" y="0"/>
                </a:cxn>
                <a:cxn ang="0">
                  <a:pos x="0" y="0"/>
                </a:cxn>
                <a:cxn ang="0">
                  <a:pos x="42" y="0"/>
                </a:cxn>
                <a:cxn ang="0">
                  <a:pos x="42" y="6"/>
                </a:cxn>
                <a:cxn ang="0">
                  <a:pos x="0" y="0"/>
                </a:cxn>
              </a:cxnLst>
              <a:rect l="0" t="0" r="r" b="b"/>
              <a:pathLst>
                <a:path w="42" h="6">
                  <a:moveTo>
                    <a:pt x="0" y="0"/>
                  </a:moveTo>
                  <a:lnTo>
                    <a:pt x="0" y="0"/>
                  </a:lnTo>
                  <a:lnTo>
                    <a:pt x="42" y="0"/>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188" name="Freeform 184"/>
            <p:cNvSpPr>
              <a:spLocks noChangeArrowheads="1"/>
            </p:cNvSpPr>
            <p:nvPr/>
          </p:nvSpPr>
          <p:spPr bwMode="auto">
            <a:xfrm>
              <a:off x="3134" y="1696"/>
              <a:ext cx="50" cy="124"/>
            </a:xfrm>
            <a:custGeom>
              <a:avLst/>
              <a:gdLst/>
              <a:ahLst/>
              <a:cxnLst>
                <a:cxn ang="0">
                  <a:pos x="42" y="0"/>
                </a:cxn>
                <a:cxn ang="0">
                  <a:pos x="56" y="118"/>
                </a:cxn>
                <a:cxn ang="0">
                  <a:pos x="14" y="124"/>
                </a:cxn>
                <a:cxn ang="0">
                  <a:pos x="0" y="6"/>
                </a:cxn>
                <a:cxn ang="0">
                  <a:pos x="42" y="0"/>
                </a:cxn>
              </a:cxnLst>
              <a:rect l="0" t="0" r="r" b="b"/>
              <a:pathLst>
                <a:path w="56" h="124">
                  <a:moveTo>
                    <a:pt x="42" y="0"/>
                  </a:moveTo>
                  <a:lnTo>
                    <a:pt x="56" y="118"/>
                  </a:lnTo>
                  <a:lnTo>
                    <a:pt x="14" y="124"/>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89" name="Freeform 185"/>
            <p:cNvSpPr>
              <a:spLocks noChangeArrowheads="1"/>
            </p:cNvSpPr>
            <p:nvPr/>
          </p:nvSpPr>
          <p:spPr bwMode="auto">
            <a:xfrm>
              <a:off x="3146" y="1814"/>
              <a:ext cx="57" cy="101"/>
            </a:xfrm>
            <a:custGeom>
              <a:avLst/>
              <a:gdLst/>
              <a:ahLst/>
              <a:cxnLst>
                <a:cxn ang="0">
                  <a:pos x="42" y="0"/>
                </a:cxn>
                <a:cxn ang="0">
                  <a:pos x="64" y="95"/>
                </a:cxn>
                <a:cxn ang="0">
                  <a:pos x="21" y="101"/>
                </a:cxn>
                <a:cxn ang="0">
                  <a:pos x="0" y="6"/>
                </a:cxn>
                <a:cxn ang="0">
                  <a:pos x="42" y="0"/>
                </a:cxn>
              </a:cxnLst>
              <a:rect l="0" t="0" r="r" b="b"/>
              <a:pathLst>
                <a:path w="64" h="101">
                  <a:moveTo>
                    <a:pt x="42" y="0"/>
                  </a:moveTo>
                  <a:lnTo>
                    <a:pt x="64" y="95"/>
                  </a:lnTo>
                  <a:lnTo>
                    <a:pt x="21" y="101"/>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90" name="Freeform 186"/>
            <p:cNvSpPr>
              <a:spLocks noChangeArrowheads="1"/>
            </p:cNvSpPr>
            <p:nvPr/>
          </p:nvSpPr>
          <p:spPr bwMode="auto">
            <a:xfrm>
              <a:off x="3165" y="1909"/>
              <a:ext cx="51" cy="77"/>
            </a:xfrm>
            <a:custGeom>
              <a:avLst/>
              <a:gdLst/>
              <a:ahLst/>
              <a:cxnLst>
                <a:cxn ang="0">
                  <a:pos x="43" y="0"/>
                </a:cxn>
                <a:cxn ang="0">
                  <a:pos x="57" y="71"/>
                </a:cxn>
                <a:cxn ang="0">
                  <a:pos x="14" y="77"/>
                </a:cxn>
                <a:cxn ang="0">
                  <a:pos x="0" y="6"/>
                </a:cxn>
                <a:cxn ang="0">
                  <a:pos x="43" y="0"/>
                </a:cxn>
              </a:cxnLst>
              <a:rect l="0" t="0" r="r" b="b"/>
              <a:pathLst>
                <a:path w="57" h="77">
                  <a:moveTo>
                    <a:pt x="43" y="0"/>
                  </a:moveTo>
                  <a:lnTo>
                    <a:pt x="57" y="71"/>
                  </a:lnTo>
                  <a:lnTo>
                    <a:pt x="14" y="77"/>
                  </a:lnTo>
                  <a:lnTo>
                    <a:pt x="0" y="6"/>
                  </a:lnTo>
                  <a:lnTo>
                    <a:pt x="43" y="0"/>
                  </a:lnTo>
                  <a:close/>
                </a:path>
              </a:pathLst>
            </a:custGeom>
            <a:solidFill>
              <a:srgbClr val="000000"/>
            </a:solidFill>
            <a:ln w="9525">
              <a:noFill/>
              <a:round/>
              <a:headEnd/>
              <a:tailEnd/>
            </a:ln>
            <a:effectLst/>
          </p:spPr>
          <p:txBody>
            <a:bodyPr wrap="none" anchor="ctr"/>
            <a:lstStyle/>
            <a:p>
              <a:endParaRPr lang="en-CA"/>
            </a:p>
          </p:txBody>
        </p:sp>
        <p:sp>
          <p:nvSpPr>
            <p:cNvPr id="191" name="Freeform 187"/>
            <p:cNvSpPr>
              <a:spLocks noChangeArrowheads="1"/>
            </p:cNvSpPr>
            <p:nvPr/>
          </p:nvSpPr>
          <p:spPr bwMode="auto">
            <a:xfrm>
              <a:off x="3134" y="1696"/>
              <a:ext cx="37" cy="6"/>
            </a:xfrm>
            <a:custGeom>
              <a:avLst/>
              <a:gdLst/>
              <a:ahLst/>
              <a:cxnLst>
                <a:cxn ang="0">
                  <a:pos x="0" y="0"/>
                </a:cxn>
                <a:cxn ang="0">
                  <a:pos x="42" y="0"/>
                </a:cxn>
                <a:cxn ang="0">
                  <a:pos x="42" y="6"/>
                </a:cxn>
                <a:cxn ang="0">
                  <a:pos x="0" y="0"/>
                </a:cxn>
              </a:cxnLst>
              <a:rect l="0" t="0" r="r" b="b"/>
              <a:pathLst>
                <a:path w="42" h="6">
                  <a:moveTo>
                    <a:pt x="0" y="0"/>
                  </a:moveTo>
                  <a:lnTo>
                    <a:pt x="42" y="0"/>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192" name="Freeform 188"/>
            <p:cNvSpPr>
              <a:spLocks noChangeArrowheads="1"/>
            </p:cNvSpPr>
            <p:nvPr/>
          </p:nvSpPr>
          <p:spPr bwMode="auto">
            <a:xfrm>
              <a:off x="3165" y="1974"/>
              <a:ext cx="51" cy="130"/>
            </a:xfrm>
            <a:custGeom>
              <a:avLst/>
              <a:gdLst/>
              <a:ahLst/>
              <a:cxnLst>
                <a:cxn ang="0">
                  <a:pos x="57" y="6"/>
                </a:cxn>
                <a:cxn ang="0">
                  <a:pos x="14" y="0"/>
                </a:cxn>
                <a:cxn ang="0">
                  <a:pos x="0" y="124"/>
                </a:cxn>
                <a:cxn ang="0">
                  <a:pos x="43" y="130"/>
                </a:cxn>
                <a:cxn ang="0">
                  <a:pos x="57" y="6"/>
                </a:cxn>
              </a:cxnLst>
              <a:rect l="0" t="0" r="r" b="b"/>
              <a:pathLst>
                <a:path w="57" h="130">
                  <a:moveTo>
                    <a:pt x="57" y="6"/>
                  </a:moveTo>
                  <a:lnTo>
                    <a:pt x="14" y="0"/>
                  </a:lnTo>
                  <a:lnTo>
                    <a:pt x="0" y="124"/>
                  </a:lnTo>
                  <a:lnTo>
                    <a:pt x="43" y="130"/>
                  </a:lnTo>
                  <a:lnTo>
                    <a:pt x="57" y="6"/>
                  </a:lnTo>
                  <a:close/>
                </a:path>
              </a:pathLst>
            </a:custGeom>
            <a:solidFill>
              <a:srgbClr val="000000"/>
            </a:solidFill>
            <a:ln w="9525">
              <a:noFill/>
              <a:round/>
              <a:headEnd/>
              <a:tailEnd/>
            </a:ln>
            <a:effectLst/>
          </p:spPr>
          <p:txBody>
            <a:bodyPr wrap="none" anchor="ctr"/>
            <a:lstStyle/>
            <a:p>
              <a:endParaRPr lang="en-CA"/>
            </a:p>
          </p:txBody>
        </p:sp>
        <p:sp>
          <p:nvSpPr>
            <p:cNvPr id="193" name="Freeform 189"/>
            <p:cNvSpPr>
              <a:spLocks noChangeArrowheads="1"/>
            </p:cNvSpPr>
            <p:nvPr/>
          </p:nvSpPr>
          <p:spPr bwMode="auto">
            <a:xfrm>
              <a:off x="3178" y="1974"/>
              <a:ext cx="38" cy="12"/>
            </a:xfrm>
            <a:custGeom>
              <a:avLst/>
              <a:gdLst/>
              <a:ahLst/>
              <a:cxnLst>
                <a:cxn ang="0">
                  <a:pos x="43" y="6"/>
                </a:cxn>
                <a:cxn ang="0">
                  <a:pos x="43" y="6"/>
                </a:cxn>
                <a:cxn ang="0">
                  <a:pos x="0" y="12"/>
                </a:cxn>
                <a:cxn ang="0">
                  <a:pos x="0" y="0"/>
                </a:cxn>
                <a:cxn ang="0">
                  <a:pos x="43" y="6"/>
                </a:cxn>
              </a:cxnLst>
              <a:rect l="0" t="0" r="r" b="b"/>
              <a:pathLst>
                <a:path w="43" h="12">
                  <a:moveTo>
                    <a:pt x="43" y="6"/>
                  </a:moveTo>
                  <a:lnTo>
                    <a:pt x="43" y="6"/>
                  </a:lnTo>
                  <a:lnTo>
                    <a:pt x="0" y="12"/>
                  </a:lnTo>
                  <a:lnTo>
                    <a:pt x="0" y="0"/>
                  </a:lnTo>
                  <a:lnTo>
                    <a:pt x="43" y="6"/>
                  </a:lnTo>
                  <a:close/>
                </a:path>
              </a:pathLst>
            </a:custGeom>
            <a:solidFill>
              <a:srgbClr val="000000"/>
            </a:solidFill>
            <a:ln w="9525">
              <a:noFill/>
              <a:round/>
              <a:headEnd/>
              <a:tailEnd/>
            </a:ln>
            <a:effectLst/>
          </p:spPr>
          <p:txBody>
            <a:bodyPr wrap="none" anchor="ctr"/>
            <a:lstStyle/>
            <a:p>
              <a:endParaRPr lang="en-CA"/>
            </a:p>
          </p:txBody>
        </p:sp>
        <p:sp>
          <p:nvSpPr>
            <p:cNvPr id="194" name="Freeform 190"/>
            <p:cNvSpPr>
              <a:spLocks noChangeArrowheads="1"/>
            </p:cNvSpPr>
            <p:nvPr/>
          </p:nvSpPr>
          <p:spPr bwMode="auto">
            <a:xfrm>
              <a:off x="3165" y="2098"/>
              <a:ext cx="144" cy="237"/>
            </a:xfrm>
            <a:custGeom>
              <a:avLst/>
              <a:gdLst/>
              <a:ahLst/>
              <a:cxnLst>
                <a:cxn ang="0">
                  <a:pos x="35" y="0"/>
                </a:cxn>
                <a:cxn ang="0">
                  <a:pos x="0" y="18"/>
                </a:cxn>
                <a:cxn ang="0">
                  <a:pos x="127" y="237"/>
                </a:cxn>
                <a:cxn ang="0">
                  <a:pos x="162" y="219"/>
                </a:cxn>
                <a:cxn ang="0">
                  <a:pos x="35" y="0"/>
                </a:cxn>
              </a:cxnLst>
              <a:rect l="0" t="0" r="r" b="b"/>
              <a:pathLst>
                <a:path w="162" h="237">
                  <a:moveTo>
                    <a:pt x="35" y="0"/>
                  </a:moveTo>
                  <a:lnTo>
                    <a:pt x="0" y="18"/>
                  </a:lnTo>
                  <a:lnTo>
                    <a:pt x="127" y="237"/>
                  </a:lnTo>
                  <a:lnTo>
                    <a:pt x="162" y="219"/>
                  </a:lnTo>
                  <a:lnTo>
                    <a:pt x="35" y="0"/>
                  </a:lnTo>
                  <a:close/>
                </a:path>
              </a:pathLst>
            </a:custGeom>
            <a:solidFill>
              <a:srgbClr val="000000"/>
            </a:solidFill>
            <a:ln w="9525">
              <a:noFill/>
              <a:round/>
              <a:headEnd/>
              <a:tailEnd/>
            </a:ln>
            <a:effectLst/>
          </p:spPr>
          <p:txBody>
            <a:bodyPr wrap="none" anchor="ctr"/>
            <a:lstStyle/>
            <a:p>
              <a:endParaRPr lang="en-CA"/>
            </a:p>
          </p:txBody>
        </p:sp>
        <p:sp>
          <p:nvSpPr>
            <p:cNvPr id="195" name="Freeform 191"/>
            <p:cNvSpPr>
              <a:spLocks noChangeArrowheads="1"/>
            </p:cNvSpPr>
            <p:nvPr/>
          </p:nvSpPr>
          <p:spPr bwMode="auto">
            <a:xfrm>
              <a:off x="3165" y="2098"/>
              <a:ext cx="38" cy="18"/>
            </a:xfrm>
            <a:custGeom>
              <a:avLst/>
              <a:gdLst/>
              <a:ahLst/>
              <a:cxnLst>
                <a:cxn ang="0">
                  <a:pos x="0" y="0"/>
                </a:cxn>
                <a:cxn ang="0">
                  <a:pos x="0" y="18"/>
                </a:cxn>
                <a:cxn ang="0">
                  <a:pos x="43" y="6"/>
                </a:cxn>
                <a:cxn ang="0">
                  <a:pos x="35" y="0"/>
                </a:cxn>
                <a:cxn ang="0">
                  <a:pos x="0" y="0"/>
                </a:cxn>
              </a:cxnLst>
              <a:rect l="0" t="0" r="r" b="b"/>
              <a:pathLst>
                <a:path w="43" h="18">
                  <a:moveTo>
                    <a:pt x="0" y="0"/>
                  </a:moveTo>
                  <a:lnTo>
                    <a:pt x="0" y="18"/>
                  </a:lnTo>
                  <a:lnTo>
                    <a:pt x="43" y="6"/>
                  </a:lnTo>
                  <a:lnTo>
                    <a:pt x="35" y="0"/>
                  </a:lnTo>
                  <a:lnTo>
                    <a:pt x="0" y="0"/>
                  </a:lnTo>
                  <a:close/>
                </a:path>
              </a:pathLst>
            </a:custGeom>
            <a:solidFill>
              <a:srgbClr val="000000"/>
            </a:solidFill>
            <a:ln w="9525">
              <a:noFill/>
              <a:round/>
              <a:headEnd/>
              <a:tailEnd/>
            </a:ln>
            <a:effectLst/>
          </p:spPr>
          <p:txBody>
            <a:bodyPr wrap="none" anchor="ctr"/>
            <a:lstStyle/>
            <a:p>
              <a:endParaRPr lang="en-CA"/>
            </a:p>
          </p:txBody>
        </p:sp>
        <p:sp>
          <p:nvSpPr>
            <p:cNvPr id="196" name="Freeform 192"/>
            <p:cNvSpPr>
              <a:spLocks noChangeArrowheads="1"/>
            </p:cNvSpPr>
            <p:nvPr/>
          </p:nvSpPr>
          <p:spPr bwMode="auto">
            <a:xfrm>
              <a:off x="3278" y="2323"/>
              <a:ext cx="118" cy="177"/>
            </a:xfrm>
            <a:custGeom>
              <a:avLst/>
              <a:gdLst/>
              <a:ahLst/>
              <a:cxnLst>
                <a:cxn ang="0">
                  <a:pos x="42" y="0"/>
                </a:cxn>
                <a:cxn ang="0">
                  <a:pos x="133" y="171"/>
                </a:cxn>
                <a:cxn ang="0">
                  <a:pos x="91" y="177"/>
                </a:cxn>
                <a:cxn ang="0">
                  <a:pos x="0" y="6"/>
                </a:cxn>
                <a:cxn ang="0">
                  <a:pos x="42" y="0"/>
                </a:cxn>
              </a:cxnLst>
              <a:rect l="0" t="0" r="r" b="b"/>
              <a:pathLst>
                <a:path w="133" h="177">
                  <a:moveTo>
                    <a:pt x="42" y="0"/>
                  </a:moveTo>
                  <a:lnTo>
                    <a:pt x="133" y="171"/>
                  </a:lnTo>
                  <a:lnTo>
                    <a:pt x="91" y="177"/>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197" name="Freeform 193"/>
            <p:cNvSpPr>
              <a:spLocks noChangeArrowheads="1"/>
            </p:cNvSpPr>
            <p:nvPr/>
          </p:nvSpPr>
          <p:spPr bwMode="auto">
            <a:xfrm>
              <a:off x="3278" y="2317"/>
              <a:ext cx="37" cy="18"/>
            </a:xfrm>
            <a:custGeom>
              <a:avLst/>
              <a:gdLst/>
              <a:ahLst/>
              <a:cxnLst>
                <a:cxn ang="0">
                  <a:pos x="35" y="0"/>
                </a:cxn>
                <a:cxn ang="0">
                  <a:pos x="42" y="6"/>
                </a:cxn>
                <a:cxn ang="0">
                  <a:pos x="0" y="18"/>
                </a:cxn>
                <a:cxn ang="0">
                  <a:pos x="0" y="12"/>
                </a:cxn>
                <a:cxn ang="0">
                  <a:pos x="35" y="0"/>
                </a:cxn>
              </a:cxnLst>
              <a:rect l="0" t="0" r="r" b="b"/>
              <a:pathLst>
                <a:path w="42" h="18">
                  <a:moveTo>
                    <a:pt x="35" y="0"/>
                  </a:moveTo>
                  <a:lnTo>
                    <a:pt x="42" y="6"/>
                  </a:lnTo>
                  <a:lnTo>
                    <a:pt x="0" y="18"/>
                  </a:lnTo>
                  <a:lnTo>
                    <a:pt x="0" y="12"/>
                  </a:lnTo>
                  <a:lnTo>
                    <a:pt x="35" y="0"/>
                  </a:lnTo>
                  <a:close/>
                </a:path>
              </a:pathLst>
            </a:custGeom>
            <a:solidFill>
              <a:srgbClr val="000000"/>
            </a:solidFill>
            <a:ln w="9525">
              <a:noFill/>
              <a:round/>
              <a:headEnd/>
              <a:tailEnd/>
            </a:ln>
            <a:effectLst/>
          </p:spPr>
          <p:txBody>
            <a:bodyPr wrap="none" anchor="ctr"/>
            <a:lstStyle/>
            <a:p>
              <a:endParaRPr lang="en-CA"/>
            </a:p>
          </p:txBody>
        </p:sp>
        <p:sp>
          <p:nvSpPr>
            <p:cNvPr id="198" name="Freeform 194"/>
            <p:cNvSpPr>
              <a:spLocks noChangeArrowheads="1"/>
            </p:cNvSpPr>
            <p:nvPr/>
          </p:nvSpPr>
          <p:spPr bwMode="auto">
            <a:xfrm>
              <a:off x="3353" y="2494"/>
              <a:ext cx="44" cy="95"/>
            </a:xfrm>
            <a:custGeom>
              <a:avLst/>
              <a:gdLst/>
              <a:ahLst/>
              <a:cxnLst>
                <a:cxn ang="0">
                  <a:pos x="49" y="0"/>
                </a:cxn>
                <a:cxn ang="0">
                  <a:pos x="7" y="0"/>
                </a:cxn>
                <a:cxn ang="0">
                  <a:pos x="0" y="95"/>
                </a:cxn>
                <a:cxn ang="0">
                  <a:pos x="42" y="95"/>
                </a:cxn>
                <a:cxn ang="0">
                  <a:pos x="49" y="0"/>
                </a:cxn>
              </a:cxnLst>
              <a:rect l="0" t="0" r="r" b="b"/>
              <a:pathLst>
                <a:path w="49" h="95">
                  <a:moveTo>
                    <a:pt x="49" y="0"/>
                  </a:moveTo>
                  <a:lnTo>
                    <a:pt x="7" y="0"/>
                  </a:lnTo>
                  <a:lnTo>
                    <a:pt x="0" y="95"/>
                  </a:lnTo>
                  <a:lnTo>
                    <a:pt x="42" y="95"/>
                  </a:lnTo>
                  <a:lnTo>
                    <a:pt x="49" y="0"/>
                  </a:lnTo>
                  <a:close/>
                </a:path>
              </a:pathLst>
            </a:custGeom>
            <a:solidFill>
              <a:srgbClr val="000000"/>
            </a:solidFill>
            <a:ln w="9525">
              <a:noFill/>
              <a:round/>
              <a:headEnd/>
              <a:tailEnd/>
            </a:ln>
            <a:effectLst/>
          </p:spPr>
          <p:txBody>
            <a:bodyPr wrap="none" anchor="ctr"/>
            <a:lstStyle/>
            <a:p>
              <a:endParaRPr lang="en-CA"/>
            </a:p>
          </p:txBody>
        </p:sp>
        <p:sp>
          <p:nvSpPr>
            <p:cNvPr id="199" name="Freeform 195"/>
            <p:cNvSpPr>
              <a:spLocks noChangeArrowheads="1"/>
            </p:cNvSpPr>
            <p:nvPr/>
          </p:nvSpPr>
          <p:spPr bwMode="auto">
            <a:xfrm>
              <a:off x="3359" y="2494"/>
              <a:ext cx="38" cy="6"/>
            </a:xfrm>
            <a:custGeom>
              <a:avLst/>
              <a:gdLst/>
              <a:ahLst/>
              <a:cxnLst>
                <a:cxn ang="0">
                  <a:pos x="42" y="0"/>
                </a:cxn>
                <a:cxn ang="0">
                  <a:pos x="42" y="0"/>
                </a:cxn>
                <a:cxn ang="0">
                  <a:pos x="0" y="6"/>
                </a:cxn>
                <a:cxn ang="0">
                  <a:pos x="0" y="0"/>
                </a:cxn>
                <a:cxn ang="0">
                  <a:pos x="42" y="0"/>
                </a:cxn>
              </a:cxnLst>
              <a:rect l="0" t="0" r="r" b="b"/>
              <a:pathLst>
                <a:path w="42" h="6">
                  <a:moveTo>
                    <a:pt x="42" y="0"/>
                  </a:moveTo>
                  <a:lnTo>
                    <a:pt x="42" y="0"/>
                  </a:lnTo>
                  <a:lnTo>
                    <a:pt x="0" y="6"/>
                  </a:lnTo>
                  <a:lnTo>
                    <a:pt x="0" y="0"/>
                  </a:lnTo>
                  <a:lnTo>
                    <a:pt x="42" y="0"/>
                  </a:lnTo>
                  <a:close/>
                </a:path>
              </a:pathLst>
            </a:custGeom>
            <a:solidFill>
              <a:srgbClr val="000000"/>
            </a:solidFill>
            <a:ln w="9525">
              <a:noFill/>
              <a:round/>
              <a:headEnd/>
              <a:tailEnd/>
            </a:ln>
            <a:effectLst/>
          </p:spPr>
          <p:txBody>
            <a:bodyPr wrap="none" anchor="ctr"/>
            <a:lstStyle/>
            <a:p>
              <a:endParaRPr lang="en-CA"/>
            </a:p>
          </p:txBody>
        </p:sp>
        <p:sp>
          <p:nvSpPr>
            <p:cNvPr id="200" name="Freeform 196"/>
            <p:cNvSpPr>
              <a:spLocks noChangeArrowheads="1"/>
            </p:cNvSpPr>
            <p:nvPr/>
          </p:nvSpPr>
          <p:spPr bwMode="auto">
            <a:xfrm>
              <a:off x="3328" y="2577"/>
              <a:ext cx="56" cy="53"/>
            </a:xfrm>
            <a:custGeom>
              <a:avLst/>
              <a:gdLst/>
              <a:ahLst/>
              <a:cxnLst>
                <a:cxn ang="0">
                  <a:pos x="63" y="30"/>
                </a:cxn>
                <a:cxn ang="0">
                  <a:pos x="28" y="53"/>
                </a:cxn>
                <a:cxn ang="0">
                  <a:pos x="0" y="24"/>
                </a:cxn>
                <a:cxn ang="0">
                  <a:pos x="35" y="0"/>
                </a:cxn>
                <a:cxn ang="0">
                  <a:pos x="63" y="30"/>
                </a:cxn>
              </a:cxnLst>
              <a:rect l="0" t="0" r="r" b="b"/>
              <a:pathLst>
                <a:path w="63" h="53">
                  <a:moveTo>
                    <a:pt x="63" y="30"/>
                  </a:moveTo>
                  <a:lnTo>
                    <a:pt x="28" y="53"/>
                  </a:lnTo>
                  <a:lnTo>
                    <a:pt x="0" y="24"/>
                  </a:lnTo>
                  <a:lnTo>
                    <a:pt x="35" y="0"/>
                  </a:lnTo>
                  <a:lnTo>
                    <a:pt x="63" y="30"/>
                  </a:lnTo>
                  <a:close/>
                </a:path>
              </a:pathLst>
            </a:custGeom>
            <a:solidFill>
              <a:srgbClr val="000000"/>
            </a:solidFill>
            <a:ln w="9525">
              <a:noFill/>
              <a:round/>
              <a:headEnd/>
              <a:tailEnd/>
            </a:ln>
            <a:effectLst/>
          </p:spPr>
          <p:txBody>
            <a:bodyPr wrap="none" anchor="ctr"/>
            <a:lstStyle/>
            <a:p>
              <a:endParaRPr lang="en-CA"/>
            </a:p>
          </p:txBody>
        </p:sp>
        <p:sp>
          <p:nvSpPr>
            <p:cNvPr id="201" name="Freeform 197"/>
            <p:cNvSpPr>
              <a:spLocks noChangeArrowheads="1"/>
            </p:cNvSpPr>
            <p:nvPr/>
          </p:nvSpPr>
          <p:spPr bwMode="auto">
            <a:xfrm>
              <a:off x="3309" y="2601"/>
              <a:ext cx="44" cy="41"/>
            </a:xfrm>
            <a:custGeom>
              <a:avLst/>
              <a:gdLst/>
              <a:ahLst/>
              <a:cxnLst>
                <a:cxn ang="0">
                  <a:pos x="49" y="29"/>
                </a:cxn>
                <a:cxn ang="0">
                  <a:pos x="35" y="41"/>
                </a:cxn>
                <a:cxn ang="0">
                  <a:pos x="0" y="24"/>
                </a:cxn>
                <a:cxn ang="0">
                  <a:pos x="21" y="0"/>
                </a:cxn>
                <a:cxn ang="0">
                  <a:pos x="49" y="29"/>
                </a:cxn>
              </a:cxnLst>
              <a:rect l="0" t="0" r="r" b="b"/>
              <a:pathLst>
                <a:path w="49" h="41">
                  <a:moveTo>
                    <a:pt x="49" y="29"/>
                  </a:moveTo>
                  <a:lnTo>
                    <a:pt x="35" y="41"/>
                  </a:lnTo>
                  <a:lnTo>
                    <a:pt x="0" y="24"/>
                  </a:lnTo>
                  <a:lnTo>
                    <a:pt x="21" y="0"/>
                  </a:lnTo>
                  <a:lnTo>
                    <a:pt x="49" y="29"/>
                  </a:lnTo>
                  <a:close/>
                </a:path>
              </a:pathLst>
            </a:custGeom>
            <a:solidFill>
              <a:srgbClr val="000000"/>
            </a:solidFill>
            <a:ln w="9525">
              <a:noFill/>
              <a:round/>
              <a:headEnd/>
              <a:tailEnd/>
            </a:ln>
            <a:effectLst/>
          </p:spPr>
          <p:txBody>
            <a:bodyPr wrap="none" anchor="ctr"/>
            <a:lstStyle/>
            <a:p>
              <a:endParaRPr lang="en-CA"/>
            </a:p>
          </p:txBody>
        </p:sp>
        <p:sp>
          <p:nvSpPr>
            <p:cNvPr id="202" name="Freeform 198"/>
            <p:cNvSpPr>
              <a:spLocks noChangeArrowheads="1"/>
            </p:cNvSpPr>
            <p:nvPr/>
          </p:nvSpPr>
          <p:spPr bwMode="auto">
            <a:xfrm>
              <a:off x="3303" y="2625"/>
              <a:ext cx="37" cy="17"/>
            </a:xfrm>
            <a:custGeom>
              <a:avLst/>
              <a:gdLst/>
              <a:ahLst/>
              <a:cxnLst>
                <a:cxn ang="0">
                  <a:pos x="42" y="17"/>
                </a:cxn>
                <a:cxn ang="0">
                  <a:pos x="42" y="17"/>
                </a:cxn>
                <a:cxn ang="0">
                  <a:pos x="0" y="11"/>
                </a:cxn>
                <a:cxn ang="0">
                  <a:pos x="7" y="0"/>
                </a:cxn>
                <a:cxn ang="0">
                  <a:pos x="42" y="17"/>
                </a:cxn>
              </a:cxnLst>
              <a:rect l="0" t="0" r="r" b="b"/>
              <a:pathLst>
                <a:path w="42" h="17">
                  <a:moveTo>
                    <a:pt x="42" y="17"/>
                  </a:moveTo>
                  <a:lnTo>
                    <a:pt x="42" y="17"/>
                  </a:lnTo>
                  <a:lnTo>
                    <a:pt x="0" y="11"/>
                  </a:lnTo>
                  <a:lnTo>
                    <a:pt x="7" y="0"/>
                  </a:lnTo>
                  <a:lnTo>
                    <a:pt x="42" y="17"/>
                  </a:lnTo>
                  <a:close/>
                </a:path>
              </a:pathLst>
            </a:custGeom>
            <a:solidFill>
              <a:srgbClr val="000000"/>
            </a:solidFill>
            <a:ln w="9525">
              <a:noFill/>
              <a:round/>
              <a:headEnd/>
              <a:tailEnd/>
            </a:ln>
            <a:effectLst/>
          </p:spPr>
          <p:txBody>
            <a:bodyPr wrap="none" anchor="ctr"/>
            <a:lstStyle/>
            <a:p>
              <a:endParaRPr lang="en-CA"/>
            </a:p>
          </p:txBody>
        </p:sp>
        <p:sp>
          <p:nvSpPr>
            <p:cNvPr id="203" name="Freeform 199"/>
            <p:cNvSpPr>
              <a:spLocks noChangeArrowheads="1"/>
            </p:cNvSpPr>
            <p:nvPr/>
          </p:nvSpPr>
          <p:spPr bwMode="auto">
            <a:xfrm>
              <a:off x="3353" y="2577"/>
              <a:ext cx="38" cy="30"/>
            </a:xfrm>
            <a:custGeom>
              <a:avLst/>
              <a:gdLst/>
              <a:ahLst/>
              <a:cxnLst>
                <a:cxn ang="0">
                  <a:pos x="42" y="12"/>
                </a:cxn>
                <a:cxn ang="0">
                  <a:pos x="35" y="30"/>
                </a:cxn>
                <a:cxn ang="0">
                  <a:pos x="0" y="12"/>
                </a:cxn>
                <a:cxn ang="0">
                  <a:pos x="7" y="0"/>
                </a:cxn>
                <a:cxn ang="0">
                  <a:pos x="42" y="12"/>
                </a:cxn>
              </a:cxnLst>
              <a:rect l="0" t="0" r="r" b="b"/>
              <a:pathLst>
                <a:path w="42" h="30">
                  <a:moveTo>
                    <a:pt x="42" y="12"/>
                  </a:moveTo>
                  <a:lnTo>
                    <a:pt x="35" y="30"/>
                  </a:lnTo>
                  <a:lnTo>
                    <a:pt x="0" y="12"/>
                  </a:lnTo>
                  <a:lnTo>
                    <a:pt x="7" y="0"/>
                  </a:lnTo>
                  <a:lnTo>
                    <a:pt x="42" y="12"/>
                  </a:lnTo>
                  <a:close/>
                </a:path>
              </a:pathLst>
            </a:custGeom>
            <a:solidFill>
              <a:srgbClr val="000000"/>
            </a:solidFill>
            <a:ln w="9525">
              <a:noFill/>
              <a:round/>
              <a:headEnd/>
              <a:tailEnd/>
            </a:ln>
            <a:effectLst/>
          </p:spPr>
          <p:txBody>
            <a:bodyPr wrap="none" anchor="ctr"/>
            <a:lstStyle/>
            <a:p>
              <a:endParaRPr lang="en-CA"/>
            </a:p>
          </p:txBody>
        </p:sp>
        <p:sp>
          <p:nvSpPr>
            <p:cNvPr id="204" name="Freeform 200"/>
            <p:cNvSpPr>
              <a:spLocks noChangeArrowheads="1"/>
            </p:cNvSpPr>
            <p:nvPr/>
          </p:nvSpPr>
          <p:spPr bwMode="auto">
            <a:xfrm>
              <a:off x="3322" y="2625"/>
              <a:ext cx="25" cy="35"/>
            </a:xfrm>
            <a:custGeom>
              <a:avLst/>
              <a:gdLst/>
              <a:ahLst/>
              <a:cxnLst>
                <a:cxn ang="0">
                  <a:pos x="0" y="0"/>
                </a:cxn>
                <a:cxn ang="0">
                  <a:pos x="21" y="0"/>
                </a:cxn>
                <a:cxn ang="0">
                  <a:pos x="28" y="35"/>
                </a:cxn>
                <a:cxn ang="0">
                  <a:pos x="0" y="35"/>
                </a:cxn>
                <a:cxn ang="0">
                  <a:pos x="0" y="0"/>
                </a:cxn>
              </a:cxnLst>
              <a:rect l="0" t="0" r="r" b="b"/>
              <a:pathLst>
                <a:path w="28" h="35">
                  <a:moveTo>
                    <a:pt x="0" y="0"/>
                  </a:moveTo>
                  <a:lnTo>
                    <a:pt x="21" y="0"/>
                  </a:lnTo>
                  <a:lnTo>
                    <a:pt x="28" y="35"/>
                  </a:lnTo>
                  <a:lnTo>
                    <a:pt x="0" y="35"/>
                  </a:lnTo>
                  <a:lnTo>
                    <a:pt x="0" y="0"/>
                  </a:lnTo>
                  <a:close/>
                </a:path>
              </a:pathLst>
            </a:custGeom>
            <a:solidFill>
              <a:srgbClr val="000000"/>
            </a:solidFill>
            <a:ln w="9525">
              <a:noFill/>
              <a:round/>
              <a:headEnd/>
              <a:tailEnd/>
            </a:ln>
            <a:effectLst/>
          </p:spPr>
          <p:txBody>
            <a:bodyPr wrap="none" anchor="ctr"/>
            <a:lstStyle/>
            <a:p>
              <a:endParaRPr lang="en-CA"/>
            </a:p>
          </p:txBody>
        </p:sp>
        <p:sp>
          <p:nvSpPr>
            <p:cNvPr id="205" name="Freeform 201"/>
            <p:cNvSpPr>
              <a:spLocks noChangeArrowheads="1"/>
            </p:cNvSpPr>
            <p:nvPr/>
          </p:nvSpPr>
          <p:spPr bwMode="auto">
            <a:xfrm>
              <a:off x="3340" y="2619"/>
              <a:ext cx="31" cy="41"/>
            </a:xfrm>
            <a:custGeom>
              <a:avLst/>
              <a:gdLst/>
              <a:ahLst/>
              <a:cxnLst>
                <a:cxn ang="0">
                  <a:pos x="0" y="6"/>
                </a:cxn>
                <a:cxn ang="0">
                  <a:pos x="14" y="0"/>
                </a:cxn>
                <a:cxn ang="0">
                  <a:pos x="35" y="29"/>
                </a:cxn>
                <a:cxn ang="0">
                  <a:pos x="7" y="41"/>
                </a:cxn>
                <a:cxn ang="0">
                  <a:pos x="0" y="6"/>
                </a:cxn>
              </a:cxnLst>
              <a:rect l="0" t="0" r="r" b="b"/>
              <a:pathLst>
                <a:path w="35" h="41">
                  <a:moveTo>
                    <a:pt x="0" y="6"/>
                  </a:moveTo>
                  <a:lnTo>
                    <a:pt x="14" y="0"/>
                  </a:lnTo>
                  <a:lnTo>
                    <a:pt x="35" y="29"/>
                  </a:lnTo>
                  <a:lnTo>
                    <a:pt x="7" y="41"/>
                  </a:lnTo>
                  <a:lnTo>
                    <a:pt x="0" y="6"/>
                  </a:lnTo>
                  <a:close/>
                </a:path>
              </a:pathLst>
            </a:custGeom>
            <a:solidFill>
              <a:srgbClr val="000000"/>
            </a:solidFill>
            <a:ln w="9525">
              <a:noFill/>
              <a:round/>
              <a:headEnd/>
              <a:tailEnd/>
            </a:ln>
            <a:effectLst/>
          </p:spPr>
          <p:txBody>
            <a:bodyPr wrap="none" anchor="ctr"/>
            <a:lstStyle/>
            <a:p>
              <a:endParaRPr lang="en-CA"/>
            </a:p>
          </p:txBody>
        </p:sp>
        <p:sp>
          <p:nvSpPr>
            <p:cNvPr id="206" name="Freeform 202"/>
            <p:cNvSpPr>
              <a:spLocks noChangeArrowheads="1"/>
            </p:cNvSpPr>
            <p:nvPr/>
          </p:nvSpPr>
          <p:spPr bwMode="auto">
            <a:xfrm>
              <a:off x="3353" y="2595"/>
              <a:ext cx="44" cy="53"/>
            </a:xfrm>
            <a:custGeom>
              <a:avLst/>
              <a:gdLst/>
              <a:ahLst/>
              <a:cxnLst>
                <a:cxn ang="0">
                  <a:pos x="0" y="24"/>
                </a:cxn>
                <a:cxn ang="0">
                  <a:pos x="28" y="0"/>
                </a:cxn>
                <a:cxn ang="0">
                  <a:pos x="49" y="30"/>
                </a:cxn>
                <a:cxn ang="0">
                  <a:pos x="21" y="53"/>
                </a:cxn>
                <a:cxn ang="0">
                  <a:pos x="0" y="24"/>
                </a:cxn>
              </a:cxnLst>
              <a:rect l="0" t="0" r="r" b="b"/>
              <a:pathLst>
                <a:path w="49" h="53">
                  <a:moveTo>
                    <a:pt x="0" y="24"/>
                  </a:moveTo>
                  <a:lnTo>
                    <a:pt x="28" y="0"/>
                  </a:lnTo>
                  <a:lnTo>
                    <a:pt x="49" y="30"/>
                  </a:lnTo>
                  <a:lnTo>
                    <a:pt x="21" y="53"/>
                  </a:lnTo>
                  <a:lnTo>
                    <a:pt x="0" y="24"/>
                  </a:lnTo>
                  <a:close/>
                </a:path>
              </a:pathLst>
            </a:custGeom>
            <a:solidFill>
              <a:srgbClr val="000000"/>
            </a:solidFill>
            <a:ln w="9525">
              <a:noFill/>
              <a:round/>
              <a:headEnd/>
              <a:tailEnd/>
            </a:ln>
            <a:effectLst/>
          </p:spPr>
          <p:txBody>
            <a:bodyPr wrap="none" anchor="ctr"/>
            <a:lstStyle/>
            <a:p>
              <a:endParaRPr lang="en-CA"/>
            </a:p>
          </p:txBody>
        </p:sp>
      </p:grpSp>
      <p:grpSp>
        <p:nvGrpSpPr>
          <p:cNvPr id="207" name="Group 203"/>
          <p:cNvGrpSpPr>
            <a:grpSpLocks/>
          </p:cNvGrpSpPr>
          <p:nvPr/>
        </p:nvGrpSpPr>
        <p:grpSpPr bwMode="auto">
          <a:xfrm>
            <a:off x="3694113" y="1343025"/>
            <a:ext cx="1990725" cy="5122862"/>
            <a:chOff x="2329" y="833"/>
            <a:chExt cx="1254" cy="3227"/>
          </a:xfrm>
        </p:grpSpPr>
        <p:sp>
          <p:nvSpPr>
            <p:cNvPr id="208" name="Freeform 204"/>
            <p:cNvSpPr>
              <a:spLocks noChangeArrowheads="1"/>
            </p:cNvSpPr>
            <p:nvPr/>
          </p:nvSpPr>
          <p:spPr bwMode="auto">
            <a:xfrm>
              <a:off x="3303" y="2625"/>
              <a:ext cx="37" cy="35"/>
            </a:xfrm>
            <a:custGeom>
              <a:avLst/>
              <a:gdLst/>
              <a:ahLst/>
              <a:cxnLst>
                <a:cxn ang="0">
                  <a:pos x="0" y="11"/>
                </a:cxn>
                <a:cxn ang="0">
                  <a:pos x="21" y="35"/>
                </a:cxn>
                <a:cxn ang="0">
                  <a:pos x="42" y="17"/>
                </a:cxn>
                <a:cxn ang="0">
                  <a:pos x="21" y="0"/>
                </a:cxn>
                <a:cxn ang="0">
                  <a:pos x="0" y="11"/>
                </a:cxn>
              </a:cxnLst>
              <a:rect l="0" t="0" r="r" b="b"/>
              <a:pathLst>
                <a:path w="42" h="35">
                  <a:moveTo>
                    <a:pt x="0" y="11"/>
                  </a:moveTo>
                  <a:lnTo>
                    <a:pt x="21" y="35"/>
                  </a:lnTo>
                  <a:lnTo>
                    <a:pt x="42" y="17"/>
                  </a:lnTo>
                  <a:lnTo>
                    <a:pt x="21" y="0"/>
                  </a:lnTo>
                  <a:lnTo>
                    <a:pt x="0" y="11"/>
                  </a:lnTo>
                  <a:close/>
                </a:path>
              </a:pathLst>
            </a:custGeom>
            <a:solidFill>
              <a:srgbClr val="000000"/>
            </a:solidFill>
            <a:ln w="9525">
              <a:noFill/>
              <a:round/>
              <a:headEnd/>
              <a:tailEnd/>
            </a:ln>
            <a:effectLst/>
          </p:spPr>
          <p:txBody>
            <a:bodyPr wrap="none" anchor="ctr"/>
            <a:lstStyle/>
            <a:p>
              <a:endParaRPr lang="en-CA"/>
            </a:p>
          </p:txBody>
        </p:sp>
        <p:sp>
          <p:nvSpPr>
            <p:cNvPr id="209" name="Freeform 205"/>
            <p:cNvSpPr>
              <a:spLocks noChangeArrowheads="1"/>
            </p:cNvSpPr>
            <p:nvPr/>
          </p:nvSpPr>
          <p:spPr bwMode="auto">
            <a:xfrm>
              <a:off x="3340" y="2595"/>
              <a:ext cx="62" cy="53"/>
            </a:xfrm>
            <a:custGeom>
              <a:avLst/>
              <a:gdLst/>
              <a:ahLst/>
              <a:cxnLst>
                <a:cxn ang="0">
                  <a:pos x="70" y="30"/>
                </a:cxn>
                <a:cxn ang="0">
                  <a:pos x="35" y="53"/>
                </a:cxn>
                <a:cxn ang="0">
                  <a:pos x="0" y="35"/>
                </a:cxn>
                <a:cxn ang="0">
                  <a:pos x="42" y="0"/>
                </a:cxn>
                <a:cxn ang="0">
                  <a:pos x="70" y="30"/>
                </a:cxn>
              </a:cxnLst>
              <a:rect l="0" t="0" r="r" b="b"/>
              <a:pathLst>
                <a:path w="70" h="53">
                  <a:moveTo>
                    <a:pt x="70" y="30"/>
                  </a:moveTo>
                  <a:lnTo>
                    <a:pt x="35" y="53"/>
                  </a:lnTo>
                  <a:lnTo>
                    <a:pt x="0" y="35"/>
                  </a:lnTo>
                  <a:lnTo>
                    <a:pt x="42" y="0"/>
                  </a:lnTo>
                  <a:lnTo>
                    <a:pt x="70" y="30"/>
                  </a:lnTo>
                  <a:close/>
                </a:path>
              </a:pathLst>
            </a:custGeom>
            <a:solidFill>
              <a:srgbClr val="000000"/>
            </a:solidFill>
            <a:ln w="9525">
              <a:noFill/>
              <a:round/>
              <a:headEnd/>
              <a:tailEnd/>
            </a:ln>
            <a:effectLst/>
          </p:spPr>
          <p:txBody>
            <a:bodyPr wrap="none" anchor="ctr"/>
            <a:lstStyle/>
            <a:p>
              <a:endParaRPr lang="en-CA"/>
            </a:p>
          </p:txBody>
        </p:sp>
        <p:sp>
          <p:nvSpPr>
            <p:cNvPr id="210" name="Freeform 206"/>
            <p:cNvSpPr>
              <a:spLocks noChangeArrowheads="1"/>
            </p:cNvSpPr>
            <p:nvPr/>
          </p:nvSpPr>
          <p:spPr bwMode="auto">
            <a:xfrm>
              <a:off x="3328" y="2630"/>
              <a:ext cx="44" cy="30"/>
            </a:xfrm>
            <a:custGeom>
              <a:avLst/>
              <a:gdLst/>
              <a:ahLst/>
              <a:cxnLst>
                <a:cxn ang="0">
                  <a:pos x="49" y="18"/>
                </a:cxn>
                <a:cxn ang="0">
                  <a:pos x="42" y="30"/>
                </a:cxn>
                <a:cxn ang="0">
                  <a:pos x="0" y="24"/>
                </a:cxn>
                <a:cxn ang="0">
                  <a:pos x="14" y="0"/>
                </a:cxn>
                <a:cxn ang="0">
                  <a:pos x="49" y="18"/>
                </a:cxn>
              </a:cxnLst>
              <a:rect l="0" t="0" r="r" b="b"/>
              <a:pathLst>
                <a:path w="49" h="30">
                  <a:moveTo>
                    <a:pt x="49" y="18"/>
                  </a:moveTo>
                  <a:lnTo>
                    <a:pt x="42" y="30"/>
                  </a:lnTo>
                  <a:lnTo>
                    <a:pt x="0" y="24"/>
                  </a:lnTo>
                  <a:lnTo>
                    <a:pt x="14" y="0"/>
                  </a:lnTo>
                  <a:lnTo>
                    <a:pt x="49" y="18"/>
                  </a:lnTo>
                  <a:close/>
                </a:path>
              </a:pathLst>
            </a:custGeom>
            <a:solidFill>
              <a:srgbClr val="000000"/>
            </a:solidFill>
            <a:ln w="9525">
              <a:noFill/>
              <a:round/>
              <a:headEnd/>
              <a:tailEnd/>
            </a:ln>
            <a:effectLst/>
          </p:spPr>
          <p:txBody>
            <a:bodyPr wrap="none" anchor="ctr"/>
            <a:lstStyle/>
            <a:p>
              <a:endParaRPr lang="en-CA"/>
            </a:p>
          </p:txBody>
        </p:sp>
        <p:sp>
          <p:nvSpPr>
            <p:cNvPr id="211" name="Freeform 207"/>
            <p:cNvSpPr>
              <a:spLocks noChangeArrowheads="1"/>
            </p:cNvSpPr>
            <p:nvPr/>
          </p:nvSpPr>
          <p:spPr bwMode="auto">
            <a:xfrm>
              <a:off x="3328" y="2654"/>
              <a:ext cx="37" cy="18"/>
            </a:xfrm>
            <a:custGeom>
              <a:avLst/>
              <a:gdLst/>
              <a:ahLst/>
              <a:cxnLst>
                <a:cxn ang="0">
                  <a:pos x="42" y="6"/>
                </a:cxn>
                <a:cxn ang="0">
                  <a:pos x="42" y="18"/>
                </a:cxn>
                <a:cxn ang="0">
                  <a:pos x="0" y="18"/>
                </a:cxn>
                <a:cxn ang="0">
                  <a:pos x="0" y="0"/>
                </a:cxn>
                <a:cxn ang="0">
                  <a:pos x="42" y="6"/>
                </a:cxn>
              </a:cxnLst>
              <a:rect l="0" t="0" r="r" b="b"/>
              <a:pathLst>
                <a:path w="42" h="18">
                  <a:moveTo>
                    <a:pt x="42" y="6"/>
                  </a:moveTo>
                  <a:lnTo>
                    <a:pt x="42" y="18"/>
                  </a:lnTo>
                  <a:lnTo>
                    <a:pt x="0" y="18"/>
                  </a:lnTo>
                  <a:lnTo>
                    <a:pt x="0" y="0"/>
                  </a:lnTo>
                  <a:lnTo>
                    <a:pt x="42" y="6"/>
                  </a:lnTo>
                  <a:close/>
                </a:path>
              </a:pathLst>
            </a:custGeom>
            <a:solidFill>
              <a:srgbClr val="000000"/>
            </a:solidFill>
            <a:ln w="9525">
              <a:noFill/>
              <a:round/>
              <a:headEnd/>
              <a:tailEnd/>
            </a:ln>
            <a:effectLst/>
          </p:spPr>
          <p:txBody>
            <a:bodyPr wrap="none" anchor="ctr"/>
            <a:lstStyle/>
            <a:p>
              <a:endParaRPr lang="en-CA"/>
            </a:p>
          </p:txBody>
        </p:sp>
        <p:sp>
          <p:nvSpPr>
            <p:cNvPr id="212" name="Freeform 208"/>
            <p:cNvSpPr>
              <a:spLocks noChangeArrowheads="1"/>
            </p:cNvSpPr>
            <p:nvPr/>
          </p:nvSpPr>
          <p:spPr bwMode="auto">
            <a:xfrm>
              <a:off x="3378" y="2595"/>
              <a:ext cx="25" cy="30"/>
            </a:xfrm>
            <a:custGeom>
              <a:avLst/>
              <a:gdLst/>
              <a:ahLst/>
              <a:cxnLst>
                <a:cxn ang="0">
                  <a:pos x="0" y="0"/>
                </a:cxn>
                <a:cxn ang="0">
                  <a:pos x="28" y="30"/>
                </a:cxn>
                <a:cxn ang="0">
                  <a:pos x="21" y="30"/>
                </a:cxn>
                <a:cxn ang="0">
                  <a:pos x="0" y="0"/>
                </a:cxn>
              </a:cxnLst>
              <a:rect l="0" t="0" r="r" b="b"/>
              <a:pathLst>
                <a:path w="28" h="30">
                  <a:moveTo>
                    <a:pt x="0" y="0"/>
                  </a:moveTo>
                  <a:lnTo>
                    <a:pt x="28" y="30"/>
                  </a:lnTo>
                  <a:lnTo>
                    <a:pt x="21" y="30"/>
                  </a:lnTo>
                  <a:lnTo>
                    <a:pt x="0" y="0"/>
                  </a:lnTo>
                  <a:close/>
                </a:path>
              </a:pathLst>
            </a:custGeom>
            <a:solidFill>
              <a:srgbClr val="000000"/>
            </a:solidFill>
            <a:ln w="9525">
              <a:noFill/>
              <a:round/>
              <a:headEnd/>
              <a:tailEnd/>
            </a:ln>
            <a:effectLst/>
          </p:spPr>
          <p:txBody>
            <a:bodyPr wrap="none" anchor="ctr"/>
            <a:lstStyle/>
            <a:p>
              <a:endParaRPr lang="en-CA"/>
            </a:p>
          </p:txBody>
        </p:sp>
        <p:sp>
          <p:nvSpPr>
            <p:cNvPr id="213" name="Freeform 209"/>
            <p:cNvSpPr>
              <a:spLocks noChangeArrowheads="1"/>
            </p:cNvSpPr>
            <p:nvPr/>
          </p:nvSpPr>
          <p:spPr bwMode="auto">
            <a:xfrm>
              <a:off x="3334" y="2636"/>
              <a:ext cx="62" cy="54"/>
            </a:xfrm>
            <a:custGeom>
              <a:avLst/>
              <a:gdLst/>
              <a:ahLst/>
              <a:cxnLst>
                <a:cxn ang="0">
                  <a:pos x="0" y="24"/>
                </a:cxn>
                <a:cxn ang="0">
                  <a:pos x="49" y="0"/>
                </a:cxn>
                <a:cxn ang="0">
                  <a:pos x="70" y="30"/>
                </a:cxn>
                <a:cxn ang="0">
                  <a:pos x="21" y="54"/>
                </a:cxn>
                <a:cxn ang="0">
                  <a:pos x="0" y="24"/>
                </a:cxn>
              </a:cxnLst>
              <a:rect l="0" t="0" r="r" b="b"/>
              <a:pathLst>
                <a:path w="70" h="54">
                  <a:moveTo>
                    <a:pt x="0" y="24"/>
                  </a:moveTo>
                  <a:lnTo>
                    <a:pt x="49" y="0"/>
                  </a:lnTo>
                  <a:lnTo>
                    <a:pt x="70" y="30"/>
                  </a:lnTo>
                  <a:lnTo>
                    <a:pt x="21" y="54"/>
                  </a:lnTo>
                  <a:lnTo>
                    <a:pt x="0" y="24"/>
                  </a:lnTo>
                  <a:close/>
                </a:path>
              </a:pathLst>
            </a:custGeom>
            <a:solidFill>
              <a:srgbClr val="000000"/>
            </a:solidFill>
            <a:ln w="9525">
              <a:noFill/>
              <a:round/>
              <a:headEnd/>
              <a:tailEnd/>
            </a:ln>
            <a:effectLst/>
          </p:spPr>
          <p:txBody>
            <a:bodyPr wrap="none" anchor="ctr"/>
            <a:lstStyle/>
            <a:p>
              <a:endParaRPr lang="en-CA"/>
            </a:p>
          </p:txBody>
        </p:sp>
        <p:sp>
          <p:nvSpPr>
            <p:cNvPr id="214" name="Freeform 210"/>
            <p:cNvSpPr>
              <a:spLocks noChangeArrowheads="1"/>
            </p:cNvSpPr>
            <p:nvPr/>
          </p:nvSpPr>
          <p:spPr bwMode="auto">
            <a:xfrm>
              <a:off x="3378" y="2607"/>
              <a:ext cx="44" cy="59"/>
            </a:xfrm>
            <a:custGeom>
              <a:avLst/>
              <a:gdLst/>
              <a:ahLst/>
              <a:cxnLst>
                <a:cxn ang="0">
                  <a:pos x="0" y="29"/>
                </a:cxn>
                <a:cxn ang="0">
                  <a:pos x="28" y="0"/>
                </a:cxn>
                <a:cxn ang="0">
                  <a:pos x="49" y="29"/>
                </a:cxn>
                <a:cxn ang="0">
                  <a:pos x="21" y="59"/>
                </a:cxn>
                <a:cxn ang="0">
                  <a:pos x="0" y="29"/>
                </a:cxn>
              </a:cxnLst>
              <a:rect l="0" t="0" r="r" b="b"/>
              <a:pathLst>
                <a:path w="49" h="59">
                  <a:moveTo>
                    <a:pt x="0" y="29"/>
                  </a:moveTo>
                  <a:lnTo>
                    <a:pt x="28" y="0"/>
                  </a:lnTo>
                  <a:lnTo>
                    <a:pt x="49" y="29"/>
                  </a:lnTo>
                  <a:lnTo>
                    <a:pt x="21" y="59"/>
                  </a:lnTo>
                  <a:lnTo>
                    <a:pt x="0" y="29"/>
                  </a:lnTo>
                  <a:close/>
                </a:path>
              </a:pathLst>
            </a:custGeom>
            <a:solidFill>
              <a:srgbClr val="000000"/>
            </a:solidFill>
            <a:ln w="9525">
              <a:noFill/>
              <a:round/>
              <a:headEnd/>
              <a:tailEnd/>
            </a:ln>
            <a:effectLst/>
          </p:spPr>
          <p:txBody>
            <a:bodyPr wrap="none" anchor="ctr"/>
            <a:lstStyle/>
            <a:p>
              <a:endParaRPr lang="en-CA"/>
            </a:p>
          </p:txBody>
        </p:sp>
        <p:sp>
          <p:nvSpPr>
            <p:cNvPr id="215" name="Freeform 211"/>
            <p:cNvSpPr>
              <a:spLocks noChangeArrowheads="1"/>
            </p:cNvSpPr>
            <p:nvPr/>
          </p:nvSpPr>
          <p:spPr bwMode="auto">
            <a:xfrm>
              <a:off x="3328" y="2660"/>
              <a:ext cx="37" cy="30"/>
            </a:xfrm>
            <a:custGeom>
              <a:avLst/>
              <a:gdLst/>
              <a:ahLst/>
              <a:cxnLst>
                <a:cxn ang="0">
                  <a:pos x="0" y="12"/>
                </a:cxn>
                <a:cxn ang="0">
                  <a:pos x="28" y="30"/>
                </a:cxn>
                <a:cxn ang="0">
                  <a:pos x="42" y="12"/>
                </a:cxn>
                <a:cxn ang="0">
                  <a:pos x="7" y="0"/>
                </a:cxn>
                <a:cxn ang="0">
                  <a:pos x="0" y="12"/>
                </a:cxn>
              </a:cxnLst>
              <a:rect l="0" t="0" r="r" b="b"/>
              <a:pathLst>
                <a:path w="42" h="30">
                  <a:moveTo>
                    <a:pt x="0" y="12"/>
                  </a:moveTo>
                  <a:lnTo>
                    <a:pt x="28" y="30"/>
                  </a:lnTo>
                  <a:lnTo>
                    <a:pt x="42" y="12"/>
                  </a:lnTo>
                  <a:lnTo>
                    <a:pt x="7" y="0"/>
                  </a:lnTo>
                  <a:lnTo>
                    <a:pt x="0" y="12"/>
                  </a:lnTo>
                  <a:close/>
                </a:path>
              </a:pathLst>
            </a:custGeom>
            <a:solidFill>
              <a:srgbClr val="000000"/>
            </a:solidFill>
            <a:ln w="9525">
              <a:noFill/>
              <a:round/>
              <a:headEnd/>
              <a:tailEnd/>
            </a:ln>
            <a:effectLst/>
          </p:spPr>
          <p:txBody>
            <a:bodyPr wrap="none" anchor="ctr"/>
            <a:lstStyle/>
            <a:p>
              <a:endParaRPr lang="en-CA"/>
            </a:p>
          </p:txBody>
        </p:sp>
        <p:sp>
          <p:nvSpPr>
            <p:cNvPr id="216" name="Rectangle 212"/>
            <p:cNvSpPr>
              <a:spLocks noChangeArrowheads="1"/>
            </p:cNvSpPr>
            <p:nvPr/>
          </p:nvSpPr>
          <p:spPr bwMode="auto">
            <a:xfrm>
              <a:off x="3396" y="2619"/>
              <a:ext cx="37" cy="29"/>
            </a:xfrm>
            <a:prstGeom prst="rect">
              <a:avLst/>
            </a:prstGeom>
            <a:solidFill>
              <a:srgbClr val="000000"/>
            </a:solidFill>
            <a:ln w="9525">
              <a:noFill/>
              <a:round/>
              <a:headEnd/>
              <a:tailEnd/>
            </a:ln>
            <a:effectLst/>
          </p:spPr>
          <p:txBody>
            <a:bodyPr wrap="none" anchor="ctr"/>
            <a:lstStyle/>
            <a:p>
              <a:endParaRPr lang="en-CA"/>
            </a:p>
          </p:txBody>
        </p:sp>
        <p:sp>
          <p:nvSpPr>
            <p:cNvPr id="217" name="Freeform 213"/>
            <p:cNvSpPr>
              <a:spLocks noChangeArrowheads="1"/>
            </p:cNvSpPr>
            <p:nvPr/>
          </p:nvSpPr>
          <p:spPr bwMode="auto">
            <a:xfrm>
              <a:off x="3396" y="2607"/>
              <a:ext cx="37" cy="29"/>
            </a:xfrm>
            <a:custGeom>
              <a:avLst/>
              <a:gdLst/>
              <a:ahLst/>
              <a:cxnLst>
                <a:cxn ang="0">
                  <a:pos x="7" y="0"/>
                </a:cxn>
                <a:cxn ang="0">
                  <a:pos x="42" y="12"/>
                </a:cxn>
                <a:cxn ang="0">
                  <a:pos x="28" y="29"/>
                </a:cxn>
                <a:cxn ang="0">
                  <a:pos x="0" y="12"/>
                </a:cxn>
                <a:cxn ang="0">
                  <a:pos x="7" y="0"/>
                </a:cxn>
              </a:cxnLst>
              <a:rect l="0" t="0" r="r" b="b"/>
              <a:pathLst>
                <a:path w="42" h="29">
                  <a:moveTo>
                    <a:pt x="7" y="0"/>
                  </a:moveTo>
                  <a:lnTo>
                    <a:pt x="42" y="12"/>
                  </a:lnTo>
                  <a:lnTo>
                    <a:pt x="28" y="29"/>
                  </a:lnTo>
                  <a:lnTo>
                    <a:pt x="0" y="12"/>
                  </a:lnTo>
                  <a:lnTo>
                    <a:pt x="7" y="0"/>
                  </a:lnTo>
                  <a:close/>
                </a:path>
              </a:pathLst>
            </a:custGeom>
            <a:solidFill>
              <a:srgbClr val="000000"/>
            </a:solidFill>
            <a:ln w="9525">
              <a:noFill/>
              <a:round/>
              <a:headEnd/>
              <a:tailEnd/>
            </a:ln>
            <a:effectLst/>
          </p:spPr>
          <p:txBody>
            <a:bodyPr wrap="none" anchor="ctr"/>
            <a:lstStyle/>
            <a:p>
              <a:endParaRPr lang="en-CA"/>
            </a:p>
          </p:txBody>
        </p:sp>
        <p:sp>
          <p:nvSpPr>
            <p:cNvPr id="218" name="Freeform 214"/>
            <p:cNvSpPr>
              <a:spLocks noChangeArrowheads="1"/>
            </p:cNvSpPr>
            <p:nvPr/>
          </p:nvSpPr>
          <p:spPr bwMode="auto">
            <a:xfrm>
              <a:off x="3371" y="2636"/>
              <a:ext cx="56" cy="54"/>
            </a:xfrm>
            <a:custGeom>
              <a:avLst/>
              <a:gdLst/>
              <a:ahLst/>
              <a:cxnLst>
                <a:cxn ang="0">
                  <a:pos x="63" y="30"/>
                </a:cxn>
                <a:cxn ang="0">
                  <a:pos x="28" y="54"/>
                </a:cxn>
                <a:cxn ang="0">
                  <a:pos x="0" y="24"/>
                </a:cxn>
                <a:cxn ang="0">
                  <a:pos x="35" y="0"/>
                </a:cxn>
                <a:cxn ang="0">
                  <a:pos x="63" y="30"/>
                </a:cxn>
              </a:cxnLst>
              <a:rect l="0" t="0" r="r" b="b"/>
              <a:pathLst>
                <a:path w="63" h="54">
                  <a:moveTo>
                    <a:pt x="63" y="30"/>
                  </a:moveTo>
                  <a:lnTo>
                    <a:pt x="28" y="54"/>
                  </a:lnTo>
                  <a:lnTo>
                    <a:pt x="0" y="24"/>
                  </a:lnTo>
                  <a:lnTo>
                    <a:pt x="35" y="0"/>
                  </a:lnTo>
                  <a:lnTo>
                    <a:pt x="63" y="30"/>
                  </a:lnTo>
                  <a:close/>
                </a:path>
              </a:pathLst>
            </a:custGeom>
            <a:solidFill>
              <a:srgbClr val="000000"/>
            </a:solidFill>
            <a:ln w="9525">
              <a:noFill/>
              <a:round/>
              <a:headEnd/>
              <a:tailEnd/>
            </a:ln>
            <a:effectLst/>
          </p:spPr>
          <p:txBody>
            <a:bodyPr wrap="none" anchor="ctr"/>
            <a:lstStyle/>
            <a:p>
              <a:endParaRPr lang="en-CA"/>
            </a:p>
          </p:txBody>
        </p:sp>
        <p:sp>
          <p:nvSpPr>
            <p:cNvPr id="219" name="Freeform 215"/>
            <p:cNvSpPr>
              <a:spLocks noChangeArrowheads="1"/>
            </p:cNvSpPr>
            <p:nvPr/>
          </p:nvSpPr>
          <p:spPr bwMode="auto">
            <a:xfrm>
              <a:off x="3353" y="2660"/>
              <a:ext cx="44" cy="30"/>
            </a:xfrm>
            <a:custGeom>
              <a:avLst/>
              <a:gdLst/>
              <a:ahLst/>
              <a:cxnLst>
                <a:cxn ang="0">
                  <a:pos x="49" y="30"/>
                </a:cxn>
                <a:cxn ang="0">
                  <a:pos x="42" y="30"/>
                </a:cxn>
                <a:cxn ang="0">
                  <a:pos x="0" y="24"/>
                </a:cxn>
                <a:cxn ang="0">
                  <a:pos x="21" y="0"/>
                </a:cxn>
                <a:cxn ang="0">
                  <a:pos x="49" y="30"/>
                </a:cxn>
              </a:cxnLst>
              <a:rect l="0" t="0" r="r" b="b"/>
              <a:pathLst>
                <a:path w="49" h="30">
                  <a:moveTo>
                    <a:pt x="49" y="30"/>
                  </a:moveTo>
                  <a:lnTo>
                    <a:pt x="42" y="30"/>
                  </a:lnTo>
                  <a:lnTo>
                    <a:pt x="0" y="24"/>
                  </a:lnTo>
                  <a:lnTo>
                    <a:pt x="21" y="0"/>
                  </a:lnTo>
                  <a:lnTo>
                    <a:pt x="49" y="30"/>
                  </a:lnTo>
                  <a:close/>
                </a:path>
              </a:pathLst>
            </a:custGeom>
            <a:solidFill>
              <a:srgbClr val="000000"/>
            </a:solidFill>
            <a:ln w="9525">
              <a:noFill/>
              <a:round/>
              <a:headEnd/>
              <a:tailEnd/>
            </a:ln>
            <a:effectLst/>
          </p:spPr>
          <p:txBody>
            <a:bodyPr wrap="none" anchor="ctr"/>
            <a:lstStyle/>
            <a:p>
              <a:endParaRPr lang="en-CA"/>
            </a:p>
          </p:txBody>
        </p:sp>
        <p:sp>
          <p:nvSpPr>
            <p:cNvPr id="220" name="Freeform 216"/>
            <p:cNvSpPr>
              <a:spLocks noChangeArrowheads="1"/>
            </p:cNvSpPr>
            <p:nvPr/>
          </p:nvSpPr>
          <p:spPr bwMode="auto">
            <a:xfrm>
              <a:off x="3353" y="2684"/>
              <a:ext cx="38" cy="23"/>
            </a:xfrm>
            <a:custGeom>
              <a:avLst/>
              <a:gdLst/>
              <a:ahLst/>
              <a:cxnLst>
                <a:cxn ang="0">
                  <a:pos x="42" y="6"/>
                </a:cxn>
                <a:cxn ang="0">
                  <a:pos x="42" y="23"/>
                </a:cxn>
                <a:cxn ang="0">
                  <a:pos x="0" y="17"/>
                </a:cxn>
                <a:cxn ang="0">
                  <a:pos x="0" y="0"/>
                </a:cxn>
                <a:cxn ang="0">
                  <a:pos x="42" y="6"/>
                </a:cxn>
              </a:cxnLst>
              <a:rect l="0" t="0" r="r" b="b"/>
              <a:pathLst>
                <a:path w="42" h="23">
                  <a:moveTo>
                    <a:pt x="42" y="6"/>
                  </a:moveTo>
                  <a:lnTo>
                    <a:pt x="42" y="23"/>
                  </a:lnTo>
                  <a:lnTo>
                    <a:pt x="0" y="17"/>
                  </a:lnTo>
                  <a:lnTo>
                    <a:pt x="0" y="0"/>
                  </a:lnTo>
                  <a:lnTo>
                    <a:pt x="42" y="6"/>
                  </a:lnTo>
                  <a:close/>
                </a:path>
              </a:pathLst>
            </a:custGeom>
            <a:solidFill>
              <a:srgbClr val="000000"/>
            </a:solidFill>
            <a:ln w="9525">
              <a:noFill/>
              <a:round/>
              <a:headEnd/>
              <a:tailEnd/>
            </a:ln>
            <a:effectLst/>
          </p:spPr>
          <p:txBody>
            <a:bodyPr wrap="none" anchor="ctr"/>
            <a:lstStyle/>
            <a:p>
              <a:endParaRPr lang="en-CA"/>
            </a:p>
          </p:txBody>
        </p:sp>
        <p:sp>
          <p:nvSpPr>
            <p:cNvPr id="221" name="Freeform 217"/>
            <p:cNvSpPr>
              <a:spLocks noChangeArrowheads="1"/>
            </p:cNvSpPr>
            <p:nvPr/>
          </p:nvSpPr>
          <p:spPr bwMode="auto">
            <a:xfrm>
              <a:off x="3396" y="2636"/>
              <a:ext cx="37" cy="30"/>
            </a:xfrm>
            <a:custGeom>
              <a:avLst/>
              <a:gdLst/>
              <a:ahLst/>
              <a:cxnLst>
                <a:cxn ang="0">
                  <a:pos x="42" y="12"/>
                </a:cxn>
                <a:cxn ang="0">
                  <a:pos x="35" y="30"/>
                </a:cxn>
                <a:cxn ang="0">
                  <a:pos x="0" y="12"/>
                </a:cxn>
                <a:cxn ang="0">
                  <a:pos x="7" y="0"/>
                </a:cxn>
                <a:cxn ang="0">
                  <a:pos x="42" y="12"/>
                </a:cxn>
              </a:cxnLst>
              <a:rect l="0" t="0" r="r" b="b"/>
              <a:pathLst>
                <a:path w="42" h="30">
                  <a:moveTo>
                    <a:pt x="42" y="12"/>
                  </a:moveTo>
                  <a:lnTo>
                    <a:pt x="35" y="30"/>
                  </a:lnTo>
                  <a:lnTo>
                    <a:pt x="0" y="12"/>
                  </a:lnTo>
                  <a:lnTo>
                    <a:pt x="7" y="0"/>
                  </a:lnTo>
                  <a:lnTo>
                    <a:pt x="42" y="12"/>
                  </a:lnTo>
                  <a:close/>
                </a:path>
              </a:pathLst>
            </a:custGeom>
            <a:solidFill>
              <a:srgbClr val="000000"/>
            </a:solidFill>
            <a:ln w="9525">
              <a:noFill/>
              <a:round/>
              <a:headEnd/>
              <a:tailEnd/>
            </a:ln>
            <a:effectLst/>
          </p:spPr>
          <p:txBody>
            <a:bodyPr wrap="none" anchor="ctr"/>
            <a:lstStyle/>
            <a:p>
              <a:endParaRPr lang="en-CA"/>
            </a:p>
          </p:txBody>
        </p:sp>
        <p:sp>
          <p:nvSpPr>
            <p:cNvPr id="222" name="Freeform 218"/>
            <p:cNvSpPr>
              <a:spLocks noChangeArrowheads="1"/>
            </p:cNvSpPr>
            <p:nvPr/>
          </p:nvSpPr>
          <p:spPr bwMode="auto">
            <a:xfrm>
              <a:off x="3371" y="2690"/>
              <a:ext cx="19" cy="35"/>
            </a:xfrm>
            <a:custGeom>
              <a:avLst/>
              <a:gdLst/>
              <a:ahLst/>
              <a:cxnLst>
                <a:cxn ang="0">
                  <a:pos x="0" y="0"/>
                </a:cxn>
                <a:cxn ang="0">
                  <a:pos x="0" y="6"/>
                </a:cxn>
                <a:cxn ang="0">
                  <a:pos x="21" y="35"/>
                </a:cxn>
                <a:cxn ang="0">
                  <a:pos x="0" y="35"/>
                </a:cxn>
                <a:cxn ang="0">
                  <a:pos x="0" y="0"/>
                </a:cxn>
              </a:cxnLst>
              <a:rect l="0" t="0" r="r" b="b"/>
              <a:pathLst>
                <a:path w="21" h="35">
                  <a:moveTo>
                    <a:pt x="0" y="0"/>
                  </a:moveTo>
                  <a:lnTo>
                    <a:pt x="0" y="6"/>
                  </a:lnTo>
                  <a:lnTo>
                    <a:pt x="21" y="35"/>
                  </a:lnTo>
                  <a:lnTo>
                    <a:pt x="0" y="35"/>
                  </a:lnTo>
                  <a:lnTo>
                    <a:pt x="0" y="0"/>
                  </a:lnTo>
                  <a:close/>
                </a:path>
              </a:pathLst>
            </a:custGeom>
            <a:solidFill>
              <a:srgbClr val="000000"/>
            </a:solidFill>
            <a:ln w="9525">
              <a:noFill/>
              <a:round/>
              <a:headEnd/>
              <a:tailEnd/>
            </a:ln>
            <a:effectLst/>
          </p:spPr>
          <p:txBody>
            <a:bodyPr wrap="none" anchor="ctr"/>
            <a:lstStyle/>
            <a:p>
              <a:endParaRPr lang="en-CA"/>
            </a:p>
          </p:txBody>
        </p:sp>
        <p:sp>
          <p:nvSpPr>
            <p:cNvPr id="223" name="Freeform 219"/>
            <p:cNvSpPr>
              <a:spLocks noChangeArrowheads="1"/>
            </p:cNvSpPr>
            <p:nvPr/>
          </p:nvSpPr>
          <p:spPr bwMode="auto">
            <a:xfrm>
              <a:off x="3371" y="2678"/>
              <a:ext cx="44" cy="47"/>
            </a:xfrm>
            <a:custGeom>
              <a:avLst/>
              <a:gdLst/>
              <a:ahLst/>
              <a:cxnLst>
                <a:cxn ang="0">
                  <a:pos x="0" y="18"/>
                </a:cxn>
                <a:cxn ang="0">
                  <a:pos x="21" y="0"/>
                </a:cxn>
                <a:cxn ang="0">
                  <a:pos x="49" y="29"/>
                </a:cxn>
                <a:cxn ang="0">
                  <a:pos x="21" y="47"/>
                </a:cxn>
                <a:cxn ang="0">
                  <a:pos x="0" y="18"/>
                </a:cxn>
              </a:cxnLst>
              <a:rect l="0" t="0" r="r" b="b"/>
              <a:pathLst>
                <a:path w="49" h="47">
                  <a:moveTo>
                    <a:pt x="0" y="18"/>
                  </a:moveTo>
                  <a:lnTo>
                    <a:pt x="21" y="0"/>
                  </a:lnTo>
                  <a:lnTo>
                    <a:pt x="49" y="29"/>
                  </a:lnTo>
                  <a:lnTo>
                    <a:pt x="21" y="47"/>
                  </a:lnTo>
                  <a:lnTo>
                    <a:pt x="0" y="18"/>
                  </a:lnTo>
                  <a:close/>
                </a:path>
              </a:pathLst>
            </a:custGeom>
            <a:solidFill>
              <a:srgbClr val="000000"/>
            </a:solidFill>
            <a:ln w="9525">
              <a:noFill/>
              <a:round/>
              <a:headEnd/>
              <a:tailEnd/>
            </a:ln>
            <a:effectLst/>
          </p:spPr>
          <p:txBody>
            <a:bodyPr wrap="none" anchor="ctr"/>
            <a:lstStyle/>
            <a:p>
              <a:endParaRPr lang="en-CA"/>
            </a:p>
          </p:txBody>
        </p:sp>
        <p:sp>
          <p:nvSpPr>
            <p:cNvPr id="224" name="Freeform 220"/>
            <p:cNvSpPr>
              <a:spLocks noChangeArrowheads="1"/>
            </p:cNvSpPr>
            <p:nvPr/>
          </p:nvSpPr>
          <p:spPr bwMode="auto">
            <a:xfrm>
              <a:off x="3390" y="2642"/>
              <a:ext cx="69" cy="65"/>
            </a:xfrm>
            <a:custGeom>
              <a:avLst/>
              <a:gdLst/>
              <a:ahLst/>
              <a:cxnLst>
                <a:cxn ang="0">
                  <a:pos x="0" y="36"/>
                </a:cxn>
                <a:cxn ang="0">
                  <a:pos x="49" y="0"/>
                </a:cxn>
                <a:cxn ang="0">
                  <a:pos x="78" y="30"/>
                </a:cxn>
                <a:cxn ang="0">
                  <a:pos x="28" y="65"/>
                </a:cxn>
                <a:cxn ang="0">
                  <a:pos x="0" y="36"/>
                </a:cxn>
              </a:cxnLst>
              <a:rect l="0" t="0" r="r" b="b"/>
              <a:pathLst>
                <a:path w="78" h="65">
                  <a:moveTo>
                    <a:pt x="0" y="36"/>
                  </a:moveTo>
                  <a:lnTo>
                    <a:pt x="49" y="0"/>
                  </a:lnTo>
                  <a:lnTo>
                    <a:pt x="78" y="30"/>
                  </a:lnTo>
                  <a:lnTo>
                    <a:pt x="28" y="65"/>
                  </a:lnTo>
                  <a:lnTo>
                    <a:pt x="0" y="36"/>
                  </a:lnTo>
                  <a:close/>
                </a:path>
              </a:pathLst>
            </a:custGeom>
            <a:solidFill>
              <a:srgbClr val="000000"/>
            </a:solidFill>
            <a:ln w="9525">
              <a:noFill/>
              <a:round/>
              <a:headEnd/>
              <a:tailEnd/>
            </a:ln>
            <a:effectLst/>
          </p:spPr>
          <p:txBody>
            <a:bodyPr wrap="none" anchor="ctr"/>
            <a:lstStyle/>
            <a:p>
              <a:endParaRPr lang="en-CA"/>
            </a:p>
          </p:txBody>
        </p:sp>
        <p:sp>
          <p:nvSpPr>
            <p:cNvPr id="225" name="Freeform 221"/>
            <p:cNvSpPr>
              <a:spLocks noChangeArrowheads="1"/>
            </p:cNvSpPr>
            <p:nvPr/>
          </p:nvSpPr>
          <p:spPr bwMode="auto">
            <a:xfrm>
              <a:off x="3353" y="2690"/>
              <a:ext cx="38" cy="35"/>
            </a:xfrm>
            <a:custGeom>
              <a:avLst/>
              <a:gdLst/>
              <a:ahLst/>
              <a:cxnLst>
                <a:cxn ang="0">
                  <a:pos x="0" y="11"/>
                </a:cxn>
                <a:cxn ang="0">
                  <a:pos x="21" y="35"/>
                </a:cxn>
                <a:cxn ang="0">
                  <a:pos x="42" y="17"/>
                </a:cxn>
                <a:cxn ang="0">
                  <a:pos x="21" y="0"/>
                </a:cxn>
                <a:cxn ang="0">
                  <a:pos x="0" y="11"/>
                </a:cxn>
              </a:cxnLst>
              <a:rect l="0" t="0" r="r" b="b"/>
              <a:pathLst>
                <a:path w="42" h="35">
                  <a:moveTo>
                    <a:pt x="0" y="11"/>
                  </a:moveTo>
                  <a:lnTo>
                    <a:pt x="21" y="35"/>
                  </a:lnTo>
                  <a:lnTo>
                    <a:pt x="42" y="17"/>
                  </a:lnTo>
                  <a:lnTo>
                    <a:pt x="21" y="0"/>
                  </a:lnTo>
                  <a:lnTo>
                    <a:pt x="0" y="11"/>
                  </a:lnTo>
                  <a:close/>
                </a:path>
              </a:pathLst>
            </a:custGeom>
            <a:solidFill>
              <a:srgbClr val="000000"/>
            </a:solidFill>
            <a:ln w="9525">
              <a:noFill/>
              <a:round/>
              <a:headEnd/>
              <a:tailEnd/>
            </a:ln>
            <a:effectLst/>
          </p:spPr>
          <p:txBody>
            <a:bodyPr wrap="none" anchor="ctr"/>
            <a:lstStyle/>
            <a:p>
              <a:endParaRPr lang="en-CA"/>
            </a:p>
          </p:txBody>
        </p:sp>
        <p:sp>
          <p:nvSpPr>
            <p:cNvPr id="226" name="Freeform 222"/>
            <p:cNvSpPr>
              <a:spLocks noChangeArrowheads="1"/>
            </p:cNvSpPr>
            <p:nvPr/>
          </p:nvSpPr>
          <p:spPr bwMode="auto">
            <a:xfrm>
              <a:off x="3415" y="2648"/>
              <a:ext cx="51" cy="42"/>
            </a:xfrm>
            <a:custGeom>
              <a:avLst/>
              <a:gdLst/>
              <a:ahLst/>
              <a:cxnLst>
                <a:cxn ang="0">
                  <a:pos x="57" y="6"/>
                </a:cxn>
                <a:cxn ang="0">
                  <a:pos x="42" y="42"/>
                </a:cxn>
                <a:cxn ang="0">
                  <a:pos x="0" y="36"/>
                </a:cxn>
                <a:cxn ang="0">
                  <a:pos x="14" y="0"/>
                </a:cxn>
                <a:cxn ang="0">
                  <a:pos x="57" y="6"/>
                </a:cxn>
              </a:cxnLst>
              <a:rect l="0" t="0" r="r" b="b"/>
              <a:pathLst>
                <a:path w="57" h="42">
                  <a:moveTo>
                    <a:pt x="57" y="6"/>
                  </a:moveTo>
                  <a:lnTo>
                    <a:pt x="42" y="42"/>
                  </a:lnTo>
                  <a:lnTo>
                    <a:pt x="0" y="36"/>
                  </a:lnTo>
                  <a:lnTo>
                    <a:pt x="14" y="0"/>
                  </a:lnTo>
                  <a:lnTo>
                    <a:pt x="57" y="6"/>
                  </a:lnTo>
                  <a:close/>
                </a:path>
              </a:pathLst>
            </a:custGeom>
            <a:solidFill>
              <a:srgbClr val="000000"/>
            </a:solidFill>
            <a:ln w="9525">
              <a:noFill/>
              <a:round/>
              <a:headEnd/>
              <a:tailEnd/>
            </a:ln>
            <a:effectLst/>
          </p:spPr>
          <p:txBody>
            <a:bodyPr wrap="none" anchor="ctr"/>
            <a:lstStyle/>
            <a:p>
              <a:endParaRPr lang="en-CA"/>
            </a:p>
          </p:txBody>
        </p:sp>
        <p:sp>
          <p:nvSpPr>
            <p:cNvPr id="227" name="Freeform 223"/>
            <p:cNvSpPr>
              <a:spLocks noChangeArrowheads="1"/>
            </p:cNvSpPr>
            <p:nvPr/>
          </p:nvSpPr>
          <p:spPr bwMode="auto">
            <a:xfrm>
              <a:off x="3409" y="2684"/>
              <a:ext cx="44" cy="23"/>
            </a:xfrm>
            <a:custGeom>
              <a:avLst/>
              <a:gdLst/>
              <a:ahLst/>
              <a:cxnLst>
                <a:cxn ang="0">
                  <a:pos x="49" y="6"/>
                </a:cxn>
                <a:cxn ang="0">
                  <a:pos x="42" y="23"/>
                </a:cxn>
                <a:cxn ang="0">
                  <a:pos x="0" y="17"/>
                </a:cxn>
                <a:cxn ang="0">
                  <a:pos x="7" y="0"/>
                </a:cxn>
                <a:cxn ang="0">
                  <a:pos x="49" y="6"/>
                </a:cxn>
              </a:cxnLst>
              <a:rect l="0" t="0" r="r" b="b"/>
              <a:pathLst>
                <a:path w="49" h="23">
                  <a:moveTo>
                    <a:pt x="49" y="6"/>
                  </a:moveTo>
                  <a:lnTo>
                    <a:pt x="42" y="23"/>
                  </a:lnTo>
                  <a:lnTo>
                    <a:pt x="0" y="17"/>
                  </a:lnTo>
                  <a:lnTo>
                    <a:pt x="7" y="0"/>
                  </a:lnTo>
                  <a:lnTo>
                    <a:pt x="49" y="6"/>
                  </a:lnTo>
                  <a:close/>
                </a:path>
              </a:pathLst>
            </a:custGeom>
            <a:solidFill>
              <a:srgbClr val="000000"/>
            </a:solidFill>
            <a:ln w="9525">
              <a:noFill/>
              <a:round/>
              <a:headEnd/>
              <a:tailEnd/>
            </a:ln>
            <a:effectLst/>
          </p:spPr>
          <p:txBody>
            <a:bodyPr wrap="none" anchor="ctr"/>
            <a:lstStyle/>
            <a:p>
              <a:endParaRPr lang="en-CA"/>
            </a:p>
          </p:txBody>
        </p:sp>
        <p:sp>
          <p:nvSpPr>
            <p:cNvPr id="228" name="Freeform 224"/>
            <p:cNvSpPr>
              <a:spLocks noChangeArrowheads="1"/>
            </p:cNvSpPr>
            <p:nvPr/>
          </p:nvSpPr>
          <p:spPr bwMode="auto">
            <a:xfrm>
              <a:off x="3434" y="2642"/>
              <a:ext cx="32" cy="30"/>
            </a:xfrm>
            <a:custGeom>
              <a:avLst/>
              <a:gdLst/>
              <a:ahLst/>
              <a:cxnLst>
                <a:cxn ang="0">
                  <a:pos x="0" y="0"/>
                </a:cxn>
                <a:cxn ang="0">
                  <a:pos x="36" y="12"/>
                </a:cxn>
                <a:cxn ang="0">
                  <a:pos x="29" y="30"/>
                </a:cxn>
                <a:cxn ang="0">
                  <a:pos x="0" y="0"/>
                </a:cxn>
              </a:cxnLst>
              <a:rect l="0" t="0" r="r" b="b"/>
              <a:pathLst>
                <a:path w="36" h="30">
                  <a:moveTo>
                    <a:pt x="0" y="0"/>
                  </a:moveTo>
                  <a:lnTo>
                    <a:pt x="36" y="12"/>
                  </a:lnTo>
                  <a:lnTo>
                    <a:pt x="29" y="30"/>
                  </a:lnTo>
                  <a:lnTo>
                    <a:pt x="0" y="0"/>
                  </a:lnTo>
                  <a:close/>
                </a:path>
              </a:pathLst>
            </a:custGeom>
            <a:solidFill>
              <a:srgbClr val="000000"/>
            </a:solidFill>
            <a:ln w="9525">
              <a:noFill/>
              <a:round/>
              <a:headEnd/>
              <a:tailEnd/>
            </a:ln>
            <a:effectLst/>
          </p:spPr>
          <p:txBody>
            <a:bodyPr wrap="none" anchor="ctr"/>
            <a:lstStyle/>
            <a:p>
              <a:endParaRPr lang="en-CA"/>
            </a:p>
          </p:txBody>
        </p:sp>
        <p:sp>
          <p:nvSpPr>
            <p:cNvPr id="229" name="Freeform 225"/>
            <p:cNvSpPr>
              <a:spLocks noChangeArrowheads="1"/>
            </p:cNvSpPr>
            <p:nvPr/>
          </p:nvSpPr>
          <p:spPr bwMode="auto">
            <a:xfrm>
              <a:off x="3415" y="2678"/>
              <a:ext cx="51" cy="47"/>
            </a:xfrm>
            <a:custGeom>
              <a:avLst/>
              <a:gdLst/>
              <a:ahLst/>
              <a:cxnLst>
                <a:cxn ang="0">
                  <a:pos x="0" y="18"/>
                </a:cxn>
                <a:cxn ang="0">
                  <a:pos x="35" y="0"/>
                </a:cxn>
                <a:cxn ang="0">
                  <a:pos x="57" y="29"/>
                </a:cxn>
                <a:cxn ang="0">
                  <a:pos x="21" y="47"/>
                </a:cxn>
                <a:cxn ang="0">
                  <a:pos x="0" y="18"/>
                </a:cxn>
              </a:cxnLst>
              <a:rect l="0" t="0" r="r" b="b"/>
              <a:pathLst>
                <a:path w="57" h="47">
                  <a:moveTo>
                    <a:pt x="0" y="18"/>
                  </a:moveTo>
                  <a:lnTo>
                    <a:pt x="35" y="0"/>
                  </a:lnTo>
                  <a:lnTo>
                    <a:pt x="57" y="29"/>
                  </a:lnTo>
                  <a:lnTo>
                    <a:pt x="21" y="47"/>
                  </a:lnTo>
                  <a:lnTo>
                    <a:pt x="0" y="18"/>
                  </a:lnTo>
                  <a:close/>
                </a:path>
              </a:pathLst>
            </a:custGeom>
            <a:solidFill>
              <a:srgbClr val="000000"/>
            </a:solidFill>
            <a:ln w="9525">
              <a:noFill/>
              <a:round/>
              <a:headEnd/>
              <a:tailEnd/>
            </a:ln>
            <a:effectLst/>
          </p:spPr>
          <p:txBody>
            <a:bodyPr wrap="none" anchor="ctr"/>
            <a:lstStyle/>
            <a:p>
              <a:endParaRPr lang="en-CA"/>
            </a:p>
          </p:txBody>
        </p:sp>
        <p:sp>
          <p:nvSpPr>
            <p:cNvPr id="230" name="Freeform 226"/>
            <p:cNvSpPr>
              <a:spLocks noChangeArrowheads="1"/>
            </p:cNvSpPr>
            <p:nvPr/>
          </p:nvSpPr>
          <p:spPr bwMode="auto">
            <a:xfrm>
              <a:off x="3446" y="2660"/>
              <a:ext cx="38" cy="47"/>
            </a:xfrm>
            <a:custGeom>
              <a:avLst/>
              <a:gdLst/>
              <a:ahLst/>
              <a:cxnLst>
                <a:cxn ang="0">
                  <a:pos x="0" y="18"/>
                </a:cxn>
                <a:cxn ang="0">
                  <a:pos x="22" y="0"/>
                </a:cxn>
                <a:cxn ang="0">
                  <a:pos x="43" y="30"/>
                </a:cxn>
                <a:cxn ang="0">
                  <a:pos x="22" y="47"/>
                </a:cxn>
                <a:cxn ang="0">
                  <a:pos x="0" y="18"/>
                </a:cxn>
              </a:cxnLst>
              <a:rect l="0" t="0" r="r" b="b"/>
              <a:pathLst>
                <a:path w="43" h="47">
                  <a:moveTo>
                    <a:pt x="0" y="18"/>
                  </a:moveTo>
                  <a:lnTo>
                    <a:pt x="22" y="0"/>
                  </a:lnTo>
                  <a:lnTo>
                    <a:pt x="43" y="30"/>
                  </a:lnTo>
                  <a:lnTo>
                    <a:pt x="22" y="47"/>
                  </a:lnTo>
                  <a:lnTo>
                    <a:pt x="0" y="18"/>
                  </a:lnTo>
                  <a:close/>
                </a:path>
              </a:pathLst>
            </a:custGeom>
            <a:solidFill>
              <a:srgbClr val="000000"/>
            </a:solidFill>
            <a:ln w="9525">
              <a:noFill/>
              <a:round/>
              <a:headEnd/>
              <a:tailEnd/>
            </a:ln>
            <a:effectLst/>
          </p:spPr>
          <p:txBody>
            <a:bodyPr wrap="none" anchor="ctr"/>
            <a:lstStyle/>
            <a:p>
              <a:endParaRPr lang="en-CA"/>
            </a:p>
          </p:txBody>
        </p:sp>
        <p:sp>
          <p:nvSpPr>
            <p:cNvPr id="231" name="Freeform 227"/>
            <p:cNvSpPr>
              <a:spLocks noChangeArrowheads="1"/>
            </p:cNvSpPr>
            <p:nvPr/>
          </p:nvSpPr>
          <p:spPr bwMode="auto">
            <a:xfrm>
              <a:off x="3409" y="2701"/>
              <a:ext cx="37" cy="24"/>
            </a:xfrm>
            <a:custGeom>
              <a:avLst/>
              <a:gdLst/>
              <a:ahLst/>
              <a:cxnLst>
                <a:cxn ang="0">
                  <a:pos x="0" y="0"/>
                </a:cxn>
                <a:cxn ang="0">
                  <a:pos x="28" y="24"/>
                </a:cxn>
                <a:cxn ang="0">
                  <a:pos x="42" y="6"/>
                </a:cxn>
                <a:cxn ang="0">
                  <a:pos x="0" y="0"/>
                </a:cxn>
              </a:cxnLst>
              <a:rect l="0" t="0" r="r" b="b"/>
              <a:pathLst>
                <a:path w="42" h="24">
                  <a:moveTo>
                    <a:pt x="0" y="0"/>
                  </a:moveTo>
                  <a:lnTo>
                    <a:pt x="28" y="24"/>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232" name="Freeform 228"/>
            <p:cNvSpPr>
              <a:spLocks noChangeArrowheads="1"/>
            </p:cNvSpPr>
            <p:nvPr/>
          </p:nvSpPr>
          <p:spPr bwMode="auto">
            <a:xfrm>
              <a:off x="3452" y="2565"/>
              <a:ext cx="45" cy="107"/>
            </a:xfrm>
            <a:custGeom>
              <a:avLst/>
              <a:gdLst/>
              <a:ahLst/>
              <a:cxnLst>
                <a:cxn ang="0">
                  <a:pos x="8" y="107"/>
                </a:cxn>
                <a:cxn ang="0">
                  <a:pos x="0" y="0"/>
                </a:cxn>
                <a:cxn ang="0">
                  <a:pos x="43" y="0"/>
                </a:cxn>
                <a:cxn ang="0">
                  <a:pos x="50" y="107"/>
                </a:cxn>
                <a:cxn ang="0">
                  <a:pos x="8" y="107"/>
                </a:cxn>
              </a:cxnLst>
              <a:rect l="0" t="0" r="r" b="b"/>
              <a:pathLst>
                <a:path w="50" h="107">
                  <a:moveTo>
                    <a:pt x="8" y="107"/>
                  </a:moveTo>
                  <a:lnTo>
                    <a:pt x="0" y="0"/>
                  </a:lnTo>
                  <a:lnTo>
                    <a:pt x="43" y="0"/>
                  </a:lnTo>
                  <a:lnTo>
                    <a:pt x="50" y="107"/>
                  </a:lnTo>
                  <a:lnTo>
                    <a:pt x="8" y="107"/>
                  </a:lnTo>
                  <a:close/>
                </a:path>
              </a:pathLst>
            </a:custGeom>
            <a:solidFill>
              <a:srgbClr val="000000"/>
            </a:solidFill>
            <a:ln w="9525">
              <a:noFill/>
              <a:round/>
              <a:headEnd/>
              <a:tailEnd/>
            </a:ln>
            <a:effectLst/>
          </p:spPr>
          <p:txBody>
            <a:bodyPr wrap="none" anchor="ctr"/>
            <a:lstStyle/>
            <a:p>
              <a:endParaRPr lang="en-CA"/>
            </a:p>
          </p:txBody>
        </p:sp>
        <p:sp>
          <p:nvSpPr>
            <p:cNvPr id="233" name="Freeform 229"/>
            <p:cNvSpPr>
              <a:spLocks noChangeArrowheads="1"/>
            </p:cNvSpPr>
            <p:nvPr/>
          </p:nvSpPr>
          <p:spPr bwMode="auto">
            <a:xfrm>
              <a:off x="3459" y="2660"/>
              <a:ext cx="37" cy="30"/>
            </a:xfrm>
            <a:custGeom>
              <a:avLst/>
              <a:gdLst/>
              <a:ahLst/>
              <a:cxnLst>
                <a:cxn ang="0">
                  <a:pos x="28" y="30"/>
                </a:cxn>
                <a:cxn ang="0">
                  <a:pos x="42" y="12"/>
                </a:cxn>
                <a:cxn ang="0">
                  <a:pos x="7" y="0"/>
                </a:cxn>
                <a:cxn ang="0">
                  <a:pos x="0" y="12"/>
                </a:cxn>
                <a:cxn ang="0">
                  <a:pos x="28" y="30"/>
                </a:cxn>
              </a:cxnLst>
              <a:rect l="0" t="0" r="r" b="b"/>
              <a:pathLst>
                <a:path w="42" h="30">
                  <a:moveTo>
                    <a:pt x="28" y="30"/>
                  </a:moveTo>
                  <a:lnTo>
                    <a:pt x="42" y="12"/>
                  </a:lnTo>
                  <a:lnTo>
                    <a:pt x="7" y="0"/>
                  </a:lnTo>
                  <a:lnTo>
                    <a:pt x="0" y="12"/>
                  </a:lnTo>
                  <a:lnTo>
                    <a:pt x="28" y="30"/>
                  </a:lnTo>
                  <a:close/>
                </a:path>
              </a:pathLst>
            </a:custGeom>
            <a:solidFill>
              <a:srgbClr val="000000"/>
            </a:solidFill>
            <a:ln w="9525">
              <a:noFill/>
              <a:round/>
              <a:headEnd/>
              <a:tailEnd/>
            </a:ln>
            <a:effectLst/>
          </p:spPr>
          <p:txBody>
            <a:bodyPr wrap="none" anchor="ctr"/>
            <a:lstStyle/>
            <a:p>
              <a:endParaRPr lang="en-CA"/>
            </a:p>
          </p:txBody>
        </p:sp>
        <p:sp>
          <p:nvSpPr>
            <p:cNvPr id="234" name="Freeform 230"/>
            <p:cNvSpPr>
              <a:spLocks noChangeArrowheads="1"/>
            </p:cNvSpPr>
            <p:nvPr/>
          </p:nvSpPr>
          <p:spPr bwMode="auto">
            <a:xfrm>
              <a:off x="3452" y="2560"/>
              <a:ext cx="69" cy="59"/>
            </a:xfrm>
            <a:custGeom>
              <a:avLst/>
              <a:gdLst/>
              <a:ahLst/>
              <a:cxnLst>
                <a:cxn ang="0">
                  <a:pos x="36" y="0"/>
                </a:cxn>
                <a:cxn ang="0">
                  <a:pos x="78" y="41"/>
                </a:cxn>
                <a:cxn ang="0">
                  <a:pos x="43" y="59"/>
                </a:cxn>
                <a:cxn ang="0">
                  <a:pos x="0" y="17"/>
                </a:cxn>
                <a:cxn ang="0">
                  <a:pos x="36" y="0"/>
                </a:cxn>
              </a:cxnLst>
              <a:rect l="0" t="0" r="r" b="b"/>
              <a:pathLst>
                <a:path w="78" h="59">
                  <a:moveTo>
                    <a:pt x="36" y="0"/>
                  </a:moveTo>
                  <a:lnTo>
                    <a:pt x="78" y="41"/>
                  </a:lnTo>
                  <a:lnTo>
                    <a:pt x="43" y="59"/>
                  </a:lnTo>
                  <a:lnTo>
                    <a:pt x="0" y="17"/>
                  </a:lnTo>
                  <a:lnTo>
                    <a:pt x="36" y="0"/>
                  </a:lnTo>
                  <a:close/>
                </a:path>
              </a:pathLst>
            </a:custGeom>
            <a:solidFill>
              <a:srgbClr val="000000"/>
            </a:solidFill>
            <a:ln w="9525">
              <a:noFill/>
              <a:round/>
              <a:headEnd/>
              <a:tailEnd/>
            </a:ln>
            <a:effectLst/>
          </p:spPr>
          <p:txBody>
            <a:bodyPr wrap="none" anchor="ctr"/>
            <a:lstStyle/>
            <a:p>
              <a:endParaRPr lang="en-CA"/>
            </a:p>
          </p:txBody>
        </p:sp>
        <p:sp>
          <p:nvSpPr>
            <p:cNvPr id="235" name="Freeform 231"/>
            <p:cNvSpPr>
              <a:spLocks noChangeArrowheads="1"/>
            </p:cNvSpPr>
            <p:nvPr/>
          </p:nvSpPr>
          <p:spPr bwMode="auto">
            <a:xfrm>
              <a:off x="3452" y="2560"/>
              <a:ext cx="38" cy="17"/>
            </a:xfrm>
            <a:custGeom>
              <a:avLst/>
              <a:gdLst/>
              <a:ahLst/>
              <a:cxnLst>
                <a:cxn ang="0">
                  <a:pos x="0" y="5"/>
                </a:cxn>
                <a:cxn ang="0">
                  <a:pos x="36" y="0"/>
                </a:cxn>
                <a:cxn ang="0">
                  <a:pos x="43" y="5"/>
                </a:cxn>
                <a:cxn ang="0">
                  <a:pos x="0" y="17"/>
                </a:cxn>
                <a:cxn ang="0">
                  <a:pos x="0" y="5"/>
                </a:cxn>
              </a:cxnLst>
              <a:rect l="0" t="0" r="r" b="b"/>
              <a:pathLst>
                <a:path w="43" h="17">
                  <a:moveTo>
                    <a:pt x="0" y="5"/>
                  </a:moveTo>
                  <a:lnTo>
                    <a:pt x="36" y="0"/>
                  </a:lnTo>
                  <a:lnTo>
                    <a:pt x="43" y="5"/>
                  </a:lnTo>
                  <a:lnTo>
                    <a:pt x="0" y="17"/>
                  </a:lnTo>
                  <a:lnTo>
                    <a:pt x="0" y="5"/>
                  </a:lnTo>
                  <a:close/>
                </a:path>
              </a:pathLst>
            </a:custGeom>
            <a:solidFill>
              <a:srgbClr val="000000"/>
            </a:solidFill>
            <a:ln w="9525">
              <a:noFill/>
              <a:round/>
              <a:headEnd/>
              <a:tailEnd/>
            </a:ln>
            <a:effectLst/>
          </p:spPr>
          <p:txBody>
            <a:bodyPr wrap="none" anchor="ctr"/>
            <a:lstStyle/>
            <a:p>
              <a:endParaRPr lang="en-CA"/>
            </a:p>
          </p:txBody>
        </p:sp>
        <p:sp>
          <p:nvSpPr>
            <p:cNvPr id="236" name="Freeform 232"/>
            <p:cNvSpPr>
              <a:spLocks noChangeArrowheads="1"/>
            </p:cNvSpPr>
            <p:nvPr/>
          </p:nvSpPr>
          <p:spPr bwMode="auto">
            <a:xfrm>
              <a:off x="3490" y="2601"/>
              <a:ext cx="50" cy="41"/>
            </a:xfrm>
            <a:custGeom>
              <a:avLst/>
              <a:gdLst/>
              <a:ahLst/>
              <a:cxnLst>
                <a:cxn ang="0">
                  <a:pos x="35" y="0"/>
                </a:cxn>
                <a:cxn ang="0">
                  <a:pos x="0" y="18"/>
                </a:cxn>
                <a:cxn ang="0">
                  <a:pos x="21" y="41"/>
                </a:cxn>
                <a:cxn ang="0">
                  <a:pos x="56" y="24"/>
                </a:cxn>
                <a:cxn ang="0">
                  <a:pos x="35" y="0"/>
                </a:cxn>
              </a:cxnLst>
              <a:rect l="0" t="0" r="r" b="b"/>
              <a:pathLst>
                <a:path w="56" h="41">
                  <a:moveTo>
                    <a:pt x="35" y="0"/>
                  </a:moveTo>
                  <a:lnTo>
                    <a:pt x="0" y="18"/>
                  </a:lnTo>
                  <a:lnTo>
                    <a:pt x="21" y="41"/>
                  </a:lnTo>
                  <a:lnTo>
                    <a:pt x="56" y="24"/>
                  </a:lnTo>
                  <a:lnTo>
                    <a:pt x="35" y="0"/>
                  </a:lnTo>
                  <a:close/>
                </a:path>
              </a:pathLst>
            </a:custGeom>
            <a:solidFill>
              <a:srgbClr val="000000"/>
            </a:solidFill>
            <a:ln w="9525">
              <a:noFill/>
              <a:round/>
              <a:headEnd/>
              <a:tailEnd/>
            </a:ln>
            <a:effectLst/>
          </p:spPr>
          <p:txBody>
            <a:bodyPr wrap="none" anchor="ctr"/>
            <a:lstStyle/>
            <a:p>
              <a:endParaRPr lang="en-CA"/>
            </a:p>
          </p:txBody>
        </p:sp>
        <p:sp>
          <p:nvSpPr>
            <p:cNvPr id="237" name="Freeform 233"/>
            <p:cNvSpPr>
              <a:spLocks noChangeArrowheads="1"/>
            </p:cNvSpPr>
            <p:nvPr/>
          </p:nvSpPr>
          <p:spPr bwMode="auto">
            <a:xfrm>
              <a:off x="3490" y="2601"/>
              <a:ext cx="31" cy="18"/>
            </a:xfrm>
            <a:custGeom>
              <a:avLst/>
              <a:gdLst/>
              <a:ahLst/>
              <a:cxnLst>
                <a:cxn ang="0">
                  <a:pos x="35" y="0"/>
                </a:cxn>
                <a:cxn ang="0">
                  <a:pos x="35" y="0"/>
                </a:cxn>
                <a:cxn ang="0">
                  <a:pos x="0" y="18"/>
                </a:cxn>
                <a:cxn ang="0">
                  <a:pos x="0" y="18"/>
                </a:cxn>
                <a:cxn ang="0">
                  <a:pos x="35" y="0"/>
                </a:cxn>
              </a:cxnLst>
              <a:rect l="0" t="0" r="r" b="b"/>
              <a:pathLst>
                <a:path w="35" h="18">
                  <a:moveTo>
                    <a:pt x="35" y="0"/>
                  </a:moveTo>
                  <a:lnTo>
                    <a:pt x="35" y="0"/>
                  </a:lnTo>
                  <a:lnTo>
                    <a:pt x="0" y="18"/>
                  </a:lnTo>
                  <a:lnTo>
                    <a:pt x="0" y="18"/>
                  </a:lnTo>
                  <a:lnTo>
                    <a:pt x="35" y="0"/>
                  </a:lnTo>
                  <a:close/>
                </a:path>
              </a:pathLst>
            </a:custGeom>
            <a:solidFill>
              <a:srgbClr val="000000"/>
            </a:solidFill>
            <a:ln w="9525">
              <a:noFill/>
              <a:round/>
              <a:headEnd/>
              <a:tailEnd/>
            </a:ln>
            <a:effectLst/>
          </p:spPr>
          <p:txBody>
            <a:bodyPr wrap="none" anchor="ctr"/>
            <a:lstStyle/>
            <a:p>
              <a:endParaRPr lang="en-CA"/>
            </a:p>
          </p:txBody>
        </p:sp>
        <p:sp>
          <p:nvSpPr>
            <p:cNvPr id="238" name="Freeform 234"/>
            <p:cNvSpPr>
              <a:spLocks noChangeArrowheads="1"/>
            </p:cNvSpPr>
            <p:nvPr/>
          </p:nvSpPr>
          <p:spPr bwMode="auto">
            <a:xfrm>
              <a:off x="3522" y="2613"/>
              <a:ext cx="44" cy="41"/>
            </a:xfrm>
            <a:custGeom>
              <a:avLst/>
              <a:gdLst/>
              <a:ahLst/>
              <a:cxnLst>
                <a:cxn ang="0">
                  <a:pos x="7" y="0"/>
                </a:cxn>
                <a:cxn ang="0">
                  <a:pos x="0" y="35"/>
                </a:cxn>
                <a:cxn ang="0">
                  <a:pos x="42" y="41"/>
                </a:cxn>
                <a:cxn ang="0">
                  <a:pos x="49" y="6"/>
                </a:cxn>
                <a:cxn ang="0">
                  <a:pos x="7" y="0"/>
                </a:cxn>
              </a:cxnLst>
              <a:rect l="0" t="0" r="r" b="b"/>
              <a:pathLst>
                <a:path w="49" h="41">
                  <a:moveTo>
                    <a:pt x="7" y="0"/>
                  </a:moveTo>
                  <a:lnTo>
                    <a:pt x="0" y="35"/>
                  </a:lnTo>
                  <a:lnTo>
                    <a:pt x="42" y="41"/>
                  </a:lnTo>
                  <a:lnTo>
                    <a:pt x="49" y="6"/>
                  </a:lnTo>
                  <a:lnTo>
                    <a:pt x="7" y="0"/>
                  </a:lnTo>
                  <a:close/>
                </a:path>
              </a:pathLst>
            </a:custGeom>
            <a:solidFill>
              <a:srgbClr val="000000"/>
            </a:solidFill>
            <a:ln w="9525">
              <a:noFill/>
              <a:round/>
              <a:headEnd/>
              <a:tailEnd/>
            </a:ln>
            <a:effectLst/>
          </p:spPr>
          <p:txBody>
            <a:bodyPr wrap="none" anchor="ctr"/>
            <a:lstStyle/>
            <a:p>
              <a:endParaRPr lang="en-CA"/>
            </a:p>
          </p:txBody>
        </p:sp>
        <p:sp>
          <p:nvSpPr>
            <p:cNvPr id="239" name="Freeform 235"/>
            <p:cNvSpPr>
              <a:spLocks noChangeArrowheads="1"/>
            </p:cNvSpPr>
            <p:nvPr/>
          </p:nvSpPr>
          <p:spPr bwMode="auto">
            <a:xfrm>
              <a:off x="3509" y="2613"/>
              <a:ext cx="31" cy="35"/>
            </a:xfrm>
            <a:custGeom>
              <a:avLst/>
              <a:gdLst/>
              <a:ahLst/>
              <a:cxnLst>
                <a:cxn ang="0">
                  <a:pos x="0" y="29"/>
                </a:cxn>
                <a:cxn ang="0">
                  <a:pos x="14" y="35"/>
                </a:cxn>
                <a:cxn ang="0">
                  <a:pos x="35" y="12"/>
                </a:cxn>
                <a:cxn ang="0">
                  <a:pos x="21" y="0"/>
                </a:cxn>
                <a:cxn ang="0">
                  <a:pos x="0" y="29"/>
                </a:cxn>
              </a:cxnLst>
              <a:rect l="0" t="0" r="r" b="b"/>
              <a:pathLst>
                <a:path w="35" h="35">
                  <a:moveTo>
                    <a:pt x="0" y="29"/>
                  </a:moveTo>
                  <a:lnTo>
                    <a:pt x="14" y="35"/>
                  </a:lnTo>
                  <a:lnTo>
                    <a:pt x="35" y="12"/>
                  </a:lnTo>
                  <a:lnTo>
                    <a:pt x="21" y="0"/>
                  </a:lnTo>
                  <a:lnTo>
                    <a:pt x="0" y="29"/>
                  </a:lnTo>
                  <a:close/>
                </a:path>
              </a:pathLst>
            </a:custGeom>
            <a:solidFill>
              <a:srgbClr val="000000"/>
            </a:solidFill>
            <a:ln w="9525">
              <a:noFill/>
              <a:round/>
              <a:headEnd/>
              <a:tailEnd/>
            </a:ln>
            <a:effectLst/>
          </p:spPr>
          <p:txBody>
            <a:bodyPr wrap="none" anchor="ctr"/>
            <a:lstStyle/>
            <a:p>
              <a:endParaRPr lang="en-CA"/>
            </a:p>
          </p:txBody>
        </p:sp>
        <p:sp>
          <p:nvSpPr>
            <p:cNvPr id="240" name="Freeform 236"/>
            <p:cNvSpPr>
              <a:spLocks noChangeArrowheads="1"/>
            </p:cNvSpPr>
            <p:nvPr/>
          </p:nvSpPr>
          <p:spPr bwMode="auto">
            <a:xfrm>
              <a:off x="3534" y="2607"/>
              <a:ext cx="50" cy="29"/>
            </a:xfrm>
            <a:custGeom>
              <a:avLst/>
              <a:gdLst/>
              <a:ahLst/>
              <a:cxnLst>
                <a:cxn ang="0">
                  <a:pos x="14" y="29"/>
                </a:cxn>
                <a:cxn ang="0">
                  <a:pos x="0" y="18"/>
                </a:cxn>
                <a:cxn ang="0">
                  <a:pos x="35" y="0"/>
                </a:cxn>
                <a:cxn ang="0">
                  <a:pos x="56" y="23"/>
                </a:cxn>
                <a:cxn ang="0">
                  <a:pos x="14" y="29"/>
                </a:cxn>
              </a:cxnLst>
              <a:rect l="0" t="0" r="r" b="b"/>
              <a:pathLst>
                <a:path w="56" h="29">
                  <a:moveTo>
                    <a:pt x="14" y="29"/>
                  </a:moveTo>
                  <a:lnTo>
                    <a:pt x="0" y="18"/>
                  </a:lnTo>
                  <a:lnTo>
                    <a:pt x="35" y="0"/>
                  </a:lnTo>
                  <a:lnTo>
                    <a:pt x="56" y="23"/>
                  </a:lnTo>
                  <a:lnTo>
                    <a:pt x="14" y="29"/>
                  </a:lnTo>
                  <a:close/>
                </a:path>
              </a:pathLst>
            </a:custGeom>
            <a:solidFill>
              <a:srgbClr val="000000"/>
            </a:solidFill>
            <a:ln w="9525">
              <a:noFill/>
              <a:round/>
              <a:headEnd/>
              <a:tailEnd/>
            </a:ln>
            <a:effectLst/>
          </p:spPr>
          <p:txBody>
            <a:bodyPr wrap="none" anchor="ctr"/>
            <a:lstStyle/>
            <a:p>
              <a:endParaRPr lang="en-CA"/>
            </a:p>
          </p:txBody>
        </p:sp>
        <p:sp>
          <p:nvSpPr>
            <p:cNvPr id="241" name="Freeform 237"/>
            <p:cNvSpPr>
              <a:spLocks noChangeArrowheads="1"/>
            </p:cNvSpPr>
            <p:nvPr/>
          </p:nvSpPr>
          <p:spPr bwMode="auto">
            <a:xfrm>
              <a:off x="3515" y="2583"/>
              <a:ext cx="50" cy="42"/>
            </a:xfrm>
            <a:custGeom>
              <a:avLst/>
              <a:gdLst/>
              <a:ahLst/>
              <a:cxnLst>
                <a:cxn ang="0">
                  <a:pos x="21" y="42"/>
                </a:cxn>
                <a:cxn ang="0">
                  <a:pos x="0" y="18"/>
                </a:cxn>
                <a:cxn ang="0">
                  <a:pos x="35" y="0"/>
                </a:cxn>
                <a:cxn ang="0">
                  <a:pos x="56" y="24"/>
                </a:cxn>
                <a:cxn ang="0">
                  <a:pos x="21" y="42"/>
                </a:cxn>
              </a:cxnLst>
              <a:rect l="0" t="0" r="r" b="b"/>
              <a:pathLst>
                <a:path w="56" h="42">
                  <a:moveTo>
                    <a:pt x="21" y="42"/>
                  </a:moveTo>
                  <a:lnTo>
                    <a:pt x="0" y="18"/>
                  </a:lnTo>
                  <a:lnTo>
                    <a:pt x="35" y="0"/>
                  </a:lnTo>
                  <a:lnTo>
                    <a:pt x="56" y="24"/>
                  </a:lnTo>
                  <a:lnTo>
                    <a:pt x="21" y="42"/>
                  </a:lnTo>
                  <a:close/>
                </a:path>
              </a:pathLst>
            </a:custGeom>
            <a:solidFill>
              <a:srgbClr val="000000"/>
            </a:solidFill>
            <a:ln w="9525">
              <a:noFill/>
              <a:round/>
              <a:headEnd/>
              <a:tailEnd/>
            </a:ln>
            <a:effectLst/>
          </p:spPr>
          <p:txBody>
            <a:bodyPr wrap="none" anchor="ctr"/>
            <a:lstStyle/>
            <a:p>
              <a:endParaRPr lang="en-CA"/>
            </a:p>
          </p:txBody>
        </p:sp>
        <p:sp>
          <p:nvSpPr>
            <p:cNvPr id="242" name="Freeform 238"/>
            <p:cNvSpPr>
              <a:spLocks noChangeArrowheads="1"/>
            </p:cNvSpPr>
            <p:nvPr/>
          </p:nvSpPr>
          <p:spPr bwMode="auto">
            <a:xfrm>
              <a:off x="3546" y="2619"/>
              <a:ext cx="37" cy="35"/>
            </a:xfrm>
            <a:custGeom>
              <a:avLst/>
              <a:gdLst/>
              <a:ahLst/>
              <a:cxnLst>
                <a:cxn ang="0">
                  <a:pos x="14" y="35"/>
                </a:cxn>
                <a:cxn ang="0">
                  <a:pos x="42" y="11"/>
                </a:cxn>
                <a:cxn ang="0">
                  <a:pos x="21" y="0"/>
                </a:cxn>
                <a:cxn ang="0">
                  <a:pos x="0" y="17"/>
                </a:cxn>
                <a:cxn ang="0">
                  <a:pos x="14" y="35"/>
                </a:cxn>
              </a:cxnLst>
              <a:rect l="0" t="0" r="r" b="b"/>
              <a:pathLst>
                <a:path w="42" h="35">
                  <a:moveTo>
                    <a:pt x="14" y="35"/>
                  </a:moveTo>
                  <a:lnTo>
                    <a:pt x="42" y="11"/>
                  </a:lnTo>
                  <a:lnTo>
                    <a:pt x="21" y="0"/>
                  </a:lnTo>
                  <a:lnTo>
                    <a:pt x="0" y="17"/>
                  </a:lnTo>
                  <a:lnTo>
                    <a:pt x="14" y="35"/>
                  </a:lnTo>
                  <a:close/>
                </a:path>
              </a:pathLst>
            </a:custGeom>
            <a:solidFill>
              <a:srgbClr val="000000"/>
            </a:solidFill>
            <a:ln w="9525">
              <a:noFill/>
              <a:round/>
              <a:headEnd/>
              <a:tailEnd/>
            </a:ln>
            <a:effectLst/>
          </p:spPr>
          <p:txBody>
            <a:bodyPr wrap="none" anchor="ctr"/>
            <a:lstStyle/>
            <a:p>
              <a:endParaRPr lang="en-CA"/>
            </a:p>
          </p:txBody>
        </p:sp>
        <p:sp>
          <p:nvSpPr>
            <p:cNvPr id="243" name="Freeform 239"/>
            <p:cNvSpPr>
              <a:spLocks noChangeArrowheads="1"/>
            </p:cNvSpPr>
            <p:nvPr/>
          </p:nvSpPr>
          <p:spPr bwMode="auto">
            <a:xfrm>
              <a:off x="3497" y="2518"/>
              <a:ext cx="56" cy="71"/>
            </a:xfrm>
            <a:custGeom>
              <a:avLst/>
              <a:gdLst/>
              <a:ahLst/>
              <a:cxnLst>
                <a:cxn ang="0">
                  <a:pos x="21" y="71"/>
                </a:cxn>
                <a:cxn ang="0">
                  <a:pos x="63" y="65"/>
                </a:cxn>
                <a:cxn ang="0">
                  <a:pos x="42" y="0"/>
                </a:cxn>
                <a:cxn ang="0">
                  <a:pos x="0" y="6"/>
                </a:cxn>
                <a:cxn ang="0">
                  <a:pos x="21" y="71"/>
                </a:cxn>
              </a:cxnLst>
              <a:rect l="0" t="0" r="r" b="b"/>
              <a:pathLst>
                <a:path w="63" h="71">
                  <a:moveTo>
                    <a:pt x="21" y="71"/>
                  </a:moveTo>
                  <a:lnTo>
                    <a:pt x="63" y="65"/>
                  </a:lnTo>
                  <a:lnTo>
                    <a:pt x="42" y="0"/>
                  </a:lnTo>
                  <a:lnTo>
                    <a:pt x="0" y="6"/>
                  </a:lnTo>
                  <a:lnTo>
                    <a:pt x="21" y="71"/>
                  </a:lnTo>
                  <a:close/>
                </a:path>
              </a:pathLst>
            </a:custGeom>
            <a:solidFill>
              <a:srgbClr val="000000"/>
            </a:solidFill>
            <a:ln w="9525">
              <a:noFill/>
              <a:round/>
              <a:headEnd/>
              <a:tailEnd/>
            </a:ln>
            <a:effectLst/>
          </p:spPr>
          <p:txBody>
            <a:bodyPr wrap="none" anchor="ctr"/>
            <a:lstStyle/>
            <a:p>
              <a:endParaRPr lang="en-CA"/>
            </a:p>
          </p:txBody>
        </p:sp>
        <p:sp>
          <p:nvSpPr>
            <p:cNvPr id="244" name="Freeform 240"/>
            <p:cNvSpPr>
              <a:spLocks noChangeArrowheads="1"/>
            </p:cNvSpPr>
            <p:nvPr/>
          </p:nvSpPr>
          <p:spPr bwMode="auto">
            <a:xfrm>
              <a:off x="3515" y="2583"/>
              <a:ext cx="38" cy="18"/>
            </a:xfrm>
            <a:custGeom>
              <a:avLst/>
              <a:gdLst/>
              <a:ahLst/>
              <a:cxnLst>
                <a:cxn ang="0">
                  <a:pos x="0" y="18"/>
                </a:cxn>
                <a:cxn ang="0">
                  <a:pos x="0" y="6"/>
                </a:cxn>
                <a:cxn ang="0">
                  <a:pos x="35" y="0"/>
                </a:cxn>
                <a:cxn ang="0">
                  <a:pos x="42" y="0"/>
                </a:cxn>
                <a:cxn ang="0">
                  <a:pos x="0" y="18"/>
                </a:cxn>
              </a:cxnLst>
              <a:rect l="0" t="0" r="r" b="b"/>
              <a:pathLst>
                <a:path w="42" h="18">
                  <a:moveTo>
                    <a:pt x="0" y="18"/>
                  </a:moveTo>
                  <a:lnTo>
                    <a:pt x="0" y="6"/>
                  </a:lnTo>
                  <a:lnTo>
                    <a:pt x="35" y="0"/>
                  </a:lnTo>
                  <a:lnTo>
                    <a:pt x="42" y="0"/>
                  </a:lnTo>
                  <a:lnTo>
                    <a:pt x="0" y="18"/>
                  </a:lnTo>
                  <a:close/>
                </a:path>
              </a:pathLst>
            </a:custGeom>
            <a:solidFill>
              <a:srgbClr val="000000"/>
            </a:solidFill>
            <a:ln w="9525">
              <a:noFill/>
              <a:round/>
              <a:headEnd/>
              <a:tailEnd/>
            </a:ln>
            <a:effectLst/>
          </p:spPr>
          <p:txBody>
            <a:bodyPr wrap="none" anchor="ctr"/>
            <a:lstStyle/>
            <a:p>
              <a:endParaRPr lang="en-CA"/>
            </a:p>
          </p:txBody>
        </p:sp>
        <p:sp>
          <p:nvSpPr>
            <p:cNvPr id="245" name="Freeform 241"/>
            <p:cNvSpPr>
              <a:spLocks noChangeArrowheads="1"/>
            </p:cNvSpPr>
            <p:nvPr/>
          </p:nvSpPr>
          <p:spPr bwMode="auto">
            <a:xfrm>
              <a:off x="3434" y="2429"/>
              <a:ext cx="94" cy="107"/>
            </a:xfrm>
            <a:custGeom>
              <a:avLst/>
              <a:gdLst/>
              <a:ahLst/>
              <a:cxnLst>
                <a:cxn ang="0">
                  <a:pos x="71" y="107"/>
                </a:cxn>
                <a:cxn ang="0">
                  <a:pos x="106" y="89"/>
                </a:cxn>
                <a:cxn ang="0">
                  <a:pos x="36" y="0"/>
                </a:cxn>
                <a:cxn ang="0">
                  <a:pos x="0" y="18"/>
                </a:cxn>
                <a:cxn ang="0">
                  <a:pos x="71" y="107"/>
                </a:cxn>
              </a:cxnLst>
              <a:rect l="0" t="0" r="r" b="b"/>
              <a:pathLst>
                <a:path w="106" h="107">
                  <a:moveTo>
                    <a:pt x="71" y="107"/>
                  </a:moveTo>
                  <a:lnTo>
                    <a:pt x="106" y="89"/>
                  </a:lnTo>
                  <a:lnTo>
                    <a:pt x="36" y="0"/>
                  </a:lnTo>
                  <a:lnTo>
                    <a:pt x="0" y="18"/>
                  </a:lnTo>
                  <a:lnTo>
                    <a:pt x="71" y="107"/>
                  </a:lnTo>
                  <a:close/>
                </a:path>
              </a:pathLst>
            </a:custGeom>
            <a:solidFill>
              <a:srgbClr val="000000"/>
            </a:solidFill>
            <a:ln w="9525">
              <a:noFill/>
              <a:round/>
              <a:headEnd/>
              <a:tailEnd/>
            </a:ln>
            <a:effectLst/>
          </p:spPr>
          <p:txBody>
            <a:bodyPr wrap="none" anchor="ctr"/>
            <a:lstStyle/>
            <a:p>
              <a:endParaRPr lang="en-CA"/>
            </a:p>
          </p:txBody>
        </p:sp>
        <p:sp>
          <p:nvSpPr>
            <p:cNvPr id="246" name="Freeform 242"/>
            <p:cNvSpPr>
              <a:spLocks noChangeArrowheads="1"/>
            </p:cNvSpPr>
            <p:nvPr/>
          </p:nvSpPr>
          <p:spPr bwMode="auto">
            <a:xfrm>
              <a:off x="3497" y="2518"/>
              <a:ext cx="37" cy="18"/>
            </a:xfrm>
            <a:custGeom>
              <a:avLst/>
              <a:gdLst/>
              <a:ahLst/>
              <a:cxnLst>
                <a:cxn ang="0">
                  <a:pos x="42" y="0"/>
                </a:cxn>
                <a:cxn ang="0">
                  <a:pos x="35" y="0"/>
                </a:cxn>
                <a:cxn ang="0">
                  <a:pos x="0" y="6"/>
                </a:cxn>
                <a:cxn ang="0">
                  <a:pos x="0" y="18"/>
                </a:cxn>
                <a:cxn ang="0">
                  <a:pos x="42" y="0"/>
                </a:cxn>
              </a:cxnLst>
              <a:rect l="0" t="0" r="r" b="b"/>
              <a:pathLst>
                <a:path w="42" h="18">
                  <a:moveTo>
                    <a:pt x="42" y="0"/>
                  </a:moveTo>
                  <a:lnTo>
                    <a:pt x="35" y="0"/>
                  </a:lnTo>
                  <a:lnTo>
                    <a:pt x="0" y="6"/>
                  </a:lnTo>
                  <a:lnTo>
                    <a:pt x="0" y="18"/>
                  </a:lnTo>
                  <a:lnTo>
                    <a:pt x="42" y="0"/>
                  </a:lnTo>
                  <a:close/>
                </a:path>
              </a:pathLst>
            </a:custGeom>
            <a:solidFill>
              <a:srgbClr val="000000"/>
            </a:solidFill>
            <a:ln w="9525">
              <a:noFill/>
              <a:round/>
              <a:headEnd/>
              <a:tailEnd/>
            </a:ln>
            <a:effectLst/>
          </p:spPr>
          <p:txBody>
            <a:bodyPr wrap="none" anchor="ctr"/>
            <a:lstStyle/>
            <a:p>
              <a:endParaRPr lang="en-CA"/>
            </a:p>
          </p:txBody>
        </p:sp>
        <p:sp>
          <p:nvSpPr>
            <p:cNvPr id="247" name="Freeform 243"/>
            <p:cNvSpPr>
              <a:spLocks noChangeArrowheads="1"/>
            </p:cNvSpPr>
            <p:nvPr/>
          </p:nvSpPr>
          <p:spPr bwMode="auto">
            <a:xfrm>
              <a:off x="3378" y="2140"/>
              <a:ext cx="94" cy="295"/>
            </a:xfrm>
            <a:custGeom>
              <a:avLst/>
              <a:gdLst/>
              <a:ahLst/>
              <a:cxnLst>
                <a:cxn ang="0">
                  <a:pos x="63" y="295"/>
                </a:cxn>
                <a:cxn ang="0">
                  <a:pos x="0" y="6"/>
                </a:cxn>
                <a:cxn ang="0">
                  <a:pos x="42" y="0"/>
                </a:cxn>
                <a:cxn ang="0">
                  <a:pos x="106" y="289"/>
                </a:cxn>
                <a:cxn ang="0">
                  <a:pos x="63" y="295"/>
                </a:cxn>
              </a:cxnLst>
              <a:rect l="0" t="0" r="r" b="b"/>
              <a:pathLst>
                <a:path w="106" h="295">
                  <a:moveTo>
                    <a:pt x="63" y="295"/>
                  </a:moveTo>
                  <a:lnTo>
                    <a:pt x="0" y="6"/>
                  </a:lnTo>
                  <a:lnTo>
                    <a:pt x="42" y="0"/>
                  </a:lnTo>
                  <a:lnTo>
                    <a:pt x="106" y="289"/>
                  </a:lnTo>
                  <a:lnTo>
                    <a:pt x="63" y="295"/>
                  </a:lnTo>
                  <a:close/>
                </a:path>
              </a:pathLst>
            </a:custGeom>
            <a:solidFill>
              <a:srgbClr val="000000"/>
            </a:solidFill>
            <a:ln w="9525">
              <a:noFill/>
              <a:round/>
              <a:headEnd/>
              <a:tailEnd/>
            </a:ln>
            <a:effectLst/>
          </p:spPr>
          <p:txBody>
            <a:bodyPr wrap="none" anchor="ctr"/>
            <a:lstStyle/>
            <a:p>
              <a:endParaRPr lang="en-CA"/>
            </a:p>
          </p:txBody>
        </p:sp>
        <p:sp>
          <p:nvSpPr>
            <p:cNvPr id="248" name="Freeform 244"/>
            <p:cNvSpPr>
              <a:spLocks noChangeArrowheads="1"/>
            </p:cNvSpPr>
            <p:nvPr/>
          </p:nvSpPr>
          <p:spPr bwMode="auto">
            <a:xfrm>
              <a:off x="3434" y="2429"/>
              <a:ext cx="38" cy="18"/>
            </a:xfrm>
            <a:custGeom>
              <a:avLst/>
              <a:gdLst/>
              <a:ahLst/>
              <a:cxnLst>
                <a:cxn ang="0">
                  <a:pos x="0" y="18"/>
                </a:cxn>
                <a:cxn ang="0">
                  <a:pos x="0" y="6"/>
                </a:cxn>
                <a:cxn ang="0">
                  <a:pos x="36" y="0"/>
                </a:cxn>
                <a:cxn ang="0">
                  <a:pos x="43" y="0"/>
                </a:cxn>
                <a:cxn ang="0">
                  <a:pos x="0" y="18"/>
                </a:cxn>
              </a:cxnLst>
              <a:rect l="0" t="0" r="r" b="b"/>
              <a:pathLst>
                <a:path w="43" h="18">
                  <a:moveTo>
                    <a:pt x="0" y="18"/>
                  </a:moveTo>
                  <a:lnTo>
                    <a:pt x="0" y="6"/>
                  </a:lnTo>
                  <a:lnTo>
                    <a:pt x="36" y="0"/>
                  </a:lnTo>
                  <a:lnTo>
                    <a:pt x="43" y="0"/>
                  </a:lnTo>
                  <a:lnTo>
                    <a:pt x="0" y="18"/>
                  </a:lnTo>
                  <a:close/>
                </a:path>
              </a:pathLst>
            </a:custGeom>
            <a:solidFill>
              <a:srgbClr val="000000"/>
            </a:solidFill>
            <a:ln w="9525">
              <a:noFill/>
              <a:round/>
              <a:headEnd/>
              <a:tailEnd/>
            </a:ln>
            <a:effectLst/>
          </p:spPr>
          <p:txBody>
            <a:bodyPr wrap="none" anchor="ctr"/>
            <a:lstStyle/>
            <a:p>
              <a:endParaRPr lang="en-CA"/>
            </a:p>
          </p:txBody>
        </p:sp>
        <p:sp>
          <p:nvSpPr>
            <p:cNvPr id="249" name="Freeform 245"/>
            <p:cNvSpPr>
              <a:spLocks noChangeArrowheads="1"/>
            </p:cNvSpPr>
            <p:nvPr/>
          </p:nvSpPr>
          <p:spPr bwMode="auto">
            <a:xfrm>
              <a:off x="3309" y="1962"/>
              <a:ext cx="106" cy="184"/>
            </a:xfrm>
            <a:custGeom>
              <a:avLst/>
              <a:gdLst/>
              <a:ahLst/>
              <a:cxnLst>
                <a:cxn ang="0">
                  <a:pos x="77" y="184"/>
                </a:cxn>
                <a:cxn ang="0">
                  <a:pos x="119" y="178"/>
                </a:cxn>
                <a:cxn ang="0">
                  <a:pos x="42" y="0"/>
                </a:cxn>
                <a:cxn ang="0">
                  <a:pos x="0" y="6"/>
                </a:cxn>
                <a:cxn ang="0">
                  <a:pos x="77" y="184"/>
                </a:cxn>
              </a:cxnLst>
              <a:rect l="0" t="0" r="r" b="b"/>
              <a:pathLst>
                <a:path w="119" h="184">
                  <a:moveTo>
                    <a:pt x="77" y="184"/>
                  </a:moveTo>
                  <a:lnTo>
                    <a:pt x="119" y="178"/>
                  </a:lnTo>
                  <a:lnTo>
                    <a:pt x="42" y="0"/>
                  </a:lnTo>
                  <a:lnTo>
                    <a:pt x="0" y="6"/>
                  </a:lnTo>
                  <a:lnTo>
                    <a:pt x="77" y="184"/>
                  </a:lnTo>
                  <a:close/>
                </a:path>
              </a:pathLst>
            </a:custGeom>
            <a:solidFill>
              <a:srgbClr val="000000"/>
            </a:solidFill>
            <a:ln w="9525">
              <a:noFill/>
              <a:round/>
              <a:headEnd/>
              <a:tailEnd/>
            </a:ln>
            <a:effectLst/>
          </p:spPr>
          <p:txBody>
            <a:bodyPr wrap="none" anchor="ctr"/>
            <a:lstStyle/>
            <a:p>
              <a:endParaRPr lang="en-CA"/>
            </a:p>
          </p:txBody>
        </p:sp>
        <p:sp>
          <p:nvSpPr>
            <p:cNvPr id="250" name="Freeform 246"/>
            <p:cNvSpPr>
              <a:spLocks noChangeArrowheads="1"/>
            </p:cNvSpPr>
            <p:nvPr/>
          </p:nvSpPr>
          <p:spPr bwMode="auto">
            <a:xfrm>
              <a:off x="3378" y="2140"/>
              <a:ext cx="37" cy="6"/>
            </a:xfrm>
            <a:custGeom>
              <a:avLst/>
              <a:gdLst/>
              <a:ahLst/>
              <a:cxnLst>
                <a:cxn ang="0">
                  <a:pos x="42" y="0"/>
                </a:cxn>
                <a:cxn ang="0">
                  <a:pos x="42" y="0"/>
                </a:cxn>
                <a:cxn ang="0">
                  <a:pos x="0" y="6"/>
                </a:cxn>
                <a:cxn ang="0">
                  <a:pos x="0" y="6"/>
                </a:cxn>
                <a:cxn ang="0">
                  <a:pos x="42" y="0"/>
                </a:cxn>
              </a:cxnLst>
              <a:rect l="0" t="0" r="r" b="b"/>
              <a:pathLst>
                <a:path w="42" h="6">
                  <a:moveTo>
                    <a:pt x="42" y="0"/>
                  </a:moveTo>
                  <a:lnTo>
                    <a:pt x="42" y="0"/>
                  </a:lnTo>
                  <a:lnTo>
                    <a:pt x="0" y="6"/>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251" name="Rectangle 247"/>
            <p:cNvSpPr>
              <a:spLocks noChangeArrowheads="1"/>
            </p:cNvSpPr>
            <p:nvPr/>
          </p:nvSpPr>
          <p:spPr bwMode="auto">
            <a:xfrm>
              <a:off x="3309" y="1649"/>
              <a:ext cx="38" cy="319"/>
            </a:xfrm>
            <a:prstGeom prst="rect">
              <a:avLst/>
            </a:prstGeom>
            <a:solidFill>
              <a:srgbClr val="000000"/>
            </a:solidFill>
            <a:ln w="9525">
              <a:noFill/>
              <a:round/>
              <a:headEnd/>
              <a:tailEnd/>
            </a:ln>
            <a:effectLst/>
          </p:spPr>
          <p:txBody>
            <a:bodyPr wrap="none" anchor="ctr"/>
            <a:lstStyle/>
            <a:p>
              <a:endParaRPr lang="en-CA"/>
            </a:p>
          </p:txBody>
        </p:sp>
        <p:sp>
          <p:nvSpPr>
            <p:cNvPr id="252" name="Freeform 248"/>
            <p:cNvSpPr>
              <a:spLocks noChangeArrowheads="1"/>
            </p:cNvSpPr>
            <p:nvPr/>
          </p:nvSpPr>
          <p:spPr bwMode="auto">
            <a:xfrm>
              <a:off x="3309" y="1962"/>
              <a:ext cx="38" cy="6"/>
            </a:xfrm>
            <a:custGeom>
              <a:avLst/>
              <a:gdLst/>
              <a:ahLst/>
              <a:cxnLst>
                <a:cxn ang="0">
                  <a:pos x="0" y="6"/>
                </a:cxn>
                <a:cxn ang="0">
                  <a:pos x="0" y="6"/>
                </a:cxn>
                <a:cxn ang="0">
                  <a:pos x="42" y="0"/>
                </a:cxn>
                <a:cxn ang="0">
                  <a:pos x="42" y="6"/>
                </a:cxn>
                <a:cxn ang="0">
                  <a:pos x="0" y="6"/>
                </a:cxn>
              </a:cxnLst>
              <a:rect l="0" t="0" r="r" b="b"/>
              <a:pathLst>
                <a:path w="42" h="6">
                  <a:moveTo>
                    <a:pt x="0" y="6"/>
                  </a:moveTo>
                  <a:lnTo>
                    <a:pt x="0" y="6"/>
                  </a:lnTo>
                  <a:lnTo>
                    <a:pt x="42" y="0"/>
                  </a:lnTo>
                  <a:lnTo>
                    <a:pt x="42" y="6"/>
                  </a:lnTo>
                  <a:lnTo>
                    <a:pt x="0" y="6"/>
                  </a:lnTo>
                  <a:close/>
                </a:path>
              </a:pathLst>
            </a:custGeom>
            <a:solidFill>
              <a:srgbClr val="000000"/>
            </a:solidFill>
            <a:ln w="9525">
              <a:noFill/>
              <a:round/>
              <a:headEnd/>
              <a:tailEnd/>
            </a:ln>
            <a:effectLst/>
          </p:spPr>
          <p:txBody>
            <a:bodyPr wrap="none" anchor="ctr"/>
            <a:lstStyle/>
            <a:p>
              <a:endParaRPr lang="en-CA"/>
            </a:p>
          </p:txBody>
        </p:sp>
        <p:sp>
          <p:nvSpPr>
            <p:cNvPr id="253" name="Freeform 249"/>
            <p:cNvSpPr>
              <a:spLocks noChangeArrowheads="1"/>
            </p:cNvSpPr>
            <p:nvPr/>
          </p:nvSpPr>
          <p:spPr bwMode="auto">
            <a:xfrm>
              <a:off x="3284" y="1542"/>
              <a:ext cx="62" cy="107"/>
            </a:xfrm>
            <a:custGeom>
              <a:avLst/>
              <a:gdLst/>
              <a:ahLst/>
              <a:cxnLst>
                <a:cxn ang="0">
                  <a:pos x="28" y="107"/>
                </a:cxn>
                <a:cxn ang="0">
                  <a:pos x="0" y="6"/>
                </a:cxn>
                <a:cxn ang="0">
                  <a:pos x="42" y="0"/>
                </a:cxn>
                <a:cxn ang="0">
                  <a:pos x="70" y="101"/>
                </a:cxn>
                <a:cxn ang="0">
                  <a:pos x="28" y="107"/>
                </a:cxn>
              </a:cxnLst>
              <a:rect l="0" t="0" r="r" b="b"/>
              <a:pathLst>
                <a:path w="70" h="107">
                  <a:moveTo>
                    <a:pt x="28" y="107"/>
                  </a:moveTo>
                  <a:lnTo>
                    <a:pt x="0" y="6"/>
                  </a:lnTo>
                  <a:lnTo>
                    <a:pt x="42" y="0"/>
                  </a:lnTo>
                  <a:lnTo>
                    <a:pt x="70" y="101"/>
                  </a:lnTo>
                  <a:lnTo>
                    <a:pt x="28" y="107"/>
                  </a:lnTo>
                  <a:close/>
                </a:path>
              </a:pathLst>
            </a:custGeom>
            <a:solidFill>
              <a:srgbClr val="000000"/>
            </a:solidFill>
            <a:ln w="9525">
              <a:noFill/>
              <a:round/>
              <a:headEnd/>
              <a:tailEnd/>
            </a:ln>
            <a:effectLst/>
          </p:spPr>
          <p:txBody>
            <a:bodyPr wrap="none" anchor="ctr"/>
            <a:lstStyle/>
            <a:p>
              <a:endParaRPr lang="en-CA"/>
            </a:p>
          </p:txBody>
        </p:sp>
        <p:sp>
          <p:nvSpPr>
            <p:cNvPr id="254" name="Freeform 250"/>
            <p:cNvSpPr>
              <a:spLocks noChangeArrowheads="1"/>
            </p:cNvSpPr>
            <p:nvPr/>
          </p:nvSpPr>
          <p:spPr bwMode="auto">
            <a:xfrm>
              <a:off x="3272" y="1507"/>
              <a:ext cx="50" cy="41"/>
            </a:xfrm>
            <a:custGeom>
              <a:avLst/>
              <a:gdLst/>
              <a:ahLst/>
              <a:cxnLst>
                <a:cxn ang="0">
                  <a:pos x="14" y="41"/>
                </a:cxn>
                <a:cxn ang="0">
                  <a:pos x="0" y="18"/>
                </a:cxn>
                <a:cxn ang="0">
                  <a:pos x="35" y="0"/>
                </a:cxn>
                <a:cxn ang="0">
                  <a:pos x="56" y="35"/>
                </a:cxn>
                <a:cxn ang="0">
                  <a:pos x="14" y="41"/>
                </a:cxn>
              </a:cxnLst>
              <a:rect l="0" t="0" r="r" b="b"/>
              <a:pathLst>
                <a:path w="56" h="41">
                  <a:moveTo>
                    <a:pt x="14" y="41"/>
                  </a:moveTo>
                  <a:lnTo>
                    <a:pt x="0" y="18"/>
                  </a:lnTo>
                  <a:lnTo>
                    <a:pt x="35" y="0"/>
                  </a:lnTo>
                  <a:lnTo>
                    <a:pt x="56" y="35"/>
                  </a:lnTo>
                  <a:lnTo>
                    <a:pt x="14" y="41"/>
                  </a:lnTo>
                  <a:close/>
                </a:path>
              </a:pathLst>
            </a:custGeom>
            <a:solidFill>
              <a:srgbClr val="000000"/>
            </a:solidFill>
            <a:ln w="9525">
              <a:noFill/>
              <a:round/>
              <a:headEnd/>
              <a:tailEnd/>
            </a:ln>
            <a:effectLst/>
          </p:spPr>
          <p:txBody>
            <a:bodyPr wrap="none" anchor="ctr"/>
            <a:lstStyle/>
            <a:p>
              <a:endParaRPr lang="en-CA"/>
            </a:p>
          </p:txBody>
        </p:sp>
        <p:sp>
          <p:nvSpPr>
            <p:cNvPr id="255" name="Freeform 251"/>
            <p:cNvSpPr>
              <a:spLocks noChangeArrowheads="1"/>
            </p:cNvSpPr>
            <p:nvPr/>
          </p:nvSpPr>
          <p:spPr bwMode="auto">
            <a:xfrm>
              <a:off x="3253" y="1472"/>
              <a:ext cx="50" cy="53"/>
            </a:xfrm>
            <a:custGeom>
              <a:avLst/>
              <a:gdLst/>
              <a:ahLst/>
              <a:cxnLst>
                <a:cxn ang="0">
                  <a:pos x="21" y="53"/>
                </a:cxn>
                <a:cxn ang="0">
                  <a:pos x="0" y="17"/>
                </a:cxn>
                <a:cxn ang="0">
                  <a:pos x="35" y="0"/>
                </a:cxn>
                <a:cxn ang="0">
                  <a:pos x="56" y="35"/>
                </a:cxn>
                <a:cxn ang="0">
                  <a:pos x="21" y="53"/>
                </a:cxn>
              </a:cxnLst>
              <a:rect l="0" t="0" r="r" b="b"/>
              <a:pathLst>
                <a:path w="56" h="53">
                  <a:moveTo>
                    <a:pt x="21" y="53"/>
                  </a:moveTo>
                  <a:lnTo>
                    <a:pt x="0" y="17"/>
                  </a:lnTo>
                  <a:lnTo>
                    <a:pt x="35" y="0"/>
                  </a:lnTo>
                  <a:lnTo>
                    <a:pt x="56" y="35"/>
                  </a:lnTo>
                  <a:lnTo>
                    <a:pt x="21" y="53"/>
                  </a:lnTo>
                  <a:close/>
                </a:path>
              </a:pathLst>
            </a:custGeom>
            <a:solidFill>
              <a:srgbClr val="000000"/>
            </a:solidFill>
            <a:ln w="9525">
              <a:noFill/>
              <a:round/>
              <a:headEnd/>
              <a:tailEnd/>
            </a:ln>
            <a:effectLst/>
          </p:spPr>
          <p:txBody>
            <a:bodyPr wrap="none" anchor="ctr"/>
            <a:lstStyle/>
            <a:p>
              <a:endParaRPr lang="en-CA"/>
            </a:p>
          </p:txBody>
        </p:sp>
        <p:sp>
          <p:nvSpPr>
            <p:cNvPr id="256" name="Freeform 252"/>
            <p:cNvSpPr>
              <a:spLocks noChangeArrowheads="1"/>
            </p:cNvSpPr>
            <p:nvPr/>
          </p:nvSpPr>
          <p:spPr bwMode="auto">
            <a:xfrm>
              <a:off x="3228" y="1436"/>
              <a:ext cx="56" cy="53"/>
            </a:xfrm>
            <a:custGeom>
              <a:avLst/>
              <a:gdLst/>
              <a:ahLst/>
              <a:cxnLst>
                <a:cxn ang="0">
                  <a:pos x="28" y="53"/>
                </a:cxn>
                <a:cxn ang="0">
                  <a:pos x="0" y="30"/>
                </a:cxn>
                <a:cxn ang="0">
                  <a:pos x="21" y="0"/>
                </a:cxn>
                <a:cxn ang="0">
                  <a:pos x="63" y="36"/>
                </a:cxn>
                <a:cxn ang="0">
                  <a:pos x="28" y="53"/>
                </a:cxn>
              </a:cxnLst>
              <a:rect l="0" t="0" r="r" b="b"/>
              <a:pathLst>
                <a:path w="63" h="53">
                  <a:moveTo>
                    <a:pt x="28" y="53"/>
                  </a:moveTo>
                  <a:lnTo>
                    <a:pt x="0" y="30"/>
                  </a:lnTo>
                  <a:lnTo>
                    <a:pt x="21" y="0"/>
                  </a:lnTo>
                  <a:lnTo>
                    <a:pt x="63" y="36"/>
                  </a:lnTo>
                  <a:lnTo>
                    <a:pt x="28" y="53"/>
                  </a:lnTo>
                  <a:close/>
                </a:path>
              </a:pathLst>
            </a:custGeom>
            <a:solidFill>
              <a:srgbClr val="000000"/>
            </a:solidFill>
            <a:ln w="9525">
              <a:noFill/>
              <a:round/>
              <a:headEnd/>
              <a:tailEnd/>
            </a:ln>
            <a:effectLst/>
          </p:spPr>
          <p:txBody>
            <a:bodyPr wrap="none" anchor="ctr"/>
            <a:lstStyle/>
            <a:p>
              <a:endParaRPr lang="en-CA"/>
            </a:p>
          </p:txBody>
        </p:sp>
        <p:sp>
          <p:nvSpPr>
            <p:cNvPr id="257" name="Freeform 253"/>
            <p:cNvSpPr>
              <a:spLocks noChangeArrowheads="1"/>
            </p:cNvSpPr>
            <p:nvPr/>
          </p:nvSpPr>
          <p:spPr bwMode="auto">
            <a:xfrm>
              <a:off x="3196" y="1424"/>
              <a:ext cx="51" cy="42"/>
            </a:xfrm>
            <a:custGeom>
              <a:avLst/>
              <a:gdLst/>
              <a:ahLst/>
              <a:cxnLst>
                <a:cxn ang="0">
                  <a:pos x="36" y="42"/>
                </a:cxn>
                <a:cxn ang="0">
                  <a:pos x="0" y="30"/>
                </a:cxn>
                <a:cxn ang="0">
                  <a:pos x="22" y="0"/>
                </a:cxn>
                <a:cxn ang="0">
                  <a:pos x="57" y="12"/>
                </a:cxn>
                <a:cxn ang="0">
                  <a:pos x="36" y="42"/>
                </a:cxn>
              </a:cxnLst>
              <a:rect l="0" t="0" r="r" b="b"/>
              <a:pathLst>
                <a:path w="57" h="42">
                  <a:moveTo>
                    <a:pt x="36" y="42"/>
                  </a:moveTo>
                  <a:lnTo>
                    <a:pt x="0" y="30"/>
                  </a:lnTo>
                  <a:lnTo>
                    <a:pt x="22" y="0"/>
                  </a:lnTo>
                  <a:lnTo>
                    <a:pt x="57" y="12"/>
                  </a:lnTo>
                  <a:lnTo>
                    <a:pt x="36" y="42"/>
                  </a:lnTo>
                  <a:close/>
                </a:path>
              </a:pathLst>
            </a:custGeom>
            <a:solidFill>
              <a:srgbClr val="000000"/>
            </a:solidFill>
            <a:ln w="9525">
              <a:noFill/>
              <a:round/>
              <a:headEnd/>
              <a:tailEnd/>
            </a:ln>
            <a:effectLst/>
          </p:spPr>
          <p:txBody>
            <a:bodyPr wrap="none" anchor="ctr"/>
            <a:lstStyle/>
            <a:p>
              <a:endParaRPr lang="en-CA"/>
            </a:p>
          </p:txBody>
        </p:sp>
        <p:sp>
          <p:nvSpPr>
            <p:cNvPr id="258" name="Freeform 254"/>
            <p:cNvSpPr>
              <a:spLocks noChangeArrowheads="1"/>
            </p:cNvSpPr>
            <p:nvPr/>
          </p:nvSpPr>
          <p:spPr bwMode="auto">
            <a:xfrm>
              <a:off x="3309" y="1643"/>
              <a:ext cx="38" cy="6"/>
            </a:xfrm>
            <a:custGeom>
              <a:avLst/>
              <a:gdLst/>
              <a:ahLst/>
              <a:cxnLst>
                <a:cxn ang="0">
                  <a:pos x="42" y="6"/>
                </a:cxn>
                <a:cxn ang="0">
                  <a:pos x="42" y="0"/>
                </a:cxn>
                <a:cxn ang="0">
                  <a:pos x="0" y="6"/>
                </a:cxn>
                <a:cxn ang="0">
                  <a:pos x="0" y="6"/>
                </a:cxn>
                <a:cxn ang="0">
                  <a:pos x="42" y="6"/>
                </a:cxn>
              </a:cxnLst>
              <a:rect l="0" t="0" r="r" b="b"/>
              <a:pathLst>
                <a:path w="42" h="6">
                  <a:moveTo>
                    <a:pt x="42" y="6"/>
                  </a:moveTo>
                  <a:lnTo>
                    <a:pt x="42" y="0"/>
                  </a:lnTo>
                  <a:lnTo>
                    <a:pt x="0" y="6"/>
                  </a:lnTo>
                  <a:lnTo>
                    <a:pt x="0" y="6"/>
                  </a:lnTo>
                  <a:lnTo>
                    <a:pt x="42" y="6"/>
                  </a:lnTo>
                  <a:close/>
                </a:path>
              </a:pathLst>
            </a:custGeom>
            <a:solidFill>
              <a:srgbClr val="000000"/>
            </a:solidFill>
            <a:ln w="9525">
              <a:noFill/>
              <a:round/>
              <a:headEnd/>
              <a:tailEnd/>
            </a:ln>
            <a:effectLst/>
          </p:spPr>
          <p:txBody>
            <a:bodyPr wrap="none" anchor="ctr"/>
            <a:lstStyle/>
            <a:p>
              <a:endParaRPr lang="en-CA"/>
            </a:p>
          </p:txBody>
        </p:sp>
        <p:sp>
          <p:nvSpPr>
            <p:cNvPr id="259" name="Freeform 255"/>
            <p:cNvSpPr>
              <a:spLocks noChangeArrowheads="1"/>
            </p:cNvSpPr>
            <p:nvPr/>
          </p:nvSpPr>
          <p:spPr bwMode="auto">
            <a:xfrm>
              <a:off x="3134" y="1395"/>
              <a:ext cx="82" cy="59"/>
            </a:xfrm>
            <a:custGeom>
              <a:avLst/>
              <a:gdLst/>
              <a:ahLst/>
              <a:cxnLst>
                <a:cxn ang="0">
                  <a:pos x="85" y="59"/>
                </a:cxn>
                <a:cxn ang="0">
                  <a:pos x="0" y="35"/>
                </a:cxn>
                <a:cxn ang="0">
                  <a:pos x="7" y="0"/>
                </a:cxn>
                <a:cxn ang="0">
                  <a:pos x="92" y="23"/>
                </a:cxn>
                <a:cxn ang="0">
                  <a:pos x="85" y="59"/>
                </a:cxn>
              </a:cxnLst>
              <a:rect l="0" t="0" r="r" b="b"/>
              <a:pathLst>
                <a:path w="92" h="59">
                  <a:moveTo>
                    <a:pt x="85" y="59"/>
                  </a:moveTo>
                  <a:lnTo>
                    <a:pt x="0" y="35"/>
                  </a:lnTo>
                  <a:lnTo>
                    <a:pt x="7" y="0"/>
                  </a:lnTo>
                  <a:lnTo>
                    <a:pt x="92" y="23"/>
                  </a:lnTo>
                  <a:lnTo>
                    <a:pt x="85" y="59"/>
                  </a:lnTo>
                  <a:close/>
                </a:path>
              </a:pathLst>
            </a:custGeom>
            <a:solidFill>
              <a:srgbClr val="000000"/>
            </a:solidFill>
            <a:ln w="9525">
              <a:noFill/>
              <a:round/>
              <a:headEnd/>
              <a:tailEnd/>
            </a:ln>
            <a:effectLst/>
          </p:spPr>
          <p:txBody>
            <a:bodyPr wrap="none" anchor="ctr"/>
            <a:lstStyle/>
            <a:p>
              <a:endParaRPr lang="en-CA"/>
            </a:p>
          </p:txBody>
        </p:sp>
        <p:sp>
          <p:nvSpPr>
            <p:cNvPr id="260" name="Freeform 256"/>
            <p:cNvSpPr>
              <a:spLocks noChangeArrowheads="1"/>
            </p:cNvSpPr>
            <p:nvPr/>
          </p:nvSpPr>
          <p:spPr bwMode="auto">
            <a:xfrm>
              <a:off x="3053" y="1377"/>
              <a:ext cx="87" cy="53"/>
            </a:xfrm>
            <a:custGeom>
              <a:avLst/>
              <a:gdLst/>
              <a:ahLst/>
              <a:cxnLst>
                <a:cxn ang="0">
                  <a:pos x="91" y="53"/>
                </a:cxn>
                <a:cxn ang="0">
                  <a:pos x="0" y="29"/>
                </a:cxn>
                <a:cxn ang="0">
                  <a:pos x="21" y="0"/>
                </a:cxn>
                <a:cxn ang="0">
                  <a:pos x="98" y="18"/>
                </a:cxn>
                <a:cxn ang="0">
                  <a:pos x="91" y="53"/>
                </a:cxn>
              </a:cxnLst>
              <a:rect l="0" t="0" r="r" b="b"/>
              <a:pathLst>
                <a:path w="98" h="53">
                  <a:moveTo>
                    <a:pt x="91" y="53"/>
                  </a:moveTo>
                  <a:lnTo>
                    <a:pt x="0" y="29"/>
                  </a:lnTo>
                  <a:lnTo>
                    <a:pt x="21" y="0"/>
                  </a:lnTo>
                  <a:lnTo>
                    <a:pt x="98" y="18"/>
                  </a:lnTo>
                  <a:lnTo>
                    <a:pt x="91" y="53"/>
                  </a:lnTo>
                  <a:close/>
                </a:path>
              </a:pathLst>
            </a:custGeom>
            <a:solidFill>
              <a:srgbClr val="000000"/>
            </a:solidFill>
            <a:ln w="9525">
              <a:noFill/>
              <a:round/>
              <a:headEnd/>
              <a:tailEnd/>
            </a:ln>
            <a:effectLst/>
          </p:spPr>
          <p:txBody>
            <a:bodyPr wrap="none" anchor="ctr"/>
            <a:lstStyle/>
            <a:p>
              <a:endParaRPr lang="en-CA"/>
            </a:p>
          </p:txBody>
        </p:sp>
        <p:sp>
          <p:nvSpPr>
            <p:cNvPr id="261" name="Freeform 257"/>
            <p:cNvSpPr>
              <a:spLocks noChangeArrowheads="1"/>
            </p:cNvSpPr>
            <p:nvPr/>
          </p:nvSpPr>
          <p:spPr bwMode="auto">
            <a:xfrm>
              <a:off x="2954" y="1330"/>
              <a:ext cx="118" cy="76"/>
            </a:xfrm>
            <a:custGeom>
              <a:avLst/>
              <a:gdLst/>
              <a:ahLst/>
              <a:cxnLst>
                <a:cxn ang="0">
                  <a:pos x="112" y="76"/>
                </a:cxn>
                <a:cxn ang="0">
                  <a:pos x="0" y="29"/>
                </a:cxn>
                <a:cxn ang="0">
                  <a:pos x="21" y="0"/>
                </a:cxn>
                <a:cxn ang="0">
                  <a:pos x="133" y="47"/>
                </a:cxn>
                <a:cxn ang="0">
                  <a:pos x="112" y="76"/>
                </a:cxn>
              </a:cxnLst>
              <a:rect l="0" t="0" r="r" b="b"/>
              <a:pathLst>
                <a:path w="133" h="76">
                  <a:moveTo>
                    <a:pt x="112" y="76"/>
                  </a:moveTo>
                  <a:lnTo>
                    <a:pt x="0" y="29"/>
                  </a:lnTo>
                  <a:lnTo>
                    <a:pt x="21" y="0"/>
                  </a:lnTo>
                  <a:lnTo>
                    <a:pt x="133" y="47"/>
                  </a:lnTo>
                  <a:lnTo>
                    <a:pt x="112" y="76"/>
                  </a:lnTo>
                  <a:close/>
                </a:path>
              </a:pathLst>
            </a:custGeom>
            <a:solidFill>
              <a:srgbClr val="000000"/>
            </a:solidFill>
            <a:ln w="9525">
              <a:noFill/>
              <a:round/>
              <a:headEnd/>
              <a:tailEnd/>
            </a:ln>
            <a:effectLst/>
          </p:spPr>
          <p:txBody>
            <a:bodyPr wrap="none" anchor="ctr"/>
            <a:lstStyle/>
            <a:p>
              <a:endParaRPr lang="en-CA"/>
            </a:p>
          </p:txBody>
        </p:sp>
        <p:sp>
          <p:nvSpPr>
            <p:cNvPr id="262" name="Freeform 258"/>
            <p:cNvSpPr>
              <a:spLocks noChangeArrowheads="1"/>
            </p:cNvSpPr>
            <p:nvPr/>
          </p:nvSpPr>
          <p:spPr bwMode="auto">
            <a:xfrm>
              <a:off x="3196" y="1418"/>
              <a:ext cx="20" cy="36"/>
            </a:xfrm>
            <a:custGeom>
              <a:avLst/>
              <a:gdLst/>
              <a:ahLst/>
              <a:cxnLst>
                <a:cxn ang="0">
                  <a:pos x="22" y="6"/>
                </a:cxn>
                <a:cxn ang="0">
                  <a:pos x="22" y="0"/>
                </a:cxn>
                <a:cxn ang="0">
                  <a:pos x="0" y="36"/>
                </a:cxn>
                <a:cxn ang="0">
                  <a:pos x="15" y="36"/>
                </a:cxn>
                <a:cxn ang="0">
                  <a:pos x="22" y="6"/>
                </a:cxn>
              </a:cxnLst>
              <a:rect l="0" t="0" r="r" b="b"/>
              <a:pathLst>
                <a:path w="22" h="36">
                  <a:moveTo>
                    <a:pt x="22" y="6"/>
                  </a:moveTo>
                  <a:lnTo>
                    <a:pt x="22" y="0"/>
                  </a:lnTo>
                  <a:lnTo>
                    <a:pt x="0" y="36"/>
                  </a:lnTo>
                  <a:lnTo>
                    <a:pt x="15" y="36"/>
                  </a:lnTo>
                  <a:lnTo>
                    <a:pt x="22" y="6"/>
                  </a:lnTo>
                  <a:close/>
                </a:path>
              </a:pathLst>
            </a:custGeom>
            <a:solidFill>
              <a:srgbClr val="000000"/>
            </a:solidFill>
            <a:ln w="9525">
              <a:noFill/>
              <a:round/>
              <a:headEnd/>
              <a:tailEnd/>
            </a:ln>
            <a:effectLst/>
          </p:spPr>
          <p:txBody>
            <a:bodyPr wrap="none" anchor="ctr"/>
            <a:lstStyle/>
            <a:p>
              <a:endParaRPr lang="en-CA"/>
            </a:p>
          </p:txBody>
        </p:sp>
        <p:sp>
          <p:nvSpPr>
            <p:cNvPr id="263" name="Rectangle 259"/>
            <p:cNvSpPr>
              <a:spLocks noChangeArrowheads="1"/>
            </p:cNvSpPr>
            <p:nvPr/>
          </p:nvSpPr>
          <p:spPr bwMode="auto">
            <a:xfrm>
              <a:off x="2948" y="1235"/>
              <a:ext cx="37" cy="106"/>
            </a:xfrm>
            <a:prstGeom prst="rect">
              <a:avLst/>
            </a:prstGeom>
            <a:solidFill>
              <a:srgbClr val="000000"/>
            </a:solidFill>
            <a:ln w="9525">
              <a:noFill/>
              <a:round/>
              <a:headEnd/>
              <a:tailEnd/>
            </a:ln>
            <a:effectLst/>
          </p:spPr>
          <p:txBody>
            <a:bodyPr wrap="none" anchor="ctr"/>
            <a:lstStyle/>
            <a:p>
              <a:endParaRPr lang="en-CA"/>
            </a:p>
          </p:txBody>
        </p:sp>
        <p:sp>
          <p:nvSpPr>
            <p:cNvPr id="264" name="Freeform 260"/>
            <p:cNvSpPr>
              <a:spLocks noChangeArrowheads="1"/>
            </p:cNvSpPr>
            <p:nvPr/>
          </p:nvSpPr>
          <p:spPr bwMode="auto">
            <a:xfrm>
              <a:off x="2948" y="1330"/>
              <a:ext cx="37" cy="29"/>
            </a:xfrm>
            <a:custGeom>
              <a:avLst/>
              <a:gdLst/>
              <a:ahLst/>
              <a:cxnLst>
                <a:cxn ang="0">
                  <a:pos x="7" y="29"/>
                </a:cxn>
                <a:cxn ang="0">
                  <a:pos x="0" y="11"/>
                </a:cxn>
                <a:cxn ang="0">
                  <a:pos x="28" y="0"/>
                </a:cxn>
                <a:cxn ang="0">
                  <a:pos x="42" y="11"/>
                </a:cxn>
                <a:cxn ang="0">
                  <a:pos x="7" y="29"/>
                </a:cxn>
              </a:cxnLst>
              <a:rect l="0" t="0" r="r" b="b"/>
              <a:pathLst>
                <a:path w="42" h="29">
                  <a:moveTo>
                    <a:pt x="7" y="29"/>
                  </a:moveTo>
                  <a:lnTo>
                    <a:pt x="0" y="11"/>
                  </a:lnTo>
                  <a:lnTo>
                    <a:pt x="28" y="0"/>
                  </a:lnTo>
                  <a:lnTo>
                    <a:pt x="42" y="11"/>
                  </a:lnTo>
                  <a:lnTo>
                    <a:pt x="7" y="29"/>
                  </a:lnTo>
                  <a:close/>
                </a:path>
              </a:pathLst>
            </a:custGeom>
            <a:solidFill>
              <a:srgbClr val="000000"/>
            </a:solidFill>
            <a:ln w="9525">
              <a:noFill/>
              <a:round/>
              <a:headEnd/>
              <a:tailEnd/>
            </a:ln>
            <a:effectLst/>
          </p:spPr>
          <p:txBody>
            <a:bodyPr wrap="none" anchor="ctr"/>
            <a:lstStyle/>
            <a:p>
              <a:endParaRPr lang="en-CA"/>
            </a:p>
          </p:txBody>
        </p:sp>
        <p:sp>
          <p:nvSpPr>
            <p:cNvPr id="265" name="Freeform 261"/>
            <p:cNvSpPr>
              <a:spLocks noChangeArrowheads="1"/>
            </p:cNvSpPr>
            <p:nvPr/>
          </p:nvSpPr>
          <p:spPr bwMode="auto">
            <a:xfrm>
              <a:off x="2960" y="1217"/>
              <a:ext cx="44" cy="42"/>
            </a:xfrm>
            <a:custGeom>
              <a:avLst/>
              <a:gdLst/>
              <a:ahLst/>
              <a:cxnLst>
                <a:cxn ang="0">
                  <a:pos x="7" y="0"/>
                </a:cxn>
                <a:cxn ang="0">
                  <a:pos x="49" y="6"/>
                </a:cxn>
                <a:cxn ang="0">
                  <a:pos x="42" y="42"/>
                </a:cxn>
                <a:cxn ang="0">
                  <a:pos x="0" y="36"/>
                </a:cxn>
                <a:cxn ang="0">
                  <a:pos x="7" y="0"/>
                </a:cxn>
              </a:cxnLst>
              <a:rect l="0" t="0" r="r" b="b"/>
              <a:pathLst>
                <a:path w="49" h="42">
                  <a:moveTo>
                    <a:pt x="7" y="0"/>
                  </a:moveTo>
                  <a:lnTo>
                    <a:pt x="49" y="6"/>
                  </a:lnTo>
                  <a:lnTo>
                    <a:pt x="42" y="42"/>
                  </a:lnTo>
                  <a:lnTo>
                    <a:pt x="0" y="36"/>
                  </a:lnTo>
                  <a:lnTo>
                    <a:pt x="7" y="0"/>
                  </a:lnTo>
                  <a:close/>
                </a:path>
              </a:pathLst>
            </a:custGeom>
            <a:solidFill>
              <a:srgbClr val="000000"/>
            </a:solidFill>
            <a:ln w="9525">
              <a:noFill/>
              <a:round/>
              <a:headEnd/>
              <a:tailEnd/>
            </a:ln>
            <a:effectLst/>
          </p:spPr>
          <p:txBody>
            <a:bodyPr wrap="none" anchor="ctr"/>
            <a:lstStyle/>
            <a:p>
              <a:endParaRPr lang="en-CA"/>
            </a:p>
          </p:txBody>
        </p:sp>
        <p:sp>
          <p:nvSpPr>
            <p:cNvPr id="266" name="Freeform 262"/>
            <p:cNvSpPr>
              <a:spLocks noChangeArrowheads="1"/>
            </p:cNvSpPr>
            <p:nvPr/>
          </p:nvSpPr>
          <p:spPr bwMode="auto">
            <a:xfrm>
              <a:off x="2997" y="1223"/>
              <a:ext cx="44" cy="42"/>
            </a:xfrm>
            <a:custGeom>
              <a:avLst/>
              <a:gdLst/>
              <a:ahLst/>
              <a:cxnLst>
                <a:cxn ang="0">
                  <a:pos x="7" y="0"/>
                </a:cxn>
                <a:cxn ang="0">
                  <a:pos x="42" y="6"/>
                </a:cxn>
                <a:cxn ang="0">
                  <a:pos x="49" y="42"/>
                </a:cxn>
                <a:cxn ang="0">
                  <a:pos x="0" y="36"/>
                </a:cxn>
                <a:cxn ang="0">
                  <a:pos x="7" y="0"/>
                </a:cxn>
              </a:cxnLst>
              <a:rect l="0" t="0" r="r" b="b"/>
              <a:pathLst>
                <a:path w="49" h="42">
                  <a:moveTo>
                    <a:pt x="7" y="0"/>
                  </a:moveTo>
                  <a:lnTo>
                    <a:pt x="42" y="6"/>
                  </a:lnTo>
                  <a:lnTo>
                    <a:pt x="49" y="42"/>
                  </a:lnTo>
                  <a:lnTo>
                    <a:pt x="0" y="36"/>
                  </a:lnTo>
                  <a:lnTo>
                    <a:pt x="7" y="0"/>
                  </a:lnTo>
                  <a:close/>
                </a:path>
              </a:pathLst>
            </a:custGeom>
            <a:solidFill>
              <a:srgbClr val="000000"/>
            </a:solidFill>
            <a:ln w="9525">
              <a:noFill/>
              <a:round/>
              <a:headEnd/>
              <a:tailEnd/>
            </a:ln>
            <a:effectLst/>
          </p:spPr>
          <p:txBody>
            <a:bodyPr wrap="none" anchor="ctr"/>
            <a:lstStyle/>
            <a:p>
              <a:endParaRPr lang="en-CA"/>
            </a:p>
          </p:txBody>
        </p:sp>
        <p:sp>
          <p:nvSpPr>
            <p:cNvPr id="267" name="Freeform 263"/>
            <p:cNvSpPr>
              <a:spLocks noChangeArrowheads="1"/>
            </p:cNvSpPr>
            <p:nvPr/>
          </p:nvSpPr>
          <p:spPr bwMode="auto">
            <a:xfrm>
              <a:off x="3035" y="1211"/>
              <a:ext cx="44" cy="54"/>
            </a:xfrm>
            <a:custGeom>
              <a:avLst/>
              <a:gdLst/>
              <a:ahLst/>
              <a:cxnLst>
                <a:cxn ang="0">
                  <a:pos x="0" y="18"/>
                </a:cxn>
                <a:cxn ang="0">
                  <a:pos x="42" y="0"/>
                </a:cxn>
                <a:cxn ang="0">
                  <a:pos x="49" y="36"/>
                </a:cxn>
                <a:cxn ang="0">
                  <a:pos x="7" y="54"/>
                </a:cxn>
                <a:cxn ang="0">
                  <a:pos x="0" y="18"/>
                </a:cxn>
              </a:cxnLst>
              <a:rect l="0" t="0" r="r" b="b"/>
              <a:pathLst>
                <a:path w="49" h="54">
                  <a:moveTo>
                    <a:pt x="0" y="18"/>
                  </a:moveTo>
                  <a:lnTo>
                    <a:pt x="42" y="0"/>
                  </a:lnTo>
                  <a:lnTo>
                    <a:pt x="49" y="36"/>
                  </a:lnTo>
                  <a:lnTo>
                    <a:pt x="7" y="54"/>
                  </a:lnTo>
                  <a:lnTo>
                    <a:pt x="0" y="18"/>
                  </a:lnTo>
                  <a:close/>
                </a:path>
              </a:pathLst>
            </a:custGeom>
            <a:solidFill>
              <a:srgbClr val="000000"/>
            </a:solidFill>
            <a:ln w="9525">
              <a:noFill/>
              <a:round/>
              <a:headEnd/>
              <a:tailEnd/>
            </a:ln>
            <a:effectLst/>
          </p:spPr>
          <p:txBody>
            <a:bodyPr wrap="none" anchor="ctr"/>
            <a:lstStyle/>
            <a:p>
              <a:endParaRPr lang="en-CA"/>
            </a:p>
          </p:txBody>
        </p:sp>
        <p:sp>
          <p:nvSpPr>
            <p:cNvPr id="268" name="Freeform 264"/>
            <p:cNvSpPr>
              <a:spLocks noChangeArrowheads="1"/>
            </p:cNvSpPr>
            <p:nvPr/>
          </p:nvSpPr>
          <p:spPr bwMode="auto">
            <a:xfrm>
              <a:off x="2948" y="1217"/>
              <a:ext cx="37" cy="36"/>
            </a:xfrm>
            <a:custGeom>
              <a:avLst/>
              <a:gdLst/>
              <a:ahLst/>
              <a:cxnLst>
                <a:cxn ang="0">
                  <a:pos x="0" y="18"/>
                </a:cxn>
                <a:cxn ang="0">
                  <a:pos x="21" y="0"/>
                </a:cxn>
                <a:cxn ang="0">
                  <a:pos x="42" y="18"/>
                </a:cxn>
                <a:cxn ang="0">
                  <a:pos x="14" y="36"/>
                </a:cxn>
                <a:cxn ang="0">
                  <a:pos x="0" y="18"/>
                </a:cxn>
              </a:cxnLst>
              <a:rect l="0" t="0" r="r" b="b"/>
              <a:pathLst>
                <a:path w="42" h="36">
                  <a:moveTo>
                    <a:pt x="0" y="18"/>
                  </a:moveTo>
                  <a:lnTo>
                    <a:pt x="21" y="0"/>
                  </a:lnTo>
                  <a:lnTo>
                    <a:pt x="42" y="18"/>
                  </a:lnTo>
                  <a:lnTo>
                    <a:pt x="14" y="36"/>
                  </a:lnTo>
                  <a:lnTo>
                    <a:pt x="0" y="18"/>
                  </a:lnTo>
                  <a:close/>
                </a:path>
              </a:pathLst>
            </a:custGeom>
            <a:solidFill>
              <a:srgbClr val="000000"/>
            </a:solidFill>
            <a:ln w="9525">
              <a:noFill/>
              <a:round/>
              <a:headEnd/>
              <a:tailEnd/>
            </a:ln>
            <a:effectLst/>
          </p:spPr>
          <p:txBody>
            <a:bodyPr wrap="none" anchor="ctr"/>
            <a:lstStyle/>
            <a:p>
              <a:endParaRPr lang="en-CA"/>
            </a:p>
          </p:txBody>
        </p:sp>
        <p:sp>
          <p:nvSpPr>
            <p:cNvPr id="269" name="Rectangle 265"/>
            <p:cNvSpPr>
              <a:spLocks noChangeArrowheads="1"/>
            </p:cNvSpPr>
            <p:nvPr/>
          </p:nvSpPr>
          <p:spPr bwMode="auto">
            <a:xfrm>
              <a:off x="3053" y="1200"/>
              <a:ext cx="38" cy="29"/>
            </a:xfrm>
            <a:prstGeom prst="rect">
              <a:avLst/>
            </a:prstGeom>
            <a:solidFill>
              <a:srgbClr val="000000"/>
            </a:solidFill>
            <a:ln w="9525">
              <a:noFill/>
              <a:round/>
              <a:headEnd/>
              <a:tailEnd/>
            </a:ln>
            <a:effectLst/>
          </p:spPr>
          <p:txBody>
            <a:bodyPr wrap="none" anchor="ctr"/>
            <a:lstStyle/>
            <a:p>
              <a:endParaRPr lang="en-CA"/>
            </a:p>
          </p:txBody>
        </p:sp>
        <p:sp>
          <p:nvSpPr>
            <p:cNvPr id="270" name="Freeform 266"/>
            <p:cNvSpPr>
              <a:spLocks noChangeArrowheads="1"/>
            </p:cNvSpPr>
            <p:nvPr/>
          </p:nvSpPr>
          <p:spPr bwMode="auto">
            <a:xfrm>
              <a:off x="3047" y="1188"/>
              <a:ext cx="44" cy="12"/>
            </a:xfrm>
            <a:custGeom>
              <a:avLst/>
              <a:gdLst/>
              <a:ahLst/>
              <a:cxnLst>
                <a:cxn ang="0">
                  <a:pos x="7" y="12"/>
                </a:cxn>
                <a:cxn ang="0">
                  <a:pos x="0" y="0"/>
                </a:cxn>
                <a:cxn ang="0">
                  <a:pos x="42" y="6"/>
                </a:cxn>
                <a:cxn ang="0">
                  <a:pos x="49" y="12"/>
                </a:cxn>
                <a:cxn ang="0">
                  <a:pos x="7" y="12"/>
                </a:cxn>
              </a:cxnLst>
              <a:rect l="0" t="0" r="r" b="b"/>
              <a:pathLst>
                <a:path w="49" h="12">
                  <a:moveTo>
                    <a:pt x="7" y="12"/>
                  </a:moveTo>
                  <a:lnTo>
                    <a:pt x="0" y="0"/>
                  </a:lnTo>
                  <a:lnTo>
                    <a:pt x="42" y="6"/>
                  </a:lnTo>
                  <a:lnTo>
                    <a:pt x="49" y="12"/>
                  </a:lnTo>
                  <a:lnTo>
                    <a:pt x="7" y="12"/>
                  </a:lnTo>
                  <a:close/>
                </a:path>
              </a:pathLst>
            </a:custGeom>
            <a:solidFill>
              <a:srgbClr val="000000"/>
            </a:solidFill>
            <a:ln w="9525">
              <a:noFill/>
              <a:round/>
              <a:headEnd/>
              <a:tailEnd/>
            </a:ln>
            <a:effectLst/>
          </p:spPr>
          <p:txBody>
            <a:bodyPr wrap="none" anchor="ctr"/>
            <a:lstStyle/>
            <a:p>
              <a:endParaRPr lang="en-CA"/>
            </a:p>
          </p:txBody>
        </p:sp>
        <p:sp>
          <p:nvSpPr>
            <p:cNvPr id="271" name="Freeform 267"/>
            <p:cNvSpPr>
              <a:spLocks noChangeArrowheads="1"/>
            </p:cNvSpPr>
            <p:nvPr/>
          </p:nvSpPr>
          <p:spPr bwMode="auto">
            <a:xfrm>
              <a:off x="3047" y="1170"/>
              <a:ext cx="44" cy="24"/>
            </a:xfrm>
            <a:custGeom>
              <a:avLst/>
              <a:gdLst/>
              <a:ahLst/>
              <a:cxnLst>
                <a:cxn ang="0">
                  <a:pos x="0" y="18"/>
                </a:cxn>
                <a:cxn ang="0">
                  <a:pos x="14" y="0"/>
                </a:cxn>
                <a:cxn ang="0">
                  <a:pos x="49" y="18"/>
                </a:cxn>
                <a:cxn ang="0">
                  <a:pos x="42" y="24"/>
                </a:cxn>
                <a:cxn ang="0">
                  <a:pos x="0" y="18"/>
                </a:cxn>
              </a:cxnLst>
              <a:rect l="0" t="0" r="r" b="b"/>
              <a:pathLst>
                <a:path w="49" h="24">
                  <a:moveTo>
                    <a:pt x="0" y="18"/>
                  </a:moveTo>
                  <a:lnTo>
                    <a:pt x="14" y="0"/>
                  </a:lnTo>
                  <a:lnTo>
                    <a:pt x="49" y="18"/>
                  </a:lnTo>
                  <a:lnTo>
                    <a:pt x="42" y="24"/>
                  </a:lnTo>
                  <a:lnTo>
                    <a:pt x="0" y="18"/>
                  </a:lnTo>
                  <a:close/>
                </a:path>
              </a:pathLst>
            </a:custGeom>
            <a:solidFill>
              <a:srgbClr val="000000"/>
            </a:solidFill>
            <a:ln w="9525">
              <a:noFill/>
              <a:round/>
              <a:headEnd/>
              <a:tailEnd/>
            </a:ln>
            <a:effectLst/>
          </p:spPr>
          <p:txBody>
            <a:bodyPr wrap="none" anchor="ctr"/>
            <a:lstStyle/>
            <a:p>
              <a:endParaRPr lang="en-CA"/>
            </a:p>
          </p:txBody>
        </p:sp>
        <p:sp>
          <p:nvSpPr>
            <p:cNvPr id="272" name="Freeform 268"/>
            <p:cNvSpPr>
              <a:spLocks noChangeArrowheads="1"/>
            </p:cNvSpPr>
            <p:nvPr/>
          </p:nvSpPr>
          <p:spPr bwMode="auto">
            <a:xfrm>
              <a:off x="3053" y="1211"/>
              <a:ext cx="38" cy="36"/>
            </a:xfrm>
            <a:custGeom>
              <a:avLst/>
              <a:gdLst/>
              <a:ahLst/>
              <a:cxnLst>
                <a:cxn ang="0">
                  <a:pos x="28" y="36"/>
                </a:cxn>
                <a:cxn ang="0">
                  <a:pos x="42" y="18"/>
                </a:cxn>
                <a:cxn ang="0">
                  <a:pos x="21" y="0"/>
                </a:cxn>
                <a:cxn ang="0">
                  <a:pos x="0" y="18"/>
                </a:cxn>
                <a:cxn ang="0">
                  <a:pos x="28" y="36"/>
                </a:cxn>
              </a:cxnLst>
              <a:rect l="0" t="0" r="r" b="b"/>
              <a:pathLst>
                <a:path w="42" h="36">
                  <a:moveTo>
                    <a:pt x="28" y="36"/>
                  </a:moveTo>
                  <a:lnTo>
                    <a:pt x="42" y="18"/>
                  </a:lnTo>
                  <a:lnTo>
                    <a:pt x="21" y="0"/>
                  </a:lnTo>
                  <a:lnTo>
                    <a:pt x="0" y="18"/>
                  </a:lnTo>
                  <a:lnTo>
                    <a:pt x="28" y="36"/>
                  </a:lnTo>
                  <a:close/>
                </a:path>
              </a:pathLst>
            </a:custGeom>
            <a:solidFill>
              <a:srgbClr val="000000"/>
            </a:solidFill>
            <a:ln w="9525">
              <a:noFill/>
              <a:round/>
              <a:headEnd/>
              <a:tailEnd/>
            </a:ln>
            <a:effectLst/>
          </p:spPr>
          <p:txBody>
            <a:bodyPr wrap="none" anchor="ctr"/>
            <a:lstStyle/>
            <a:p>
              <a:endParaRPr lang="en-CA"/>
            </a:p>
          </p:txBody>
        </p:sp>
        <p:sp>
          <p:nvSpPr>
            <p:cNvPr id="273" name="Freeform 269"/>
            <p:cNvSpPr>
              <a:spLocks noChangeArrowheads="1"/>
            </p:cNvSpPr>
            <p:nvPr/>
          </p:nvSpPr>
          <p:spPr bwMode="auto">
            <a:xfrm>
              <a:off x="3047" y="1152"/>
              <a:ext cx="37" cy="42"/>
            </a:xfrm>
            <a:custGeom>
              <a:avLst/>
              <a:gdLst/>
              <a:ahLst/>
              <a:cxnLst>
                <a:cxn ang="0">
                  <a:pos x="21" y="42"/>
                </a:cxn>
                <a:cxn ang="0">
                  <a:pos x="42" y="12"/>
                </a:cxn>
                <a:cxn ang="0">
                  <a:pos x="21" y="0"/>
                </a:cxn>
                <a:cxn ang="0">
                  <a:pos x="0" y="30"/>
                </a:cxn>
                <a:cxn ang="0">
                  <a:pos x="21" y="42"/>
                </a:cxn>
              </a:cxnLst>
              <a:rect l="0" t="0" r="r" b="b"/>
              <a:pathLst>
                <a:path w="42" h="42">
                  <a:moveTo>
                    <a:pt x="21" y="42"/>
                  </a:moveTo>
                  <a:lnTo>
                    <a:pt x="42" y="12"/>
                  </a:lnTo>
                  <a:lnTo>
                    <a:pt x="21" y="0"/>
                  </a:lnTo>
                  <a:lnTo>
                    <a:pt x="0" y="30"/>
                  </a:lnTo>
                  <a:lnTo>
                    <a:pt x="21" y="42"/>
                  </a:lnTo>
                  <a:close/>
                </a:path>
              </a:pathLst>
            </a:custGeom>
            <a:solidFill>
              <a:srgbClr val="000000"/>
            </a:solidFill>
            <a:ln w="9525">
              <a:noFill/>
              <a:round/>
              <a:headEnd/>
              <a:tailEnd/>
            </a:ln>
            <a:effectLst/>
          </p:spPr>
          <p:txBody>
            <a:bodyPr wrap="none" anchor="ctr"/>
            <a:lstStyle/>
            <a:p>
              <a:endParaRPr lang="en-CA"/>
            </a:p>
          </p:txBody>
        </p:sp>
        <p:sp>
          <p:nvSpPr>
            <p:cNvPr id="274" name="Freeform 270"/>
            <p:cNvSpPr>
              <a:spLocks noChangeArrowheads="1"/>
            </p:cNvSpPr>
            <p:nvPr/>
          </p:nvSpPr>
          <p:spPr bwMode="auto">
            <a:xfrm>
              <a:off x="3059" y="1164"/>
              <a:ext cx="31" cy="30"/>
            </a:xfrm>
            <a:custGeom>
              <a:avLst/>
              <a:gdLst/>
              <a:ahLst/>
              <a:cxnLst>
                <a:cxn ang="0">
                  <a:pos x="35" y="24"/>
                </a:cxn>
                <a:cxn ang="0">
                  <a:pos x="28" y="0"/>
                </a:cxn>
                <a:cxn ang="0">
                  <a:pos x="0" y="6"/>
                </a:cxn>
                <a:cxn ang="0">
                  <a:pos x="7" y="30"/>
                </a:cxn>
                <a:cxn ang="0">
                  <a:pos x="35" y="24"/>
                </a:cxn>
              </a:cxnLst>
              <a:rect l="0" t="0" r="r" b="b"/>
              <a:pathLst>
                <a:path w="35" h="30">
                  <a:moveTo>
                    <a:pt x="35" y="24"/>
                  </a:moveTo>
                  <a:lnTo>
                    <a:pt x="28" y="0"/>
                  </a:lnTo>
                  <a:lnTo>
                    <a:pt x="0" y="6"/>
                  </a:lnTo>
                  <a:lnTo>
                    <a:pt x="7" y="30"/>
                  </a:lnTo>
                  <a:lnTo>
                    <a:pt x="35" y="24"/>
                  </a:lnTo>
                  <a:close/>
                </a:path>
              </a:pathLst>
            </a:custGeom>
            <a:solidFill>
              <a:srgbClr val="000000"/>
            </a:solidFill>
            <a:ln w="9525">
              <a:noFill/>
              <a:round/>
              <a:headEnd/>
              <a:tailEnd/>
            </a:ln>
            <a:effectLst/>
          </p:spPr>
          <p:txBody>
            <a:bodyPr wrap="none" anchor="ctr"/>
            <a:lstStyle/>
            <a:p>
              <a:endParaRPr lang="en-CA"/>
            </a:p>
          </p:txBody>
        </p:sp>
        <p:sp>
          <p:nvSpPr>
            <p:cNvPr id="275" name="Freeform 271"/>
            <p:cNvSpPr>
              <a:spLocks noChangeArrowheads="1"/>
            </p:cNvSpPr>
            <p:nvPr/>
          </p:nvSpPr>
          <p:spPr bwMode="auto">
            <a:xfrm>
              <a:off x="3047" y="1134"/>
              <a:ext cx="44" cy="48"/>
            </a:xfrm>
            <a:custGeom>
              <a:avLst/>
              <a:gdLst/>
              <a:ahLst/>
              <a:cxnLst>
                <a:cxn ang="0">
                  <a:pos x="0" y="18"/>
                </a:cxn>
                <a:cxn ang="0">
                  <a:pos x="21" y="48"/>
                </a:cxn>
                <a:cxn ang="0">
                  <a:pos x="49" y="30"/>
                </a:cxn>
                <a:cxn ang="0">
                  <a:pos x="28" y="0"/>
                </a:cxn>
                <a:cxn ang="0">
                  <a:pos x="0" y="18"/>
                </a:cxn>
              </a:cxnLst>
              <a:rect l="0" t="0" r="r" b="b"/>
              <a:pathLst>
                <a:path w="49" h="48">
                  <a:moveTo>
                    <a:pt x="0" y="18"/>
                  </a:moveTo>
                  <a:lnTo>
                    <a:pt x="21" y="48"/>
                  </a:lnTo>
                  <a:lnTo>
                    <a:pt x="49" y="30"/>
                  </a:lnTo>
                  <a:lnTo>
                    <a:pt x="28" y="0"/>
                  </a:lnTo>
                  <a:lnTo>
                    <a:pt x="0" y="18"/>
                  </a:lnTo>
                  <a:close/>
                </a:path>
              </a:pathLst>
            </a:custGeom>
            <a:solidFill>
              <a:srgbClr val="000000"/>
            </a:solidFill>
            <a:ln w="9525">
              <a:noFill/>
              <a:round/>
              <a:headEnd/>
              <a:tailEnd/>
            </a:ln>
            <a:effectLst/>
          </p:spPr>
          <p:txBody>
            <a:bodyPr wrap="none" anchor="ctr"/>
            <a:lstStyle/>
            <a:p>
              <a:endParaRPr lang="en-CA"/>
            </a:p>
          </p:txBody>
        </p:sp>
        <p:sp>
          <p:nvSpPr>
            <p:cNvPr id="276" name="Rectangle 272"/>
            <p:cNvSpPr>
              <a:spLocks noChangeArrowheads="1"/>
            </p:cNvSpPr>
            <p:nvPr/>
          </p:nvSpPr>
          <p:spPr bwMode="auto">
            <a:xfrm>
              <a:off x="3047" y="1152"/>
              <a:ext cx="19" cy="30"/>
            </a:xfrm>
            <a:prstGeom prst="rect">
              <a:avLst/>
            </a:prstGeom>
            <a:solidFill>
              <a:srgbClr val="000000"/>
            </a:solidFill>
            <a:ln w="9525">
              <a:noFill/>
              <a:round/>
              <a:headEnd/>
              <a:tailEnd/>
            </a:ln>
            <a:effectLst/>
          </p:spPr>
          <p:txBody>
            <a:bodyPr wrap="none" anchor="ctr"/>
            <a:lstStyle/>
            <a:p>
              <a:endParaRPr lang="en-CA"/>
            </a:p>
          </p:txBody>
        </p:sp>
        <p:sp>
          <p:nvSpPr>
            <p:cNvPr id="277" name="Freeform 273"/>
            <p:cNvSpPr>
              <a:spLocks noChangeArrowheads="1"/>
            </p:cNvSpPr>
            <p:nvPr/>
          </p:nvSpPr>
          <p:spPr bwMode="auto">
            <a:xfrm>
              <a:off x="3059" y="1123"/>
              <a:ext cx="44" cy="23"/>
            </a:xfrm>
            <a:custGeom>
              <a:avLst/>
              <a:gdLst/>
              <a:ahLst/>
              <a:cxnLst>
                <a:cxn ang="0">
                  <a:pos x="7" y="23"/>
                </a:cxn>
                <a:cxn ang="0">
                  <a:pos x="49" y="17"/>
                </a:cxn>
                <a:cxn ang="0">
                  <a:pos x="42" y="0"/>
                </a:cxn>
                <a:cxn ang="0">
                  <a:pos x="0" y="6"/>
                </a:cxn>
                <a:cxn ang="0">
                  <a:pos x="7" y="23"/>
                </a:cxn>
              </a:cxnLst>
              <a:rect l="0" t="0" r="r" b="b"/>
              <a:pathLst>
                <a:path w="49" h="23">
                  <a:moveTo>
                    <a:pt x="7" y="23"/>
                  </a:moveTo>
                  <a:lnTo>
                    <a:pt x="49" y="17"/>
                  </a:lnTo>
                  <a:lnTo>
                    <a:pt x="42" y="0"/>
                  </a:lnTo>
                  <a:lnTo>
                    <a:pt x="0" y="6"/>
                  </a:lnTo>
                  <a:lnTo>
                    <a:pt x="7" y="23"/>
                  </a:lnTo>
                  <a:close/>
                </a:path>
              </a:pathLst>
            </a:custGeom>
            <a:solidFill>
              <a:srgbClr val="000000"/>
            </a:solidFill>
            <a:ln w="9525">
              <a:noFill/>
              <a:round/>
              <a:headEnd/>
              <a:tailEnd/>
            </a:ln>
            <a:effectLst/>
          </p:spPr>
          <p:txBody>
            <a:bodyPr wrap="none" anchor="ctr"/>
            <a:lstStyle/>
            <a:p>
              <a:endParaRPr lang="en-CA"/>
            </a:p>
          </p:txBody>
        </p:sp>
        <p:sp>
          <p:nvSpPr>
            <p:cNvPr id="278" name="Freeform 274"/>
            <p:cNvSpPr>
              <a:spLocks noChangeArrowheads="1"/>
            </p:cNvSpPr>
            <p:nvPr/>
          </p:nvSpPr>
          <p:spPr bwMode="auto">
            <a:xfrm>
              <a:off x="3066" y="1134"/>
              <a:ext cx="37" cy="30"/>
            </a:xfrm>
            <a:custGeom>
              <a:avLst/>
              <a:gdLst/>
              <a:ahLst/>
              <a:cxnLst>
                <a:cxn ang="0">
                  <a:pos x="28" y="30"/>
                </a:cxn>
                <a:cxn ang="0">
                  <a:pos x="42" y="6"/>
                </a:cxn>
                <a:cxn ang="0">
                  <a:pos x="7" y="0"/>
                </a:cxn>
                <a:cxn ang="0">
                  <a:pos x="0" y="12"/>
                </a:cxn>
                <a:cxn ang="0">
                  <a:pos x="28" y="30"/>
                </a:cxn>
              </a:cxnLst>
              <a:rect l="0" t="0" r="r" b="b"/>
              <a:pathLst>
                <a:path w="42" h="30">
                  <a:moveTo>
                    <a:pt x="28" y="30"/>
                  </a:moveTo>
                  <a:lnTo>
                    <a:pt x="42" y="6"/>
                  </a:lnTo>
                  <a:lnTo>
                    <a:pt x="7" y="0"/>
                  </a:lnTo>
                  <a:lnTo>
                    <a:pt x="0" y="12"/>
                  </a:lnTo>
                  <a:lnTo>
                    <a:pt x="28" y="30"/>
                  </a:lnTo>
                  <a:close/>
                </a:path>
              </a:pathLst>
            </a:custGeom>
            <a:solidFill>
              <a:srgbClr val="000000"/>
            </a:solidFill>
            <a:ln w="9525">
              <a:noFill/>
              <a:round/>
              <a:headEnd/>
              <a:tailEnd/>
            </a:ln>
            <a:effectLst/>
          </p:spPr>
          <p:txBody>
            <a:bodyPr wrap="none" anchor="ctr"/>
            <a:lstStyle/>
            <a:p>
              <a:endParaRPr lang="en-CA"/>
            </a:p>
          </p:txBody>
        </p:sp>
        <p:sp>
          <p:nvSpPr>
            <p:cNvPr id="279" name="Freeform 275"/>
            <p:cNvSpPr>
              <a:spLocks noChangeArrowheads="1"/>
            </p:cNvSpPr>
            <p:nvPr/>
          </p:nvSpPr>
          <p:spPr bwMode="auto">
            <a:xfrm>
              <a:off x="3066" y="1099"/>
              <a:ext cx="56" cy="47"/>
            </a:xfrm>
            <a:custGeom>
              <a:avLst/>
              <a:gdLst/>
              <a:ahLst/>
              <a:cxnLst>
                <a:cxn ang="0">
                  <a:pos x="0" y="18"/>
                </a:cxn>
                <a:cxn ang="0">
                  <a:pos x="21" y="47"/>
                </a:cxn>
                <a:cxn ang="0">
                  <a:pos x="63" y="30"/>
                </a:cxn>
                <a:cxn ang="0">
                  <a:pos x="42" y="0"/>
                </a:cxn>
                <a:cxn ang="0">
                  <a:pos x="0" y="18"/>
                </a:cxn>
              </a:cxnLst>
              <a:rect l="0" t="0" r="r" b="b"/>
              <a:pathLst>
                <a:path w="63" h="47">
                  <a:moveTo>
                    <a:pt x="0" y="18"/>
                  </a:moveTo>
                  <a:lnTo>
                    <a:pt x="21" y="47"/>
                  </a:lnTo>
                  <a:lnTo>
                    <a:pt x="63" y="30"/>
                  </a:lnTo>
                  <a:lnTo>
                    <a:pt x="42" y="0"/>
                  </a:lnTo>
                  <a:lnTo>
                    <a:pt x="0" y="18"/>
                  </a:lnTo>
                  <a:close/>
                </a:path>
              </a:pathLst>
            </a:custGeom>
            <a:solidFill>
              <a:srgbClr val="000000"/>
            </a:solidFill>
            <a:ln w="9525">
              <a:noFill/>
              <a:round/>
              <a:headEnd/>
              <a:tailEnd/>
            </a:ln>
            <a:effectLst/>
          </p:spPr>
          <p:txBody>
            <a:bodyPr wrap="none" anchor="ctr"/>
            <a:lstStyle/>
            <a:p>
              <a:endParaRPr lang="en-CA"/>
            </a:p>
          </p:txBody>
        </p:sp>
        <p:sp>
          <p:nvSpPr>
            <p:cNvPr id="280" name="Freeform 276"/>
            <p:cNvSpPr>
              <a:spLocks noChangeArrowheads="1"/>
            </p:cNvSpPr>
            <p:nvPr/>
          </p:nvSpPr>
          <p:spPr bwMode="auto">
            <a:xfrm>
              <a:off x="3059" y="1117"/>
              <a:ext cx="37" cy="29"/>
            </a:xfrm>
            <a:custGeom>
              <a:avLst/>
              <a:gdLst/>
              <a:ahLst/>
              <a:cxnLst>
                <a:cxn ang="0">
                  <a:pos x="0" y="12"/>
                </a:cxn>
                <a:cxn ang="0">
                  <a:pos x="7" y="0"/>
                </a:cxn>
                <a:cxn ang="0">
                  <a:pos x="42" y="6"/>
                </a:cxn>
                <a:cxn ang="0">
                  <a:pos x="28" y="29"/>
                </a:cxn>
                <a:cxn ang="0">
                  <a:pos x="0" y="12"/>
                </a:cxn>
              </a:cxnLst>
              <a:rect l="0" t="0" r="r" b="b"/>
              <a:pathLst>
                <a:path w="42" h="29">
                  <a:moveTo>
                    <a:pt x="0" y="12"/>
                  </a:moveTo>
                  <a:lnTo>
                    <a:pt x="7" y="0"/>
                  </a:lnTo>
                  <a:lnTo>
                    <a:pt x="42" y="6"/>
                  </a:lnTo>
                  <a:lnTo>
                    <a:pt x="28" y="29"/>
                  </a:lnTo>
                  <a:lnTo>
                    <a:pt x="0" y="12"/>
                  </a:lnTo>
                  <a:close/>
                </a:path>
              </a:pathLst>
            </a:custGeom>
            <a:solidFill>
              <a:srgbClr val="000000"/>
            </a:solidFill>
            <a:ln w="9525">
              <a:noFill/>
              <a:round/>
              <a:headEnd/>
              <a:tailEnd/>
            </a:ln>
            <a:effectLst/>
          </p:spPr>
          <p:txBody>
            <a:bodyPr wrap="none" anchor="ctr"/>
            <a:lstStyle/>
            <a:p>
              <a:endParaRPr lang="en-CA"/>
            </a:p>
          </p:txBody>
        </p:sp>
        <p:sp>
          <p:nvSpPr>
            <p:cNvPr id="281" name="Freeform 277"/>
            <p:cNvSpPr>
              <a:spLocks noChangeArrowheads="1"/>
            </p:cNvSpPr>
            <p:nvPr/>
          </p:nvSpPr>
          <p:spPr bwMode="auto">
            <a:xfrm>
              <a:off x="3041" y="1040"/>
              <a:ext cx="87" cy="83"/>
            </a:xfrm>
            <a:custGeom>
              <a:avLst/>
              <a:gdLst/>
              <a:ahLst/>
              <a:cxnLst>
                <a:cxn ang="0">
                  <a:pos x="63" y="83"/>
                </a:cxn>
                <a:cxn ang="0">
                  <a:pos x="98" y="65"/>
                </a:cxn>
                <a:cxn ang="0">
                  <a:pos x="35" y="0"/>
                </a:cxn>
                <a:cxn ang="0">
                  <a:pos x="0" y="18"/>
                </a:cxn>
                <a:cxn ang="0">
                  <a:pos x="63" y="83"/>
                </a:cxn>
              </a:cxnLst>
              <a:rect l="0" t="0" r="r" b="b"/>
              <a:pathLst>
                <a:path w="98" h="83">
                  <a:moveTo>
                    <a:pt x="63" y="83"/>
                  </a:moveTo>
                  <a:lnTo>
                    <a:pt x="98" y="65"/>
                  </a:lnTo>
                  <a:lnTo>
                    <a:pt x="35" y="0"/>
                  </a:lnTo>
                  <a:lnTo>
                    <a:pt x="0" y="18"/>
                  </a:lnTo>
                  <a:lnTo>
                    <a:pt x="63" y="83"/>
                  </a:lnTo>
                  <a:close/>
                </a:path>
              </a:pathLst>
            </a:custGeom>
            <a:solidFill>
              <a:srgbClr val="000000"/>
            </a:solidFill>
            <a:ln w="9525">
              <a:noFill/>
              <a:round/>
              <a:headEnd/>
              <a:tailEnd/>
            </a:ln>
            <a:effectLst/>
          </p:spPr>
          <p:txBody>
            <a:bodyPr wrap="none" anchor="ctr"/>
            <a:lstStyle/>
            <a:p>
              <a:endParaRPr lang="en-CA"/>
            </a:p>
          </p:txBody>
        </p:sp>
        <p:sp>
          <p:nvSpPr>
            <p:cNvPr id="282" name="Freeform 278"/>
            <p:cNvSpPr>
              <a:spLocks noChangeArrowheads="1"/>
            </p:cNvSpPr>
            <p:nvPr/>
          </p:nvSpPr>
          <p:spPr bwMode="auto">
            <a:xfrm>
              <a:off x="3097" y="1099"/>
              <a:ext cx="31" cy="30"/>
            </a:xfrm>
            <a:custGeom>
              <a:avLst/>
              <a:gdLst/>
              <a:ahLst/>
              <a:cxnLst>
                <a:cxn ang="0">
                  <a:pos x="28" y="30"/>
                </a:cxn>
                <a:cxn ang="0">
                  <a:pos x="35" y="6"/>
                </a:cxn>
                <a:cxn ang="0">
                  <a:pos x="7" y="0"/>
                </a:cxn>
                <a:cxn ang="0">
                  <a:pos x="0" y="24"/>
                </a:cxn>
                <a:cxn ang="0">
                  <a:pos x="28" y="30"/>
                </a:cxn>
              </a:cxnLst>
              <a:rect l="0" t="0" r="r" b="b"/>
              <a:pathLst>
                <a:path w="35" h="30">
                  <a:moveTo>
                    <a:pt x="28" y="30"/>
                  </a:moveTo>
                  <a:lnTo>
                    <a:pt x="35" y="6"/>
                  </a:lnTo>
                  <a:lnTo>
                    <a:pt x="7" y="0"/>
                  </a:lnTo>
                  <a:lnTo>
                    <a:pt x="0" y="24"/>
                  </a:lnTo>
                  <a:lnTo>
                    <a:pt x="28" y="30"/>
                  </a:lnTo>
                  <a:close/>
                </a:path>
              </a:pathLst>
            </a:custGeom>
            <a:solidFill>
              <a:srgbClr val="000000"/>
            </a:solidFill>
            <a:ln w="9525">
              <a:noFill/>
              <a:round/>
              <a:headEnd/>
              <a:tailEnd/>
            </a:ln>
            <a:effectLst/>
          </p:spPr>
          <p:txBody>
            <a:bodyPr wrap="none" anchor="ctr"/>
            <a:lstStyle/>
            <a:p>
              <a:endParaRPr lang="en-CA"/>
            </a:p>
          </p:txBody>
        </p:sp>
        <p:sp>
          <p:nvSpPr>
            <p:cNvPr id="283" name="Freeform 279"/>
            <p:cNvSpPr>
              <a:spLocks noChangeArrowheads="1"/>
            </p:cNvSpPr>
            <p:nvPr/>
          </p:nvSpPr>
          <p:spPr bwMode="auto">
            <a:xfrm>
              <a:off x="3041" y="993"/>
              <a:ext cx="56" cy="65"/>
            </a:xfrm>
            <a:custGeom>
              <a:avLst/>
              <a:gdLst/>
              <a:ahLst/>
              <a:cxnLst>
                <a:cxn ang="0">
                  <a:pos x="0" y="47"/>
                </a:cxn>
                <a:cxn ang="0">
                  <a:pos x="35" y="65"/>
                </a:cxn>
                <a:cxn ang="0">
                  <a:pos x="63" y="17"/>
                </a:cxn>
                <a:cxn ang="0">
                  <a:pos x="28" y="0"/>
                </a:cxn>
                <a:cxn ang="0">
                  <a:pos x="0" y="47"/>
                </a:cxn>
              </a:cxnLst>
              <a:rect l="0" t="0" r="r" b="b"/>
              <a:pathLst>
                <a:path w="63" h="65">
                  <a:moveTo>
                    <a:pt x="0" y="47"/>
                  </a:moveTo>
                  <a:lnTo>
                    <a:pt x="35" y="65"/>
                  </a:lnTo>
                  <a:lnTo>
                    <a:pt x="63" y="17"/>
                  </a:lnTo>
                  <a:lnTo>
                    <a:pt x="28" y="0"/>
                  </a:lnTo>
                  <a:lnTo>
                    <a:pt x="0" y="47"/>
                  </a:lnTo>
                  <a:close/>
                </a:path>
              </a:pathLst>
            </a:custGeom>
            <a:solidFill>
              <a:srgbClr val="000000"/>
            </a:solidFill>
            <a:ln w="9525">
              <a:noFill/>
              <a:round/>
              <a:headEnd/>
              <a:tailEnd/>
            </a:ln>
            <a:effectLst/>
          </p:spPr>
          <p:txBody>
            <a:bodyPr wrap="none" anchor="ctr"/>
            <a:lstStyle/>
            <a:p>
              <a:endParaRPr lang="en-CA"/>
            </a:p>
          </p:txBody>
        </p:sp>
        <p:sp>
          <p:nvSpPr>
            <p:cNvPr id="284" name="Rectangle 280"/>
            <p:cNvSpPr>
              <a:spLocks noChangeArrowheads="1"/>
            </p:cNvSpPr>
            <p:nvPr/>
          </p:nvSpPr>
          <p:spPr bwMode="auto">
            <a:xfrm>
              <a:off x="3041" y="1040"/>
              <a:ext cx="31" cy="18"/>
            </a:xfrm>
            <a:prstGeom prst="rect">
              <a:avLst/>
            </a:prstGeom>
            <a:solidFill>
              <a:srgbClr val="000000"/>
            </a:solidFill>
            <a:ln w="9525">
              <a:noFill/>
              <a:round/>
              <a:headEnd/>
              <a:tailEnd/>
            </a:ln>
            <a:effectLst/>
          </p:spPr>
          <p:txBody>
            <a:bodyPr wrap="none" anchor="ctr"/>
            <a:lstStyle/>
            <a:p>
              <a:endParaRPr lang="en-CA"/>
            </a:p>
          </p:txBody>
        </p:sp>
        <p:sp>
          <p:nvSpPr>
            <p:cNvPr id="285" name="Freeform 281"/>
            <p:cNvSpPr>
              <a:spLocks noChangeArrowheads="1"/>
            </p:cNvSpPr>
            <p:nvPr/>
          </p:nvSpPr>
          <p:spPr bwMode="auto">
            <a:xfrm>
              <a:off x="3047" y="957"/>
              <a:ext cx="56" cy="41"/>
            </a:xfrm>
            <a:custGeom>
              <a:avLst/>
              <a:gdLst/>
              <a:ahLst/>
              <a:cxnLst>
                <a:cxn ang="0">
                  <a:pos x="21" y="41"/>
                </a:cxn>
                <a:cxn ang="0">
                  <a:pos x="0" y="18"/>
                </a:cxn>
                <a:cxn ang="0">
                  <a:pos x="35" y="0"/>
                </a:cxn>
                <a:cxn ang="0">
                  <a:pos x="63" y="36"/>
                </a:cxn>
                <a:cxn ang="0">
                  <a:pos x="21" y="41"/>
                </a:cxn>
              </a:cxnLst>
              <a:rect l="0" t="0" r="r" b="b"/>
              <a:pathLst>
                <a:path w="63" h="41">
                  <a:moveTo>
                    <a:pt x="21" y="41"/>
                  </a:moveTo>
                  <a:lnTo>
                    <a:pt x="0" y="18"/>
                  </a:lnTo>
                  <a:lnTo>
                    <a:pt x="35" y="0"/>
                  </a:lnTo>
                  <a:lnTo>
                    <a:pt x="63" y="36"/>
                  </a:lnTo>
                  <a:lnTo>
                    <a:pt x="21" y="41"/>
                  </a:lnTo>
                  <a:close/>
                </a:path>
              </a:pathLst>
            </a:custGeom>
            <a:solidFill>
              <a:srgbClr val="000000"/>
            </a:solidFill>
            <a:ln w="9525">
              <a:noFill/>
              <a:round/>
              <a:headEnd/>
              <a:tailEnd/>
            </a:ln>
            <a:effectLst/>
          </p:spPr>
          <p:txBody>
            <a:bodyPr wrap="none" anchor="ctr"/>
            <a:lstStyle/>
            <a:p>
              <a:endParaRPr lang="en-CA"/>
            </a:p>
          </p:txBody>
        </p:sp>
        <p:sp>
          <p:nvSpPr>
            <p:cNvPr id="286" name="Freeform 282"/>
            <p:cNvSpPr>
              <a:spLocks noChangeArrowheads="1"/>
            </p:cNvSpPr>
            <p:nvPr/>
          </p:nvSpPr>
          <p:spPr bwMode="auto">
            <a:xfrm>
              <a:off x="3010" y="898"/>
              <a:ext cx="69" cy="77"/>
            </a:xfrm>
            <a:custGeom>
              <a:avLst/>
              <a:gdLst/>
              <a:ahLst/>
              <a:cxnLst>
                <a:cxn ang="0">
                  <a:pos x="42" y="77"/>
                </a:cxn>
                <a:cxn ang="0">
                  <a:pos x="0" y="18"/>
                </a:cxn>
                <a:cxn ang="0">
                  <a:pos x="35" y="0"/>
                </a:cxn>
                <a:cxn ang="0">
                  <a:pos x="77" y="59"/>
                </a:cxn>
                <a:cxn ang="0">
                  <a:pos x="42" y="77"/>
                </a:cxn>
              </a:cxnLst>
              <a:rect l="0" t="0" r="r" b="b"/>
              <a:pathLst>
                <a:path w="77" h="77">
                  <a:moveTo>
                    <a:pt x="42" y="77"/>
                  </a:moveTo>
                  <a:lnTo>
                    <a:pt x="0" y="18"/>
                  </a:lnTo>
                  <a:lnTo>
                    <a:pt x="35" y="0"/>
                  </a:lnTo>
                  <a:lnTo>
                    <a:pt x="77" y="59"/>
                  </a:lnTo>
                  <a:lnTo>
                    <a:pt x="42" y="77"/>
                  </a:lnTo>
                  <a:close/>
                </a:path>
              </a:pathLst>
            </a:custGeom>
            <a:solidFill>
              <a:srgbClr val="000000"/>
            </a:solidFill>
            <a:ln w="9525">
              <a:noFill/>
              <a:round/>
              <a:headEnd/>
              <a:tailEnd/>
            </a:ln>
            <a:effectLst/>
          </p:spPr>
          <p:txBody>
            <a:bodyPr wrap="none" anchor="ctr"/>
            <a:lstStyle/>
            <a:p>
              <a:endParaRPr lang="en-CA"/>
            </a:p>
          </p:txBody>
        </p:sp>
        <p:sp>
          <p:nvSpPr>
            <p:cNvPr id="287" name="Freeform 283"/>
            <p:cNvSpPr>
              <a:spLocks noChangeArrowheads="1"/>
            </p:cNvSpPr>
            <p:nvPr/>
          </p:nvSpPr>
          <p:spPr bwMode="auto">
            <a:xfrm>
              <a:off x="3066" y="993"/>
              <a:ext cx="37" cy="17"/>
            </a:xfrm>
            <a:custGeom>
              <a:avLst/>
              <a:gdLst/>
              <a:ahLst/>
              <a:cxnLst>
                <a:cxn ang="0">
                  <a:pos x="35" y="17"/>
                </a:cxn>
                <a:cxn ang="0">
                  <a:pos x="42" y="0"/>
                </a:cxn>
                <a:cxn ang="0">
                  <a:pos x="0" y="0"/>
                </a:cxn>
                <a:cxn ang="0">
                  <a:pos x="0" y="5"/>
                </a:cxn>
                <a:cxn ang="0">
                  <a:pos x="35" y="17"/>
                </a:cxn>
              </a:cxnLst>
              <a:rect l="0" t="0" r="r" b="b"/>
              <a:pathLst>
                <a:path w="42" h="17">
                  <a:moveTo>
                    <a:pt x="35" y="17"/>
                  </a:moveTo>
                  <a:lnTo>
                    <a:pt x="42" y="0"/>
                  </a:lnTo>
                  <a:lnTo>
                    <a:pt x="0" y="0"/>
                  </a:lnTo>
                  <a:lnTo>
                    <a:pt x="0" y="5"/>
                  </a:lnTo>
                  <a:lnTo>
                    <a:pt x="35" y="17"/>
                  </a:lnTo>
                  <a:close/>
                </a:path>
              </a:pathLst>
            </a:custGeom>
            <a:solidFill>
              <a:srgbClr val="000000"/>
            </a:solidFill>
            <a:ln w="9525">
              <a:noFill/>
              <a:round/>
              <a:headEnd/>
              <a:tailEnd/>
            </a:ln>
            <a:effectLst/>
          </p:spPr>
          <p:txBody>
            <a:bodyPr wrap="none" anchor="ctr"/>
            <a:lstStyle/>
            <a:p>
              <a:endParaRPr lang="en-CA"/>
            </a:p>
          </p:txBody>
        </p:sp>
        <p:sp>
          <p:nvSpPr>
            <p:cNvPr id="288" name="Freeform 284"/>
            <p:cNvSpPr>
              <a:spLocks noChangeArrowheads="1"/>
            </p:cNvSpPr>
            <p:nvPr/>
          </p:nvSpPr>
          <p:spPr bwMode="auto">
            <a:xfrm>
              <a:off x="2940" y="851"/>
              <a:ext cx="94" cy="71"/>
            </a:xfrm>
            <a:custGeom>
              <a:avLst/>
              <a:gdLst/>
              <a:ahLst/>
              <a:cxnLst>
                <a:cxn ang="0">
                  <a:pos x="85" y="71"/>
                </a:cxn>
                <a:cxn ang="0">
                  <a:pos x="0" y="29"/>
                </a:cxn>
                <a:cxn ang="0">
                  <a:pos x="22" y="0"/>
                </a:cxn>
                <a:cxn ang="0">
                  <a:pos x="106" y="41"/>
                </a:cxn>
                <a:cxn ang="0">
                  <a:pos x="85" y="71"/>
                </a:cxn>
              </a:cxnLst>
              <a:rect l="0" t="0" r="r" b="b"/>
              <a:pathLst>
                <a:path w="106" h="71">
                  <a:moveTo>
                    <a:pt x="85" y="71"/>
                  </a:moveTo>
                  <a:lnTo>
                    <a:pt x="0" y="29"/>
                  </a:lnTo>
                  <a:lnTo>
                    <a:pt x="22" y="0"/>
                  </a:lnTo>
                  <a:lnTo>
                    <a:pt x="106" y="41"/>
                  </a:lnTo>
                  <a:lnTo>
                    <a:pt x="85" y="71"/>
                  </a:lnTo>
                  <a:close/>
                </a:path>
              </a:pathLst>
            </a:custGeom>
            <a:solidFill>
              <a:srgbClr val="000000"/>
            </a:solidFill>
            <a:ln w="9525">
              <a:noFill/>
              <a:round/>
              <a:headEnd/>
              <a:tailEnd/>
            </a:ln>
            <a:effectLst/>
          </p:spPr>
          <p:txBody>
            <a:bodyPr wrap="none" anchor="ctr"/>
            <a:lstStyle/>
            <a:p>
              <a:endParaRPr lang="en-CA"/>
            </a:p>
          </p:txBody>
        </p:sp>
        <p:sp>
          <p:nvSpPr>
            <p:cNvPr id="289" name="Freeform 285"/>
            <p:cNvSpPr>
              <a:spLocks noChangeArrowheads="1"/>
            </p:cNvSpPr>
            <p:nvPr/>
          </p:nvSpPr>
          <p:spPr bwMode="auto">
            <a:xfrm>
              <a:off x="2897" y="833"/>
              <a:ext cx="63" cy="47"/>
            </a:xfrm>
            <a:custGeom>
              <a:avLst/>
              <a:gdLst/>
              <a:ahLst/>
              <a:cxnLst>
                <a:cxn ang="0">
                  <a:pos x="49" y="47"/>
                </a:cxn>
                <a:cxn ang="0">
                  <a:pos x="0" y="35"/>
                </a:cxn>
                <a:cxn ang="0">
                  <a:pos x="0" y="0"/>
                </a:cxn>
                <a:cxn ang="0">
                  <a:pos x="71" y="18"/>
                </a:cxn>
                <a:cxn ang="0">
                  <a:pos x="49" y="47"/>
                </a:cxn>
              </a:cxnLst>
              <a:rect l="0" t="0" r="r" b="b"/>
              <a:pathLst>
                <a:path w="71" h="47">
                  <a:moveTo>
                    <a:pt x="49" y="47"/>
                  </a:moveTo>
                  <a:lnTo>
                    <a:pt x="0" y="35"/>
                  </a:lnTo>
                  <a:lnTo>
                    <a:pt x="0" y="0"/>
                  </a:lnTo>
                  <a:lnTo>
                    <a:pt x="71" y="18"/>
                  </a:lnTo>
                  <a:lnTo>
                    <a:pt x="49" y="47"/>
                  </a:lnTo>
                  <a:close/>
                </a:path>
              </a:pathLst>
            </a:custGeom>
            <a:solidFill>
              <a:srgbClr val="000000"/>
            </a:solidFill>
            <a:ln w="9525">
              <a:noFill/>
              <a:round/>
              <a:headEnd/>
              <a:tailEnd/>
            </a:ln>
            <a:effectLst/>
          </p:spPr>
          <p:txBody>
            <a:bodyPr wrap="none" anchor="ctr"/>
            <a:lstStyle/>
            <a:p>
              <a:endParaRPr lang="en-CA"/>
            </a:p>
          </p:txBody>
        </p:sp>
        <p:sp>
          <p:nvSpPr>
            <p:cNvPr id="290" name="Rectangle 286"/>
            <p:cNvSpPr>
              <a:spLocks noChangeArrowheads="1"/>
            </p:cNvSpPr>
            <p:nvPr/>
          </p:nvSpPr>
          <p:spPr bwMode="auto">
            <a:xfrm>
              <a:off x="2822" y="833"/>
              <a:ext cx="75" cy="35"/>
            </a:xfrm>
            <a:prstGeom prst="rect">
              <a:avLst/>
            </a:prstGeom>
            <a:solidFill>
              <a:srgbClr val="000000"/>
            </a:solidFill>
            <a:ln w="9525">
              <a:noFill/>
              <a:round/>
              <a:headEnd/>
              <a:tailEnd/>
            </a:ln>
            <a:effectLst/>
          </p:spPr>
          <p:txBody>
            <a:bodyPr wrap="none" anchor="ctr"/>
            <a:lstStyle/>
            <a:p>
              <a:endParaRPr lang="en-CA"/>
            </a:p>
          </p:txBody>
        </p:sp>
        <p:sp>
          <p:nvSpPr>
            <p:cNvPr id="291" name="Freeform 287"/>
            <p:cNvSpPr>
              <a:spLocks noChangeArrowheads="1"/>
            </p:cNvSpPr>
            <p:nvPr/>
          </p:nvSpPr>
          <p:spPr bwMode="auto">
            <a:xfrm>
              <a:off x="3010" y="892"/>
              <a:ext cx="31" cy="30"/>
            </a:xfrm>
            <a:custGeom>
              <a:avLst/>
              <a:gdLst/>
              <a:ahLst/>
              <a:cxnLst>
                <a:cxn ang="0">
                  <a:pos x="35" y="6"/>
                </a:cxn>
                <a:cxn ang="0">
                  <a:pos x="28" y="0"/>
                </a:cxn>
                <a:cxn ang="0">
                  <a:pos x="0" y="24"/>
                </a:cxn>
                <a:cxn ang="0">
                  <a:pos x="7" y="30"/>
                </a:cxn>
                <a:cxn ang="0">
                  <a:pos x="35" y="6"/>
                </a:cxn>
              </a:cxnLst>
              <a:rect l="0" t="0" r="r" b="b"/>
              <a:pathLst>
                <a:path w="35" h="30">
                  <a:moveTo>
                    <a:pt x="35" y="6"/>
                  </a:moveTo>
                  <a:lnTo>
                    <a:pt x="28" y="0"/>
                  </a:lnTo>
                  <a:lnTo>
                    <a:pt x="0" y="24"/>
                  </a:lnTo>
                  <a:lnTo>
                    <a:pt x="7" y="30"/>
                  </a:lnTo>
                  <a:lnTo>
                    <a:pt x="35" y="6"/>
                  </a:lnTo>
                  <a:close/>
                </a:path>
              </a:pathLst>
            </a:custGeom>
            <a:solidFill>
              <a:srgbClr val="000000"/>
            </a:solidFill>
            <a:ln w="9525">
              <a:noFill/>
              <a:round/>
              <a:headEnd/>
              <a:tailEnd/>
            </a:ln>
            <a:effectLst/>
          </p:spPr>
          <p:txBody>
            <a:bodyPr wrap="none" anchor="ctr"/>
            <a:lstStyle/>
            <a:p>
              <a:endParaRPr lang="en-CA"/>
            </a:p>
          </p:txBody>
        </p:sp>
        <p:sp>
          <p:nvSpPr>
            <p:cNvPr id="292" name="Freeform 288"/>
            <p:cNvSpPr>
              <a:spLocks noChangeArrowheads="1"/>
            </p:cNvSpPr>
            <p:nvPr/>
          </p:nvSpPr>
          <p:spPr bwMode="auto">
            <a:xfrm>
              <a:off x="2741" y="833"/>
              <a:ext cx="81" cy="59"/>
            </a:xfrm>
            <a:custGeom>
              <a:avLst/>
              <a:gdLst/>
              <a:ahLst/>
              <a:cxnLst>
                <a:cxn ang="0">
                  <a:pos x="91" y="35"/>
                </a:cxn>
                <a:cxn ang="0">
                  <a:pos x="21" y="59"/>
                </a:cxn>
                <a:cxn ang="0">
                  <a:pos x="0" y="29"/>
                </a:cxn>
                <a:cxn ang="0">
                  <a:pos x="84" y="0"/>
                </a:cxn>
                <a:cxn ang="0">
                  <a:pos x="91" y="35"/>
                </a:cxn>
              </a:cxnLst>
              <a:rect l="0" t="0" r="r" b="b"/>
              <a:pathLst>
                <a:path w="91" h="59">
                  <a:moveTo>
                    <a:pt x="91" y="35"/>
                  </a:moveTo>
                  <a:lnTo>
                    <a:pt x="21" y="59"/>
                  </a:lnTo>
                  <a:lnTo>
                    <a:pt x="0" y="29"/>
                  </a:lnTo>
                  <a:lnTo>
                    <a:pt x="84" y="0"/>
                  </a:lnTo>
                  <a:lnTo>
                    <a:pt x="91" y="35"/>
                  </a:lnTo>
                  <a:close/>
                </a:path>
              </a:pathLst>
            </a:custGeom>
            <a:solidFill>
              <a:srgbClr val="000000"/>
            </a:solidFill>
            <a:ln w="9525">
              <a:noFill/>
              <a:round/>
              <a:headEnd/>
              <a:tailEnd/>
            </a:ln>
            <a:effectLst/>
          </p:spPr>
          <p:txBody>
            <a:bodyPr wrap="none" anchor="ctr"/>
            <a:lstStyle/>
            <a:p>
              <a:endParaRPr lang="en-CA"/>
            </a:p>
          </p:txBody>
        </p:sp>
        <p:sp>
          <p:nvSpPr>
            <p:cNvPr id="293" name="Freeform 289"/>
            <p:cNvSpPr>
              <a:spLocks noChangeArrowheads="1"/>
            </p:cNvSpPr>
            <p:nvPr/>
          </p:nvSpPr>
          <p:spPr bwMode="auto">
            <a:xfrm>
              <a:off x="2692" y="862"/>
              <a:ext cx="68" cy="60"/>
            </a:xfrm>
            <a:custGeom>
              <a:avLst/>
              <a:gdLst/>
              <a:ahLst/>
              <a:cxnLst>
                <a:cxn ang="0">
                  <a:pos x="77" y="30"/>
                </a:cxn>
                <a:cxn ang="0">
                  <a:pos x="35" y="60"/>
                </a:cxn>
                <a:cxn ang="0">
                  <a:pos x="0" y="42"/>
                </a:cxn>
                <a:cxn ang="0">
                  <a:pos x="56" y="0"/>
                </a:cxn>
                <a:cxn ang="0">
                  <a:pos x="77" y="30"/>
                </a:cxn>
              </a:cxnLst>
              <a:rect l="0" t="0" r="r" b="b"/>
              <a:pathLst>
                <a:path w="77" h="60">
                  <a:moveTo>
                    <a:pt x="77" y="30"/>
                  </a:moveTo>
                  <a:lnTo>
                    <a:pt x="35" y="60"/>
                  </a:lnTo>
                  <a:lnTo>
                    <a:pt x="0" y="42"/>
                  </a:lnTo>
                  <a:lnTo>
                    <a:pt x="56" y="0"/>
                  </a:lnTo>
                  <a:lnTo>
                    <a:pt x="77" y="30"/>
                  </a:lnTo>
                  <a:close/>
                </a:path>
              </a:pathLst>
            </a:custGeom>
            <a:solidFill>
              <a:srgbClr val="000000"/>
            </a:solidFill>
            <a:ln w="9525">
              <a:noFill/>
              <a:round/>
              <a:headEnd/>
              <a:tailEnd/>
            </a:ln>
            <a:effectLst/>
          </p:spPr>
          <p:txBody>
            <a:bodyPr wrap="none" anchor="ctr"/>
            <a:lstStyle/>
            <a:p>
              <a:endParaRPr lang="en-CA"/>
            </a:p>
          </p:txBody>
        </p:sp>
        <p:sp>
          <p:nvSpPr>
            <p:cNvPr id="294" name="Freeform 290"/>
            <p:cNvSpPr>
              <a:spLocks noChangeArrowheads="1"/>
            </p:cNvSpPr>
            <p:nvPr/>
          </p:nvSpPr>
          <p:spPr bwMode="auto">
            <a:xfrm>
              <a:off x="2660" y="904"/>
              <a:ext cx="63" cy="53"/>
            </a:xfrm>
            <a:custGeom>
              <a:avLst/>
              <a:gdLst/>
              <a:ahLst/>
              <a:cxnLst>
                <a:cxn ang="0">
                  <a:pos x="71" y="18"/>
                </a:cxn>
                <a:cxn ang="0">
                  <a:pos x="43" y="53"/>
                </a:cxn>
                <a:cxn ang="0">
                  <a:pos x="0" y="47"/>
                </a:cxn>
                <a:cxn ang="0">
                  <a:pos x="36" y="0"/>
                </a:cxn>
                <a:cxn ang="0">
                  <a:pos x="71" y="18"/>
                </a:cxn>
              </a:cxnLst>
              <a:rect l="0" t="0" r="r" b="b"/>
              <a:pathLst>
                <a:path w="71" h="53">
                  <a:moveTo>
                    <a:pt x="71" y="18"/>
                  </a:moveTo>
                  <a:lnTo>
                    <a:pt x="43" y="53"/>
                  </a:lnTo>
                  <a:lnTo>
                    <a:pt x="0" y="47"/>
                  </a:lnTo>
                  <a:lnTo>
                    <a:pt x="36" y="0"/>
                  </a:lnTo>
                  <a:lnTo>
                    <a:pt x="71" y="18"/>
                  </a:lnTo>
                  <a:close/>
                </a:path>
              </a:pathLst>
            </a:custGeom>
            <a:solidFill>
              <a:srgbClr val="000000"/>
            </a:solidFill>
            <a:ln w="9525">
              <a:noFill/>
              <a:round/>
              <a:headEnd/>
              <a:tailEnd/>
            </a:ln>
            <a:effectLst/>
          </p:spPr>
          <p:txBody>
            <a:bodyPr wrap="none" anchor="ctr"/>
            <a:lstStyle/>
            <a:p>
              <a:endParaRPr lang="en-CA"/>
            </a:p>
          </p:txBody>
        </p:sp>
        <p:sp>
          <p:nvSpPr>
            <p:cNvPr id="295" name="Freeform 291"/>
            <p:cNvSpPr>
              <a:spLocks noChangeArrowheads="1"/>
            </p:cNvSpPr>
            <p:nvPr/>
          </p:nvSpPr>
          <p:spPr bwMode="auto">
            <a:xfrm>
              <a:off x="2647" y="951"/>
              <a:ext cx="51" cy="59"/>
            </a:xfrm>
            <a:custGeom>
              <a:avLst/>
              <a:gdLst/>
              <a:ahLst/>
              <a:cxnLst>
                <a:cxn ang="0">
                  <a:pos x="57" y="6"/>
                </a:cxn>
                <a:cxn ang="0">
                  <a:pos x="42" y="59"/>
                </a:cxn>
                <a:cxn ang="0">
                  <a:pos x="0" y="53"/>
                </a:cxn>
                <a:cxn ang="0">
                  <a:pos x="14" y="0"/>
                </a:cxn>
                <a:cxn ang="0">
                  <a:pos x="57" y="6"/>
                </a:cxn>
              </a:cxnLst>
              <a:rect l="0" t="0" r="r" b="b"/>
              <a:pathLst>
                <a:path w="57" h="59">
                  <a:moveTo>
                    <a:pt x="57" y="6"/>
                  </a:moveTo>
                  <a:lnTo>
                    <a:pt x="42" y="59"/>
                  </a:lnTo>
                  <a:lnTo>
                    <a:pt x="0" y="53"/>
                  </a:lnTo>
                  <a:lnTo>
                    <a:pt x="14" y="0"/>
                  </a:lnTo>
                  <a:lnTo>
                    <a:pt x="57" y="6"/>
                  </a:lnTo>
                  <a:close/>
                </a:path>
              </a:pathLst>
            </a:custGeom>
            <a:solidFill>
              <a:srgbClr val="000000"/>
            </a:solidFill>
            <a:ln w="9525">
              <a:noFill/>
              <a:round/>
              <a:headEnd/>
              <a:tailEnd/>
            </a:ln>
            <a:effectLst/>
          </p:spPr>
          <p:txBody>
            <a:bodyPr wrap="none" anchor="ctr"/>
            <a:lstStyle/>
            <a:p>
              <a:endParaRPr lang="en-CA"/>
            </a:p>
          </p:txBody>
        </p:sp>
        <p:sp>
          <p:nvSpPr>
            <p:cNvPr id="296" name="Freeform 292"/>
            <p:cNvSpPr>
              <a:spLocks noChangeArrowheads="1"/>
            </p:cNvSpPr>
            <p:nvPr/>
          </p:nvSpPr>
          <p:spPr bwMode="auto">
            <a:xfrm>
              <a:off x="2647" y="1004"/>
              <a:ext cx="37" cy="65"/>
            </a:xfrm>
            <a:custGeom>
              <a:avLst/>
              <a:gdLst/>
              <a:ahLst/>
              <a:cxnLst>
                <a:cxn ang="0">
                  <a:pos x="42" y="6"/>
                </a:cxn>
                <a:cxn ang="0">
                  <a:pos x="42" y="60"/>
                </a:cxn>
                <a:cxn ang="0">
                  <a:pos x="0" y="65"/>
                </a:cxn>
                <a:cxn ang="0">
                  <a:pos x="0" y="0"/>
                </a:cxn>
                <a:cxn ang="0">
                  <a:pos x="42" y="6"/>
                </a:cxn>
              </a:cxnLst>
              <a:rect l="0" t="0" r="r" b="b"/>
              <a:pathLst>
                <a:path w="42" h="65">
                  <a:moveTo>
                    <a:pt x="42" y="6"/>
                  </a:moveTo>
                  <a:lnTo>
                    <a:pt x="42" y="60"/>
                  </a:lnTo>
                  <a:lnTo>
                    <a:pt x="0" y="65"/>
                  </a:lnTo>
                  <a:lnTo>
                    <a:pt x="0" y="0"/>
                  </a:lnTo>
                  <a:lnTo>
                    <a:pt x="42" y="6"/>
                  </a:lnTo>
                  <a:close/>
                </a:path>
              </a:pathLst>
            </a:custGeom>
            <a:solidFill>
              <a:srgbClr val="000000"/>
            </a:solidFill>
            <a:ln w="9525">
              <a:noFill/>
              <a:round/>
              <a:headEnd/>
              <a:tailEnd/>
            </a:ln>
            <a:effectLst/>
          </p:spPr>
          <p:txBody>
            <a:bodyPr wrap="none" anchor="ctr"/>
            <a:lstStyle/>
            <a:p>
              <a:endParaRPr lang="en-CA"/>
            </a:p>
          </p:txBody>
        </p:sp>
        <p:sp>
          <p:nvSpPr>
            <p:cNvPr id="297" name="Freeform 293"/>
            <p:cNvSpPr>
              <a:spLocks noChangeArrowheads="1"/>
            </p:cNvSpPr>
            <p:nvPr/>
          </p:nvSpPr>
          <p:spPr bwMode="auto">
            <a:xfrm>
              <a:off x="2647" y="1064"/>
              <a:ext cx="45" cy="59"/>
            </a:xfrm>
            <a:custGeom>
              <a:avLst/>
              <a:gdLst/>
              <a:ahLst/>
              <a:cxnLst>
                <a:cxn ang="0">
                  <a:pos x="42" y="0"/>
                </a:cxn>
                <a:cxn ang="0">
                  <a:pos x="50" y="41"/>
                </a:cxn>
                <a:cxn ang="0">
                  <a:pos x="14" y="59"/>
                </a:cxn>
                <a:cxn ang="0">
                  <a:pos x="0" y="5"/>
                </a:cxn>
                <a:cxn ang="0">
                  <a:pos x="42" y="0"/>
                </a:cxn>
              </a:cxnLst>
              <a:rect l="0" t="0" r="r" b="b"/>
              <a:pathLst>
                <a:path w="50" h="59">
                  <a:moveTo>
                    <a:pt x="42" y="0"/>
                  </a:moveTo>
                  <a:lnTo>
                    <a:pt x="50" y="41"/>
                  </a:lnTo>
                  <a:lnTo>
                    <a:pt x="14" y="59"/>
                  </a:lnTo>
                  <a:lnTo>
                    <a:pt x="0" y="5"/>
                  </a:lnTo>
                  <a:lnTo>
                    <a:pt x="42" y="0"/>
                  </a:lnTo>
                  <a:close/>
                </a:path>
              </a:pathLst>
            </a:custGeom>
            <a:solidFill>
              <a:srgbClr val="000000"/>
            </a:solidFill>
            <a:ln w="9525">
              <a:noFill/>
              <a:round/>
              <a:headEnd/>
              <a:tailEnd/>
            </a:ln>
            <a:effectLst/>
          </p:spPr>
          <p:txBody>
            <a:bodyPr wrap="none" anchor="ctr"/>
            <a:lstStyle/>
            <a:p>
              <a:endParaRPr lang="en-CA"/>
            </a:p>
          </p:txBody>
        </p:sp>
        <p:sp>
          <p:nvSpPr>
            <p:cNvPr id="298" name="Freeform 294"/>
            <p:cNvSpPr>
              <a:spLocks noChangeArrowheads="1"/>
            </p:cNvSpPr>
            <p:nvPr/>
          </p:nvSpPr>
          <p:spPr bwMode="auto">
            <a:xfrm>
              <a:off x="2660" y="1105"/>
              <a:ext cx="63" cy="65"/>
            </a:xfrm>
            <a:custGeom>
              <a:avLst/>
              <a:gdLst/>
              <a:ahLst/>
              <a:cxnLst>
                <a:cxn ang="0">
                  <a:pos x="36" y="0"/>
                </a:cxn>
                <a:cxn ang="0">
                  <a:pos x="71" y="35"/>
                </a:cxn>
                <a:cxn ang="0">
                  <a:pos x="43" y="65"/>
                </a:cxn>
                <a:cxn ang="0">
                  <a:pos x="0" y="18"/>
                </a:cxn>
                <a:cxn ang="0">
                  <a:pos x="36" y="0"/>
                </a:cxn>
              </a:cxnLst>
              <a:rect l="0" t="0" r="r" b="b"/>
              <a:pathLst>
                <a:path w="71" h="65">
                  <a:moveTo>
                    <a:pt x="36" y="0"/>
                  </a:moveTo>
                  <a:lnTo>
                    <a:pt x="71" y="35"/>
                  </a:lnTo>
                  <a:lnTo>
                    <a:pt x="43" y="65"/>
                  </a:lnTo>
                  <a:lnTo>
                    <a:pt x="0" y="18"/>
                  </a:lnTo>
                  <a:lnTo>
                    <a:pt x="36" y="0"/>
                  </a:lnTo>
                  <a:close/>
                </a:path>
              </a:pathLst>
            </a:custGeom>
            <a:solidFill>
              <a:srgbClr val="000000"/>
            </a:solidFill>
            <a:ln w="9525">
              <a:noFill/>
              <a:round/>
              <a:headEnd/>
              <a:tailEnd/>
            </a:ln>
            <a:effectLst/>
          </p:spPr>
          <p:txBody>
            <a:bodyPr wrap="none" anchor="ctr"/>
            <a:lstStyle/>
            <a:p>
              <a:endParaRPr lang="en-CA"/>
            </a:p>
          </p:txBody>
        </p:sp>
        <p:sp>
          <p:nvSpPr>
            <p:cNvPr id="299" name="Freeform 295"/>
            <p:cNvSpPr>
              <a:spLocks noChangeArrowheads="1"/>
            </p:cNvSpPr>
            <p:nvPr/>
          </p:nvSpPr>
          <p:spPr bwMode="auto">
            <a:xfrm>
              <a:off x="2698" y="1140"/>
              <a:ext cx="56" cy="54"/>
            </a:xfrm>
            <a:custGeom>
              <a:avLst/>
              <a:gdLst/>
              <a:ahLst/>
              <a:cxnLst>
                <a:cxn ang="0">
                  <a:pos x="28" y="0"/>
                </a:cxn>
                <a:cxn ang="0">
                  <a:pos x="63" y="24"/>
                </a:cxn>
                <a:cxn ang="0">
                  <a:pos x="42" y="54"/>
                </a:cxn>
                <a:cxn ang="0">
                  <a:pos x="0" y="30"/>
                </a:cxn>
                <a:cxn ang="0">
                  <a:pos x="28" y="0"/>
                </a:cxn>
              </a:cxnLst>
              <a:rect l="0" t="0" r="r" b="b"/>
              <a:pathLst>
                <a:path w="63" h="54">
                  <a:moveTo>
                    <a:pt x="28" y="0"/>
                  </a:moveTo>
                  <a:lnTo>
                    <a:pt x="63" y="24"/>
                  </a:lnTo>
                  <a:lnTo>
                    <a:pt x="42" y="54"/>
                  </a:lnTo>
                  <a:lnTo>
                    <a:pt x="0" y="30"/>
                  </a:lnTo>
                  <a:lnTo>
                    <a:pt x="28" y="0"/>
                  </a:lnTo>
                  <a:close/>
                </a:path>
              </a:pathLst>
            </a:custGeom>
            <a:solidFill>
              <a:srgbClr val="000000"/>
            </a:solidFill>
            <a:ln w="9525">
              <a:noFill/>
              <a:round/>
              <a:headEnd/>
              <a:tailEnd/>
            </a:ln>
            <a:effectLst/>
          </p:spPr>
          <p:txBody>
            <a:bodyPr wrap="none" anchor="ctr"/>
            <a:lstStyle/>
            <a:p>
              <a:endParaRPr lang="en-CA"/>
            </a:p>
          </p:txBody>
        </p:sp>
        <p:sp>
          <p:nvSpPr>
            <p:cNvPr id="300" name="Freeform 296"/>
            <p:cNvSpPr>
              <a:spLocks noChangeArrowheads="1"/>
            </p:cNvSpPr>
            <p:nvPr/>
          </p:nvSpPr>
          <p:spPr bwMode="auto">
            <a:xfrm>
              <a:off x="2816" y="833"/>
              <a:ext cx="6" cy="35"/>
            </a:xfrm>
            <a:custGeom>
              <a:avLst/>
              <a:gdLst/>
              <a:ahLst/>
              <a:cxnLst>
                <a:cxn ang="0">
                  <a:pos x="7" y="0"/>
                </a:cxn>
                <a:cxn ang="0">
                  <a:pos x="0" y="0"/>
                </a:cxn>
                <a:cxn ang="0">
                  <a:pos x="7" y="35"/>
                </a:cxn>
                <a:cxn ang="0">
                  <a:pos x="7" y="35"/>
                </a:cxn>
                <a:cxn ang="0">
                  <a:pos x="7" y="0"/>
                </a:cxn>
              </a:cxnLst>
              <a:rect l="0" t="0" r="r" b="b"/>
              <a:pathLst>
                <a:path w="7" h="35">
                  <a:moveTo>
                    <a:pt x="7" y="0"/>
                  </a:moveTo>
                  <a:lnTo>
                    <a:pt x="0" y="0"/>
                  </a:lnTo>
                  <a:lnTo>
                    <a:pt x="7" y="35"/>
                  </a:lnTo>
                  <a:lnTo>
                    <a:pt x="7" y="35"/>
                  </a:lnTo>
                  <a:lnTo>
                    <a:pt x="7" y="0"/>
                  </a:lnTo>
                  <a:close/>
                </a:path>
              </a:pathLst>
            </a:custGeom>
            <a:solidFill>
              <a:srgbClr val="000000"/>
            </a:solidFill>
            <a:ln w="9525">
              <a:noFill/>
              <a:round/>
              <a:headEnd/>
              <a:tailEnd/>
            </a:ln>
            <a:effectLst/>
          </p:spPr>
          <p:txBody>
            <a:bodyPr wrap="none" anchor="ctr"/>
            <a:lstStyle/>
            <a:p>
              <a:endParaRPr lang="en-CA"/>
            </a:p>
          </p:txBody>
        </p:sp>
        <p:sp>
          <p:nvSpPr>
            <p:cNvPr id="301" name="Freeform 297"/>
            <p:cNvSpPr>
              <a:spLocks noChangeArrowheads="1"/>
            </p:cNvSpPr>
            <p:nvPr/>
          </p:nvSpPr>
          <p:spPr bwMode="auto">
            <a:xfrm>
              <a:off x="2735" y="1164"/>
              <a:ext cx="25" cy="30"/>
            </a:xfrm>
            <a:custGeom>
              <a:avLst/>
              <a:gdLst/>
              <a:ahLst/>
              <a:cxnLst>
                <a:cxn ang="0">
                  <a:pos x="21" y="0"/>
                </a:cxn>
                <a:cxn ang="0">
                  <a:pos x="28" y="0"/>
                </a:cxn>
                <a:cxn ang="0">
                  <a:pos x="0" y="30"/>
                </a:cxn>
                <a:cxn ang="0">
                  <a:pos x="0" y="30"/>
                </a:cxn>
                <a:cxn ang="0">
                  <a:pos x="21" y="0"/>
                </a:cxn>
              </a:cxnLst>
              <a:rect l="0" t="0" r="r" b="b"/>
              <a:pathLst>
                <a:path w="28" h="30">
                  <a:moveTo>
                    <a:pt x="21" y="0"/>
                  </a:moveTo>
                  <a:lnTo>
                    <a:pt x="28" y="0"/>
                  </a:lnTo>
                  <a:lnTo>
                    <a:pt x="0" y="30"/>
                  </a:lnTo>
                  <a:lnTo>
                    <a:pt x="0" y="30"/>
                  </a:lnTo>
                  <a:lnTo>
                    <a:pt x="21" y="0"/>
                  </a:lnTo>
                  <a:close/>
                </a:path>
              </a:pathLst>
            </a:custGeom>
            <a:solidFill>
              <a:srgbClr val="000000"/>
            </a:solidFill>
            <a:ln w="9525">
              <a:noFill/>
              <a:round/>
              <a:headEnd/>
              <a:tailEnd/>
            </a:ln>
            <a:effectLst/>
          </p:spPr>
          <p:txBody>
            <a:bodyPr wrap="none" anchor="ctr"/>
            <a:lstStyle/>
            <a:p>
              <a:endParaRPr lang="en-CA"/>
            </a:p>
          </p:txBody>
        </p:sp>
        <p:sp>
          <p:nvSpPr>
            <p:cNvPr id="302" name="Freeform 298"/>
            <p:cNvSpPr>
              <a:spLocks noChangeArrowheads="1"/>
            </p:cNvSpPr>
            <p:nvPr/>
          </p:nvSpPr>
          <p:spPr bwMode="auto">
            <a:xfrm>
              <a:off x="2329" y="851"/>
              <a:ext cx="1230" cy="3210"/>
            </a:xfrm>
            <a:custGeom>
              <a:avLst/>
              <a:gdLst/>
              <a:ahLst/>
              <a:cxnLst>
                <a:cxn ang="0">
                  <a:pos x="513" y="437"/>
                </a:cxn>
                <a:cxn ang="0">
                  <a:pos x="162" y="591"/>
                </a:cxn>
                <a:cxn ang="0">
                  <a:pos x="56" y="904"/>
                </a:cxn>
                <a:cxn ang="0">
                  <a:pos x="42" y="1064"/>
                </a:cxn>
                <a:cxn ang="0">
                  <a:pos x="0" y="1277"/>
                </a:cxn>
                <a:cxn ang="0">
                  <a:pos x="63" y="1555"/>
                </a:cxn>
                <a:cxn ang="0">
                  <a:pos x="21" y="1726"/>
                </a:cxn>
                <a:cxn ang="0">
                  <a:pos x="120" y="1845"/>
                </a:cxn>
                <a:cxn ang="0">
                  <a:pos x="112" y="1726"/>
                </a:cxn>
                <a:cxn ang="0">
                  <a:pos x="197" y="1738"/>
                </a:cxn>
                <a:cxn ang="0">
                  <a:pos x="148" y="1484"/>
                </a:cxn>
                <a:cxn ang="0">
                  <a:pos x="162" y="1271"/>
                </a:cxn>
                <a:cxn ang="0">
                  <a:pos x="218" y="981"/>
                </a:cxn>
                <a:cxn ang="0">
                  <a:pos x="288" y="1147"/>
                </a:cxn>
                <a:cxn ang="0">
                  <a:pos x="281" y="1360"/>
                </a:cxn>
                <a:cxn ang="0">
                  <a:pos x="225" y="1608"/>
                </a:cxn>
                <a:cxn ang="0">
                  <a:pos x="225" y="1845"/>
                </a:cxn>
                <a:cxn ang="0">
                  <a:pos x="288" y="2383"/>
                </a:cxn>
                <a:cxn ang="0">
                  <a:pos x="337" y="2690"/>
                </a:cxn>
                <a:cxn ang="0">
                  <a:pos x="422" y="2950"/>
                </a:cxn>
                <a:cxn ang="0">
                  <a:pos x="281" y="3104"/>
                </a:cxn>
                <a:cxn ang="0">
                  <a:pos x="408" y="3193"/>
                </a:cxn>
                <a:cxn ang="0">
                  <a:pos x="520" y="2933"/>
                </a:cxn>
                <a:cxn ang="0">
                  <a:pos x="506" y="2797"/>
                </a:cxn>
                <a:cxn ang="0">
                  <a:pos x="478" y="2400"/>
                </a:cxn>
                <a:cxn ang="0">
                  <a:pos x="520" y="2022"/>
                </a:cxn>
                <a:cxn ang="0">
                  <a:pos x="674" y="1927"/>
                </a:cxn>
                <a:cxn ang="0">
                  <a:pos x="836" y="2323"/>
                </a:cxn>
                <a:cxn ang="0">
                  <a:pos x="934" y="2661"/>
                </a:cxn>
                <a:cxn ang="0">
                  <a:pos x="1005" y="2891"/>
                </a:cxn>
                <a:cxn ang="0">
                  <a:pos x="1117" y="3163"/>
                </a:cxn>
                <a:cxn ang="0">
                  <a:pos x="1229" y="3128"/>
                </a:cxn>
                <a:cxn ang="0">
                  <a:pos x="1124" y="2944"/>
                </a:cxn>
                <a:cxn ang="0">
                  <a:pos x="1096" y="2808"/>
                </a:cxn>
                <a:cxn ang="0">
                  <a:pos x="1110" y="2566"/>
                </a:cxn>
                <a:cxn ang="0">
                  <a:pos x="998" y="2241"/>
                </a:cxn>
                <a:cxn ang="0">
                  <a:pos x="934" y="1703"/>
                </a:cxn>
                <a:cxn ang="0">
                  <a:pos x="892" y="1502"/>
                </a:cxn>
                <a:cxn ang="0">
                  <a:pos x="871" y="1348"/>
                </a:cxn>
                <a:cxn ang="0">
                  <a:pos x="899" y="1034"/>
                </a:cxn>
                <a:cxn ang="0">
                  <a:pos x="941" y="910"/>
                </a:cxn>
                <a:cxn ang="0">
                  <a:pos x="1180" y="1632"/>
                </a:cxn>
                <a:cxn ang="0">
                  <a:pos x="1187" y="1768"/>
                </a:cxn>
                <a:cxn ang="0">
                  <a:pos x="1215" y="1779"/>
                </a:cxn>
                <a:cxn ang="0">
                  <a:pos x="1222" y="1821"/>
                </a:cxn>
                <a:cxn ang="0">
                  <a:pos x="1293" y="1803"/>
                </a:cxn>
                <a:cxn ang="0">
                  <a:pos x="1384" y="1762"/>
                </a:cxn>
                <a:cxn ang="0">
                  <a:pos x="1293" y="1626"/>
                </a:cxn>
                <a:cxn ang="0">
                  <a:pos x="1187" y="1259"/>
                </a:cxn>
                <a:cxn ang="0">
                  <a:pos x="1124" y="1005"/>
                </a:cxn>
                <a:cxn ang="0">
                  <a:pos x="1082" y="680"/>
                </a:cxn>
                <a:cxn ang="0">
                  <a:pos x="836" y="544"/>
                </a:cxn>
                <a:cxn ang="0">
                  <a:pos x="815" y="396"/>
                </a:cxn>
                <a:cxn ang="0">
                  <a:pos x="885" y="254"/>
                </a:cxn>
                <a:cxn ang="0">
                  <a:pos x="780" y="47"/>
                </a:cxn>
                <a:cxn ang="0">
                  <a:pos x="499" y="23"/>
                </a:cxn>
                <a:cxn ang="0">
                  <a:pos x="386" y="165"/>
                </a:cxn>
              </a:cxnLst>
              <a:rect l="0" t="0" r="r" b="b"/>
              <a:pathLst>
                <a:path w="1384" h="3210">
                  <a:moveTo>
                    <a:pt x="471" y="337"/>
                  </a:moveTo>
                  <a:lnTo>
                    <a:pt x="492" y="343"/>
                  </a:lnTo>
                  <a:lnTo>
                    <a:pt x="513" y="349"/>
                  </a:lnTo>
                  <a:lnTo>
                    <a:pt x="520" y="360"/>
                  </a:lnTo>
                  <a:lnTo>
                    <a:pt x="527" y="378"/>
                  </a:lnTo>
                  <a:lnTo>
                    <a:pt x="520" y="390"/>
                  </a:lnTo>
                  <a:lnTo>
                    <a:pt x="520" y="414"/>
                  </a:lnTo>
                  <a:lnTo>
                    <a:pt x="520" y="419"/>
                  </a:lnTo>
                  <a:lnTo>
                    <a:pt x="513" y="437"/>
                  </a:lnTo>
                  <a:lnTo>
                    <a:pt x="513" y="455"/>
                  </a:lnTo>
                  <a:lnTo>
                    <a:pt x="513" y="461"/>
                  </a:lnTo>
                  <a:lnTo>
                    <a:pt x="499" y="479"/>
                  </a:lnTo>
                  <a:lnTo>
                    <a:pt x="492" y="490"/>
                  </a:lnTo>
                  <a:lnTo>
                    <a:pt x="415" y="532"/>
                  </a:lnTo>
                  <a:lnTo>
                    <a:pt x="358" y="550"/>
                  </a:lnTo>
                  <a:lnTo>
                    <a:pt x="316" y="555"/>
                  </a:lnTo>
                  <a:lnTo>
                    <a:pt x="211" y="567"/>
                  </a:lnTo>
                  <a:lnTo>
                    <a:pt x="162" y="591"/>
                  </a:lnTo>
                  <a:lnTo>
                    <a:pt x="141" y="609"/>
                  </a:lnTo>
                  <a:lnTo>
                    <a:pt x="127" y="626"/>
                  </a:lnTo>
                  <a:lnTo>
                    <a:pt x="105" y="644"/>
                  </a:lnTo>
                  <a:lnTo>
                    <a:pt x="98" y="662"/>
                  </a:lnTo>
                  <a:lnTo>
                    <a:pt x="91" y="686"/>
                  </a:lnTo>
                  <a:lnTo>
                    <a:pt x="91" y="703"/>
                  </a:lnTo>
                  <a:lnTo>
                    <a:pt x="77" y="721"/>
                  </a:lnTo>
                  <a:lnTo>
                    <a:pt x="63" y="739"/>
                  </a:lnTo>
                  <a:lnTo>
                    <a:pt x="56" y="904"/>
                  </a:lnTo>
                  <a:lnTo>
                    <a:pt x="49" y="922"/>
                  </a:lnTo>
                  <a:lnTo>
                    <a:pt x="56" y="940"/>
                  </a:lnTo>
                  <a:lnTo>
                    <a:pt x="49" y="958"/>
                  </a:lnTo>
                  <a:lnTo>
                    <a:pt x="56" y="975"/>
                  </a:lnTo>
                  <a:lnTo>
                    <a:pt x="35" y="993"/>
                  </a:lnTo>
                  <a:lnTo>
                    <a:pt x="42" y="1011"/>
                  </a:lnTo>
                  <a:lnTo>
                    <a:pt x="42" y="1029"/>
                  </a:lnTo>
                  <a:lnTo>
                    <a:pt x="49" y="1046"/>
                  </a:lnTo>
                  <a:lnTo>
                    <a:pt x="42" y="1064"/>
                  </a:lnTo>
                  <a:lnTo>
                    <a:pt x="42" y="1082"/>
                  </a:lnTo>
                  <a:lnTo>
                    <a:pt x="21" y="1099"/>
                  </a:lnTo>
                  <a:lnTo>
                    <a:pt x="35" y="1129"/>
                  </a:lnTo>
                  <a:lnTo>
                    <a:pt x="28" y="1153"/>
                  </a:lnTo>
                  <a:lnTo>
                    <a:pt x="21" y="1182"/>
                  </a:lnTo>
                  <a:lnTo>
                    <a:pt x="7" y="1206"/>
                  </a:lnTo>
                  <a:lnTo>
                    <a:pt x="0" y="1230"/>
                  </a:lnTo>
                  <a:lnTo>
                    <a:pt x="0" y="1253"/>
                  </a:lnTo>
                  <a:lnTo>
                    <a:pt x="0" y="1277"/>
                  </a:lnTo>
                  <a:lnTo>
                    <a:pt x="7" y="1295"/>
                  </a:lnTo>
                  <a:lnTo>
                    <a:pt x="7" y="1306"/>
                  </a:lnTo>
                  <a:lnTo>
                    <a:pt x="7" y="1324"/>
                  </a:lnTo>
                  <a:lnTo>
                    <a:pt x="7" y="1348"/>
                  </a:lnTo>
                  <a:lnTo>
                    <a:pt x="14" y="1407"/>
                  </a:lnTo>
                  <a:lnTo>
                    <a:pt x="28" y="1442"/>
                  </a:lnTo>
                  <a:lnTo>
                    <a:pt x="35" y="1472"/>
                  </a:lnTo>
                  <a:lnTo>
                    <a:pt x="42" y="1496"/>
                  </a:lnTo>
                  <a:lnTo>
                    <a:pt x="63" y="1555"/>
                  </a:lnTo>
                  <a:lnTo>
                    <a:pt x="56" y="1578"/>
                  </a:lnTo>
                  <a:lnTo>
                    <a:pt x="56" y="1590"/>
                  </a:lnTo>
                  <a:lnTo>
                    <a:pt x="70" y="1608"/>
                  </a:lnTo>
                  <a:lnTo>
                    <a:pt x="63" y="1643"/>
                  </a:lnTo>
                  <a:lnTo>
                    <a:pt x="56" y="1661"/>
                  </a:lnTo>
                  <a:lnTo>
                    <a:pt x="49" y="1679"/>
                  </a:lnTo>
                  <a:lnTo>
                    <a:pt x="35" y="1697"/>
                  </a:lnTo>
                  <a:lnTo>
                    <a:pt x="35" y="1714"/>
                  </a:lnTo>
                  <a:lnTo>
                    <a:pt x="21" y="1726"/>
                  </a:lnTo>
                  <a:lnTo>
                    <a:pt x="14" y="1744"/>
                  </a:lnTo>
                  <a:lnTo>
                    <a:pt x="14" y="1762"/>
                  </a:lnTo>
                  <a:lnTo>
                    <a:pt x="35" y="1774"/>
                  </a:lnTo>
                  <a:lnTo>
                    <a:pt x="49" y="1779"/>
                  </a:lnTo>
                  <a:lnTo>
                    <a:pt x="56" y="1797"/>
                  </a:lnTo>
                  <a:lnTo>
                    <a:pt x="77" y="1803"/>
                  </a:lnTo>
                  <a:lnTo>
                    <a:pt x="91" y="1815"/>
                  </a:lnTo>
                  <a:lnTo>
                    <a:pt x="105" y="1833"/>
                  </a:lnTo>
                  <a:lnTo>
                    <a:pt x="120" y="1845"/>
                  </a:lnTo>
                  <a:lnTo>
                    <a:pt x="141" y="1862"/>
                  </a:lnTo>
                  <a:lnTo>
                    <a:pt x="155" y="1850"/>
                  </a:lnTo>
                  <a:lnTo>
                    <a:pt x="141" y="1833"/>
                  </a:lnTo>
                  <a:lnTo>
                    <a:pt x="134" y="1821"/>
                  </a:lnTo>
                  <a:lnTo>
                    <a:pt x="120" y="1803"/>
                  </a:lnTo>
                  <a:lnTo>
                    <a:pt x="98" y="1779"/>
                  </a:lnTo>
                  <a:lnTo>
                    <a:pt x="91" y="1756"/>
                  </a:lnTo>
                  <a:lnTo>
                    <a:pt x="98" y="1738"/>
                  </a:lnTo>
                  <a:lnTo>
                    <a:pt x="112" y="1726"/>
                  </a:lnTo>
                  <a:lnTo>
                    <a:pt x="120" y="1709"/>
                  </a:lnTo>
                  <a:lnTo>
                    <a:pt x="134" y="1709"/>
                  </a:lnTo>
                  <a:lnTo>
                    <a:pt x="148" y="1720"/>
                  </a:lnTo>
                  <a:lnTo>
                    <a:pt x="155" y="1738"/>
                  </a:lnTo>
                  <a:lnTo>
                    <a:pt x="169" y="1750"/>
                  </a:lnTo>
                  <a:lnTo>
                    <a:pt x="176" y="1762"/>
                  </a:lnTo>
                  <a:lnTo>
                    <a:pt x="197" y="1779"/>
                  </a:lnTo>
                  <a:lnTo>
                    <a:pt x="197" y="1762"/>
                  </a:lnTo>
                  <a:lnTo>
                    <a:pt x="197" y="1738"/>
                  </a:lnTo>
                  <a:lnTo>
                    <a:pt x="197" y="1714"/>
                  </a:lnTo>
                  <a:lnTo>
                    <a:pt x="183" y="1691"/>
                  </a:lnTo>
                  <a:lnTo>
                    <a:pt x="176" y="1667"/>
                  </a:lnTo>
                  <a:lnTo>
                    <a:pt x="169" y="1626"/>
                  </a:lnTo>
                  <a:lnTo>
                    <a:pt x="141" y="1578"/>
                  </a:lnTo>
                  <a:lnTo>
                    <a:pt x="148" y="1549"/>
                  </a:lnTo>
                  <a:lnTo>
                    <a:pt x="155" y="1525"/>
                  </a:lnTo>
                  <a:lnTo>
                    <a:pt x="148" y="1502"/>
                  </a:lnTo>
                  <a:lnTo>
                    <a:pt x="148" y="1484"/>
                  </a:lnTo>
                  <a:lnTo>
                    <a:pt x="148" y="1466"/>
                  </a:lnTo>
                  <a:lnTo>
                    <a:pt x="148" y="1448"/>
                  </a:lnTo>
                  <a:lnTo>
                    <a:pt x="155" y="1437"/>
                  </a:lnTo>
                  <a:lnTo>
                    <a:pt x="162" y="1419"/>
                  </a:lnTo>
                  <a:lnTo>
                    <a:pt x="169" y="1330"/>
                  </a:lnTo>
                  <a:lnTo>
                    <a:pt x="155" y="1312"/>
                  </a:lnTo>
                  <a:lnTo>
                    <a:pt x="162" y="1301"/>
                  </a:lnTo>
                  <a:lnTo>
                    <a:pt x="162" y="1283"/>
                  </a:lnTo>
                  <a:lnTo>
                    <a:pt x="162" y="1271"/>
                  </a:lnTo>
                  <a:lnTo>
                    <a:pt x="162" y="1253"/>
                  </a:lnTo>
                  <a:lnTo>
                    <a:pt x="162" y="1241"/>
                  </a:lnTo>
                  <a:lnTo>
                    <a:pt x="169" y="1230"/>
                  </a:lnTo>
                  <a:lnTo>
                    <a:pt x="169" y="1212"/>
                  </a:lnTo>
                  <a:lnTo>
                    <a:pt x="155" y="1200"/>
                  </a:lnTo>
                  <a:lnTo>
                    <a:pt x="169" y="1165"/>
                  </a:lnTo>
                  <a:lnTo>
                    <a:pt x="197" y="1064"/>
                  </a:lnTo>
                  <a:lnTo>
                    <a:pt x="204" y="1046"/>
                  </a:lnTo>
                  <a:lnTo>
                    <a:pt x="218" y="981"/>
                  </a:lnTo>
                  <a:lnTo>
                    <a:pt x="232" y="963"/>
                  </a:lnTo>
                  <a:lnTo>
                    <a:pt x="246" y="922"/>
                  </a:lnTo>
                  <a:lnTo>
                    <a:pt x="239" y="898"/>
                  </a:lnTo>
                  <a:lnTo>
                    <a:pt x="267" y="898"/>
                  </a:lnTo>
                  <a:lnTo>
                    <a:pt x="281" y="916"/>
                  </a:lnTo>
                  <a:lnTo>
                    <a:pt x="281" y="928"/>
                  </a:lnTo>
                  <a:lnTo>
                    <a:pt x="274" y="946"/>
                  </a:lnTo>
                  <a:lnTo>
                    <a:pt x="288" y="975"/>
                  </a:lnTo>
                  <a:lnTo>
                    <a:pt x="288" y="1147"/>
                  </a:lnTo>
                  <a:lnTo>
                    <a:pt x="295" y="1182"/>
                  </a:lnTo>
                  <a:lnTo>
                    <a:pt x="281" y="1200"/>
                  </a:lnTo>
                  <a:lnTo>
                    <a:pt x="288" y="1224"/>
                  </a:lnTo>
                  <a:lnTo>
                    <a:pt x="295" y="1247"/>
                  </a:lnTo>
                  <a:lnTo>
                    <a:pt x="288" y="1271"/>
                  </a:lnTo>
                  <a:lnTo>
                    <a:pt x="288" y="1295"/>
                  </a:lnTo>
                  <a:lnTo>
                    <a:pt x="281" y="1318"/>
                  </a:lnTo>
                  <a:lnTo>
                    <a:pt x="281" y="1342"/>
                  </a:lnTo>
                  <a:lnTo>
                    <a:pt x="281" y="1360"/>
                  </a:lnTo>
                  <a:lnTo>
                    <a:pt x="274" y="1383"/>
                  </a:lnTo>
                  <a:lnTo>
                    <a:pt x="267" y="1401"/>
                  </a:lnTo>
                  <a:lnTo>
                    <a:pt x="267" y="1442"/>
                  </a:lnTo>
                  <a:lnTo>
                    <a:pt x="260" y="1460"/>
                  </a:lnTo>
                  <a:lnTo>
                    <a:pt x="253" y="1484"/>
                  </a:lnTo>
                  <a:lnTo>
                    <a:pt x="253" y="1502"/>
                  </a:lnTo>
                  <a:lnTo>
                    <a:pt x="246" y="1525"/>
                  </a:lnTo>
                  <a:lnTo>
                    <a:pt x="253" y="1543"/>
                  </a:lnTo>
                  <a:lnTo>
                    <a:pt x="225" y="1608"/>
                  </a:lnTo>
                  <a:lnTo>
                    <a:pt x="218" y="1626"/>
                  </a:lnTo>
                  <a:lnTo>
                    <a:pt x="211" y="1643"/>
                  </a:lnTo>
                  <a:lnTo>
                    <a:pt x="218" y="1655"/>
                  </a:lnTo>
                  <a:lnTo>
                    <a:pt x="218" y="1673"/>
                  </a:lnTo>
                  <a:lnTo>
                    <a:pt x="218" y="1685"/>
                  </a:lnTo>
                  <a:lnTo>
                    <a:pt x="218" y="1697"/>
                  </a:lnTo>
                  <a:lnTo>
                    <a:pt x="218" y="1709"/>
                  </a:lnTo>
                  <a:lnTo>
                    <a:pt x="218" y="1821"/>
                  </a:lnTo>
                  <a:lnTo>
                    <a:pt x="225" y="1845"/>
                  </a:lnTo>
                  <a:lnTo>
                    <a:pt x="232" y="1880"/>
                  </a:lnTo>
                  <a:lnTo>
                    <a:pt x="281" y="2081"/>
                  </a:lnTo>
                  <a:lnTo>
                    <a:pt x="288" y="2176"/>
                  </a:lnTo>
                  <a:lnTo>
                    <a:pt x="281" y="2217"/>
                  </a:lnTo>
                  <a:lnTo>
                    <a:pt x="288" y="2264"/>
                  </a:lnTo>
                  <a:lnTo>
                    <a:pt x="288" y="2288"/>
                  </a:lnTo>
                  <a:lnTo>
                    <a:pt x="295" y="2312"/>
                  </a:lnTo>
                  <a:lnTo>
                    <a:pt x="295" y="2359"/>
                  </a:lnTo>
                  <a:lnTo>
                    <a:pt x="288" y="2383"/>
                  </a:lnTo>
                  <a:lnTo>
                    <a:pt x="281" y="2412"/>
                  </a:lnTo>
                  <a:lnTo>
                    <a:pt x="281" y="2436"/>
                  </a:lnTo>
                  <a:lnTo>
                    <a:pt x="288" y="2483"/>
                  </a:lnTo>
                  <a:lnTo>
                    <a:pt x="295" y="2554"/>
                  </a:lnTo>
                  <a:lnTo>
                    <a:pt x="309" y="2601"/>
                  </a:lnTo>
                  <a:lnTo>
                    <a:pt x="316" y="2625"/>
                  </a:lnTo>
                  <a:lnTo>
                    <a:pt x="323" y="2649"/>
                  </a:lnTo>
                  <a:lnTo>
                    <a:pt x="337" y="2666"/>
                  </a:lnTo>
                  <a:lnTo>
                    <a:pt x="337" y="2690"/>
                  </a:lnTo>
                  <a:lnTo>
                    <a:pt x="337" y="2708"/>
                  </a:lnTo>
                  <a:lnTo>
                    <a:pt x="351" y="2731"/>
                  </a:lnTo>
                  <a:lnTo>
                    <a:pt x="358" y="2749"/>
                  </a:lnTo>
                  <a:lnTo>
                    <a:pt x="358" y="2773"/>
                  </a:lnTo>
                  <a:lnTo>
                    <a:pt x="372" y="2791"/>
                  </a:lnTo>
                  <a:lnTo>
                    <a:pt x="379" y="2808"/>
                  </a:lnTo>
                  <a:lnTo>
                    <a:pt x="408" y="2891"/>
                  </a:lnTo>
                  <a:lnTo>
                    <a:pt x="429" y="2927"/>
                  </a:lnTo>
                  <a:lnTo>
                    <a:pt x="422" y="2950"/>
                  </a:lnTo>
                  <a:lnTo>
                    <a:pt x="422" y="2980"/>
                  </a:lnTo>
                  <a:lnTo>
                    <a:pt x="400" y="2992"/>
                  </a:lnTo>
                  <a:lnTo>
                    <a:pt x="393" y="3009"/>
                  </a:lnTo>
                  <a:lnTo>
                    <a:pt x="386" y="3015"/>
                  </a:lnTo>
                  <a:lnTo>
                    <a:pt x="372" y="3027"/>
                  </a:lnTo>
                  <a:lnTo>
                    <a:pt x="365" y="3039"/>
                  </a:lnTo>
                  <a:lnTo>
                    <a:pt x="309" y="3069"/>
                  </a:lnTo>
                  <a:lnTo>
                    <a:pt x="281" y="3086"/>
                  </a:lnTo>
                  <a:lnTo>
                    <a:pt x="281" y="3104"/>
                  </a:lnTo>
                  <a:lnTo>
                    <a:pt x="274" y="3122"/>
                  </a:lnTo>
                  <a:lnTo>
                    <a:pt x="274" y="3139"/>
                  </a:lnTo>
                  <a:lnTo>
                    <a:pt x="316" y="3181"/>
                  </a:lnTo>
                  <a:lnTo>
                    <a:pt x="344" y="3181"/>
                  </a:lnTo>
                  <a:lnTo>
                    <a:pt x="344" y="3205"/>
                  </a:lnTo>
                  <a:lnTo>
                    <a:pt x="351" y="3210"/>
                  </a:lnTo>
                  <a:lnTo>
                    <a:pt x="372" y="3210"/>
                  </a:lnTo>
                  <a:lnTo>
                    <a:pt x="386" y="3205"/>
                  </a:lnTo>
                  <a:lnTo>
                    <a:pt x="408" y="3193"/>
                  </a:lnTo>
                  <a:lnTo>
                    <a:pt x="429" y="3181"/>
                  </a:lnTo>
                  <a:lnTo>
                    <a:pt x="457" y="3169"/>
                  </a:lnTo>
                  <a:lnTo>
                    <a:pt x="464" y="3145"/>
                  </a:lnTo>
                  <a:lnTo>
                    <a:pt x="506" y="3080"/>
                  </a:lnTo>
                  <a:lnTo>
                    <a:pt x="520" y="3063"/>
                  </a:lnTo>
                  <a:lnTo>
                    <a:pt x="534" y="3039"/>
                  </a:lnTo>
                  <a:lnTo>
                    <a:pt x="548" y="3027"/>
                  </a:lnTo>
                  <a:lnTo>
                    <a:pt x="527" y="2950"/>
                  </a:lnTo>
                  <a:lnTo>
                    <a:pt x="520" y="2933"/>
                  </a:lnTo>
                  <a:lnTo>
                    <a:pt x="513" y="2921"/>
                  </a:lnTo>
                  <a:lnTo>
                    <a:pt x="520" y="2903"/>
                  </a:lnTo>
                  <a:lnTo>
                    <a:pt x="520" y="2885"/>
                  </a:lnTo>
                  <a:lnTo>
                    <a:pt x="513" y="2873"/>
                  </a:lnTo>
                  <a:lnTo>
                    <a:pt x="513" y="2856"/>
                  </a:lnTo>
                  <a:lnTo>
                    <a:pt x="506" y="2844"/>
                  </a:lnTo>
                  <a:lnTo>
                    <a:pt x="520" y="2826"/>
                  </a:lnTo>
                  <a:lnTo>
                    <a:pt x="513" y="2808"/>
                  </a:lnTo>
                  <a:lnTo>
                    <a:pt x="506" y="2797"/>
                  </a:lnTo>
                  <a:lnTo>
                    <a:pt x="513" y="2779"/>
                  </a:lnTo>
                  <a:lnTo>
                    <a:pt x="499" y="2761"/>
                  </a:lnTo>
                  <a:lnTo>
                    <a:pt x="492" y="2678"/>
                  </a:lnTo>
                  <a:lnTo>
                    <a:pt x="506" y="2590"/>
                  </a:lnTo>
                  <a:lnTo>
                    <a:pt x="513" y="2548"/>
                  </a:lnTo>
                  <a:lnTo>
                    <a:pt x="513" y="2489"/>
                  </a:lnTo>
                  <a:lnTo>
                    <a:pt x="485" y="2442"/>
                  </a:lnTo>
                  <a:lnTo>
                    <a:pt x="499" y="2418"/>
                  </a:lnTo>
                  <a:lnTo>
                    <a:pt x="478" y="2400"/>
                  </a:lnTo>
                  <a:lnTo>
                    <a:pt x="485" y="2371"/>
                  </a:lnTo>
                  <a:lnTo>
                    <a:pt x="485" y="2347"/>
                  </a:lnTo>
                  <a:lnTo>
                    <a:pt x="492" y="2329"/>
                  </a:lnTo>
                  <a:lnTo>
                    <a:pt x="485" y="2306"/>
                  </a:lnTo>
                  <a:lnTo>
                    <a:pt x="499" y="2170"/>
                  </a:lnTo>
                  <a:lnTo>
                    <a:pt x="492" y="2152"/>
                  </a:lnTo>
                  <a:lnTo>
                    <a:pt x="506" y="2063"/>
                  </a:lnTo>
                  <a:lnTo>
                    <a:pt x="506" y="2040"/>
                  </a:lnTo>
                  <a:lnTo>
                    <a:pt x="520" y="2022"/>
                  </a:lnTo>
                  <a:lnTo>
                    <a:pt x="541" y="1862"/>
                  </a:lnTo>
                  <a:lnTo>
                    <a:pt x="555" y="1850"/>
                  </a:lnTo>
                  <a:lnTo>
                    <a:pt x="562" y="1827"/>
                  </a:lnTo>
                  <a:lnTo>
                    <a:pt x="569" y="1756"/>
                  </a:lnTo>
                  <a:lnTo>
                    <a:pt x="576" y="1744"/>
                  </a:lnTo>
                  <a:lnTo>
                    <a:pt x="611" y="1791"/>
                  </a:lnTo>
                  <a:lnTo>
                    <a:pt x="611" y="1809"/>
                  </a:lnTo>
                  <a:lnTo>
                    <a:pt x="660" y="1880"/>
                  </a:lnTo>
                  <a:lnTo>
                    <a:pt x="674" y="1927"/>
                  </a:lnTo>
                  <a:lnTo>
                    <a:pt x="681" y="1963"/>
                  </a:lnTo>
                  <a:lnTo>
                    <a:pt x="696" y="1992"/>
                  </a:lnTo>
                  <a:lnTo>
                    <a:pt x="724" y="2040"/>
                  </a:lnTo>
                  <a:lnTo>
                    <a:pt x="759" y="2122"/>
                  </a:lnTo>
                  <a:lnTo>
                    <a:pt x="773" y="2176"/>
                  </a:lnTo>
                  <a:lnTo>
                    <a:pt x="794" y="2217"/>
                  </a:lnTo>
                  <a:lnTo>
                    <a:pt x="808" y="2229"/>
                  </a:lnTo>
                  <a:lnTo>
                    <a:pt x="815" y="2264"/>
                  </a:lnTo>
                  <a:lnTo>
                    <a:pt x="836" y="2323"/>
                  </a:lnTo>
                  <a:lnTo>
                    <a:pt x="878" y="2406"/>
                  </a:lnTo>
                  <a:lnTo>
                    <a:pt x="864" y="2465"/>
                  </a:lnTo>
                  <a:lnTo>
                    <a:pt x="864" y="2483"/>
                  </a:lnTo>
                  <a:lnTo>
                    <a:pt x="864" y="2501"/>
                  </a:lnTo>
                  <a:lnTo>
                    <a:pt x="878" y="2554"/>
                  </a:lnTo>
                  <a:lnTo>
                    <a:pt x="885" y="2572"/>
                  </a:lnTo>
                  <a:lnTo>
                    <a:pt x="899" y="2590"/>
                  </a:lnTo>
                  <a:lnTo>
                    <a:pt x="927" y="2649"/>
                  </a:lnTo>
                  <a:lnTo>
                    <a:pt x="934" y="2661"/>
                  </a:lnTo>
                  <a:lnTo>
                    <a:pt x="941" y="2672"/>
                  </a:lnTo>
                  <a:lnTo>
                    <a:pt x="955" y="2731"/>
                  </a:lnTo>
                  <a:lnTo>
                    <a:pt x="969" y="2743"/>
                  </a:lnTo>
                  <a:lnTo>
                    <a:pt x="969" y="2755"/>
                  </a:lnTo>
                  <a:lnTo>
                    <a:pt x="976" y="2791"/>
                  </a:lnTo>
                  <a:lnTo>
                    <a:pt x="991" y="2838"/>
                  </a:lnTo>
                  <a:lnTo>
                    <a:pt x="998" y="2862"/>
                  </a:lnTo>
                  <a:lnTo>
                    <a:pt x="1005" y="2873"/>
                  </a:lnTo>
                  <a:lnTo>
                    <a:pt x="1005" y="2891"/>
                  </a:lnTo>
                  <a:lnTo>
                    <a:pt x="1019" y="2962"/>
                  </a:lnTo>
                  <a:lnTo>
                    <a:pt x="1026" y="2992"/>
                  </a:lnTo>
                  <a:lnTo>
                    <a:pt x="1026" y="3027"/>
                  </a:lnTo>
                  <a:lnTo>
                    <a:pt x="1033" y="3069"/>
                  </a:lnTo>
                  <a:lnTo>
                    <a:pt x="1040" y="3092"/>
                  </a:lnTo>
                  <a:lnTo>
                    <a:pt x="1061" y="3116"/>
                  </a:lnTo>
                  <a:lnTo>
                    <a:pt x="1075" y="3134"/>
                  </a:lnTo>
                  <a:lnTo>
                    <a:pt x="1096" y="3151"/>
                  </a:lnTo>
                  <a:lnTo>
                    <a:pt x="1117" y="3163"/>
                  </a:lnTo>
                  <a:lnTo>
                    <a:pt x="1159" y="3181"/>
                  </a:lnTo>
                  <a:lnTo>
                    <a:pt x="1173" y="3169"/>
                  </a:lnTo>
                  <a:lnTo>
                    <a:pt x="1180" y="3151"/>
                  </a:lnTo>
                  <a:lnTo>
                    <a:pt x="1173" y="3145"/>
                  </a:lnTo>
                  <a:lnTo>
                    <a:pt x="1180" y="3145"/>
                  </a:lnTo>
                  <a:lnTo>
                    <a:pt x="1187" y="3151"/>
                  </a:lnTo>
                  <a:lnTo>
                    <a:pt x="1201" y="3151"/>
                  </a:lnTo>
                  <a:lnTo>
                    <a:pt x="1222" y="3151"/>
                  </a:lnTo>
                  <a:lnTo>
                    <a:pt x="1229" y="3128"/>
                  </a:lnTo>
                  <a:lnTo>
                    <a:pt x="1257" y="3116"/>
                  </a:lnTo>
                  <a:lnTo>
                    <a:pt x="1243" y="3092"/>
                  </a:lnTo>
                  <a:lnTo>
                    <a:pt x="1243" y="3074"/>
                  </a:lnTo>
                  <a:lnTo>
                    <a:pt x="1222" y="3045"/>
                  </a:lnTo>
                  <a:lnTo>
                    <a:pt x="1173" y="3015"/>
                  </a:lnTo>
                  <a:lnTo>
                    <a:pt x="1159" y="3003"/>
                  </a:lnTo>
                  <a:lnTo>
                    <a:pt x="1145" y="2986"/>
                  </a:lnTo>
                  <a:lnTo>
                    <a:pt x="1138" y="2962"/>
                  </a:lnTo>
                  <a:lnTo>
                    <a:pt x="1124" y="2944"/>
                  </a:lnTo>
                  <a:lnTo>
                    <a:pt x="1110" y="2933"/>
                  </a:lnTo>
                  <a:lnTo>
                    <a:pt x="1117" y="2915"/>
                  </a:lnTo>
                  <a:lnTo>
                    <a:pt x="1103" y="2897"/>
                  </a:lnTo>
                  <a:lnTo>
                    <a:pt x="1103" y="2885"/>
                  </a:lnTo>
                  <a:lnTo>
                    <a:pt x="1103" y="2867"/>
                  </a:lnTo>
                  <a:lnTo>
                    <a:pt x="1096" y="2856"/>
                  </a:lnTo>
                  <a:lnTo>
                    <a:pt x="1096" y="2838"/>
                  </a:lnTo>
                  <a:lnTo>
                    <a:pt x="1089" y="2820"/>
                  </a:lnTo>
                  <a:lnTo>
                    <a:pt x="1096" y="2808"/>
                  </a:lnTo>
                  <a:lnTo>
                    <a:pt x="1096" y="2779"/>
                  </a:lnTo>
                  <a:lnTo>
                    <a:pt x="1103" y="2761"/>
                  </a:lnTo>
                  <a:lnTo>
                    <a:pt x="1096" y="2749"/>
                  </a:lnTo>
                  <a:lnTo>
                    <a:pt x="1096" y="2690"/>
                  </a:lnTo>
                  <a:lnTo>
                    <a:pt x="1089" y="2666"/>
                  </a:lnTo>
                  <a:lnTo>
                    <a:pt x="1096" y="2649"/>
                  </a:lnTo>
                  <a:lnTo>
                    <a:pt x="1103" y="2631"/>
                  </a:lnTo>
                  <a:lnTo>
                    <a:pt x="1096" y="2590"/>
                  </a:lnTo>
                  <a:lnTo>
                    <a:pt x="1110" y="2566"/>
                  </a:lnTo>
                  <a:lnTo>
                    <a:pt x="1110" y="2548"/>
                  </a:lnTo>
                  <a:lnTo>
                    <a:pt x="1096" y="2507"/>
                  </a:lnTo>
                  <a:lnTo>
                    <a:pt x="1082" y="2442"/>
                  </a:lnTo>
                  <a:lnTo>
                    <a:pt x="1012" y="2335"/>
                  </a:lnTo>
                  <a:lnTo>
                    <a:pt x="1012" y="2306"/>
                  </a:lnTo>
                  <a:lnTo>
                    <a:pt x="991" y="2288"/>
                  </a:lnTo>
                  <a:lnTo>
                    <a:pt x="1005" y="2270"/>
                  </a:lnTo>
                  <a:lnTo>
                    <a:pt x="991" y="2258"/>
                  </a:lnTo>
                  <a:lnTo>
                    <a:pt x="998" y="2241"/>
                  </a:lnTo>
                  <a:lnTo>
                    <a:pt x="984" y="2134"/>
                  </a:lnTo>
                  <a:lnTo>
                    <a:pt x="969" y="2063"/>
                  </a:lnTo>
                  <a:lnTo>
                    <a:pt x="955" y="1969"/>
                  </a:lnTo>
                  <a:lnTo>
                    <a:pt x="962" y="1880"/>
                  </a:lnTo>
                  <a:lnTo>
                    <a:pt x="955" y="1862"/>
                  </a:lnTo>
                  <a:lnTo>
                    <a:pt x="948" y="1845"/>
                  </a:lnTo>
                  <a:lnTo>
                    <a:pt x="948" y="1827"/>
                  </a:lnTo>
                  <a:lnTo>
                    <a:pt x="934" y="1720"/>
                  </a:lnTo>
                  <a:lnTo>
                    <a:pt x="934" y="1703"/>
                  </a:lnTo>
                  <a:lnTo>
                    <a:pt x="948" y="1685"/>
                  </a:lnTo>
                  <a:lnTo>
                    <a:pt x="941" y="1667"/>
                  </a:lnTo>
                  <a:lnTo>
                    <a:pt x="934" y="1649"/>
                  </a:lnTo>
                  <a:lnTo>
                    <a:pt x="927" y="1620"/>
                  </a:lnTo>
                  <a:lnTo>
                    <a:pt x="920" y="1596"/>
                  </a:lnTo>
                  <a:lnTo>
                    <a:pt x="920" y="1573"/>
                  </a:lnTo>
                  <a:lnTo>
                    <a:pt x="899" y="1549"/>
                  </a:lnTo>
                  <a:lnTo>
                    <a:pt x="906" y="1525"/>
                  </a:lnTo>
                  <a:lnTo>
                    <a:pt x="892" y="1502"/>
                  </a:lnTo>
                  <a:lnTo>
                    <a:pt x="885" y="1478"/>
                  </a:lnTo>
                  <a:lnTo>
                    <a:pt x="892" y="1454"/>
                  </a:lnTo>
                  <a:lnTo>
                    <a:pt x="885" y="1442"/>
                  </a:lnTo>
                  <a:lnTo>
                    <a:pt x="878" y="1431"/>
                  </a:lnTo>
                  <a:lnTo>
                    <a:pt x="878" y="1419"/>
                  </a:lnTo>
                  <a:lnTo>
                    <a:pt x="878" y="1401"/>
                  </a:lnTo>
                  <a:lnTo>
                    <a:pt x="878" y="1377"/>
                  </a:lnTo>
                  <a:lnTo>
                    <a:pt x="878" y="1366"/>
                  </a:lnTo>
                  <a:lnTo>
                    <a:pt x="871" y="1348"/>
                  </a:lnTo>
                  <a:lnTo>
                    <a:pt x="871" y="1235"/>
                  </a:lnTo>
                  <a:lnTo>
                    <a:pt x="878" y="1212"/>
                  </a:lnTo>
                  <a:lnTo>
                    <a:pt x="878" y="1188"/>
                  </a:lnTo>
                  <a:lnTo>
                    <a:pt x="885" y="1159"/>
                  </a:lnTo>
                  <a:lnTo>
                    <a:pt x="878" y="1135"/>
                  </a:lnTo>
                  <a:lnTo>
                    <a:pt x="885" y="1111"/>
                  </a:lnTo>
                  <a:lnTo>
                    <a:pt x="899" y="1088"/>
                  </a:lnTo>
                  <a:lnTo>
                    <a:pt x="892" y="1058"/>
                  </a:lnTo>
                  <a:lnTo>
                    <a:pt x="899" y="1034"/>
                  </a:lnTo>
                  <a:lnTo>
                    <a:pt x="899" y="1011"/>
                  </a:lnTo>
                  <a:lnTo>
                    <a:pt x="899" y="981"/>
                  </a:lnTo>
                  <a:lnTo>
                    <a:pt x="913" y="958"/>
                  </a:lnTo>
                  <a:lnTo>
                    <a:pt x="920" y="934"/>
                  </a:lnTo>
                  <a:lnTo>
                    <a:pt x="920" y="910"/>
                  </a:lnTo>
                  <a:lnTo>
                    <a:pt x="920" y="881"/>
                  </a:lnTo>
                  <a:lnTo>
                    <a:pt x="927" y="851"/>
                  </a:lnTo>
                  <a:lnTo>
                    <a:pt x="934" y="863"/>
                  </a:lnTo>
                  <a:lnTo>
                    <a:pt x="941" y="910"/>
                  </a:lnTo>
                  <a:lnTo>
                    <a:pt x="941" y="975"/>
                  </a:lnTo>
                  <a:lnTo>
                    <a:pt x="948" y="993"/>
                  </a:lnTo>
                  <a:lnTo>
                    <a:pt x="955" y="1034"/>
                  </a:lnTo>
                  <a:lnTo>
                    <a:pt x="991" y="1135"/>
                  </a:lnTo>
                  <a:lnTo>
                    <a:pt x="984" y="1176"/>
                  </a:lnTo>
                  <a:lnTo>
                    <a:pt x="976" y="1235"/>
                  </a:lnTo>
                  <a:lnTo>
                    <a:pt x="976" y="1271"/>
                  </a:lnTo>
                  <a:lnTo>
                    <a:pt x="1082" y="1460"/>
                  </a:lnTo>
                  <a:lnTo>
                    <a:pt x="1180" y="1632"/>
                  </a:lnTo>
                  <a:lnTo>
                    <a:pt x="1187" y="1655"/>
                  </a:lnTo>
                  <a:lnTo>
                    <a:pt x="1173" y="1673"/>
                  </a:lnTo>
                  <a:lnTo>
                    <a:pt x="1180" y="1732"/>
                  </a:lnTo>
                  <a:lnTo>
                    <a:pt x="1145" y="1756"/>
                  </a:lnTo>
                  <a:lnTo>
                    <a:pt x="1124" y="1762"/>
                  </a:lnTo>
                  <a:lnTo>
                    <a:pt x="1124" y="1785"/>
                  </a:lnTo>
                  <a:lnTo>
                    <a:pt x="1131" y="1791"/>
                  </a:lnTo>
                  <a:lnTo>
                    <a:pt x="1180" y="1762"/>
                  </a:lnTo>
                  <a:lnTo>
                    <a:pt x="1187" y="1768"/>
                  </a:lnTo>
                  <a:lnTo>
                    <a:pt x="1173" y="1785"/>
                  </a:lnTo>
                  <a:lnTo>
                    <a:pt x="1152" y="1785"/>
                  </a:lnTo>
                  <a:lnTo>
                    <a:pt x="1138" y="1797"/>
                  </a:lnTo>
                  <a:lnTo>
                    <a:pt x="1145" y="1815"/>
                  </a:lnTo>
                  <a:lnTo>
                    <a:pt x="1152" y="1815"/>
                  </a:lnTo>
                  <a:lnTo>
                    <a:pt x="1173" y="1809"/>
                  </a:lnTo>
                  <a:lnTo>
                    <a:pt x="1187" y="1803"/>
                  </a:lnTo>
                  <a:lnTo>
                    <a:pt x="1201" y="1791"/>
                  </a:lnTo>
                  <a:lnTo>
                    <a:pt x="1215" y="1779"/>
                  </a:lnTo>
                  <a:lnTo>
                    <a:pt x="1229" y="1774"/>
                  </a:lnTo>
                  <a:lnTo>
                    <a:pt x="1215" y="1791"/>
                  </a:lnTo>
                  <a:lnTo>
                    <a:pt x="1201" y="1815"/>
                  </a:lnTo>
                  <a:lnTo>
                    <a:pt x="1187" y="1833"/>
                  </a:lnTo>
                  <a:lnTo>
                    <a:pt x="1166" y="1850"/>
                  </a:lnTo>
                  <a:lnTo>
                    <a:pt x="1180" y="1856"/>
                  </a:lnTo>
                  <a:lnTo>
                    <a:pt x="1194" y="1850"/>
                  </a:lnTo>
                  <a:lnTo>
                    <a:pt x="1215" y="1839"/>
                  </a:lnTo>
                  <a:lnTo>
                    <a:pt x="1222" y="1821"/>
                  </a:lnTo>
                  <a:lnTo>
                    <a:pt x="1229" y="1815"/>
                  </a:lnTo>
                  <a:lnTo>
                    <a:pt x="1250" y="1797"/>
                  </a:lnTo>
                  <a:lnTo>
                    <a:pt x="1257" y="1815"/>
                  </a:lnTo>
                  <a:lnTo>
                    <a:pt x="1257" y="1827"/>
                  </a:lnTo>
                  <a:lnTo>
                    <a:pt x="1236" y="1833"/>
                  </a:lnTo>
                  <a:lnTo>
                    <a:pt x="1229" y="1850"/>
                  </a:lnTo>
                  <a:lnTo>
                    <a:pt x="1243" y="1856"/>
                  </a:lnTo>
                  <a:lnTo>
                    <a:pt x="1286" y="1827"/>
                  </a:lnTo>
                  <a:lnTo>
                    <a:pt x="1293" y="1803"/>
                  </a:lnTo>
                  <a:lnTo>
                    <a:pt x="1286" y="1768"/>
                  </a:lnTo>
                  <a:lnTo>
                    <a:pt x="1286" y="1726"/>
                  </a:lnTo>
                  <a:lnTo>
                    <a:pt x="1293" y="1732"/>
                  </a:lnTo>
                  <a:lnTo>
                    <a:pt x="1328" y="1738"/>
                  </a:lnTo>
                  <a:lnTo>
                    <a:pt x="1328" y="1756"/>
                  </a:lnTo>
                  <a:lnTo>
                    <a:pt x="1342" y="1768"/>
                  </a:lnTo>
                  <a:lnTo>
                    <a:pt x="1356" y="1779"/>
                  </a:lnTo>
                  <a:lnTo>
                    <a:pt x="1377" y="1779"/>
                  </a:lnTo>
                  <a:lnTo>
                    <a:pt x="1384" y="1762"/>
                  </a:lnTo>
                  <a:lnTo>
                    <a:pt x="1363" y="1756"/>
                  </a:lnTo>
                  <a:lnTo>
                    <a:pt x="1356" y="1732"/>
                  </a:lnTo>
                  <a:lnTo>
                    <a:pt x="1342" y="1714"/>
                  </a:lnTo>
                  <a:lnTo>
                    <a:pt x="1342" y="1697"/>
                  </a:lnTo>
                  <a:lnTo>
                    <a:pt x="1342" y="1685"/>
                  </a:lnTo>
                  <a:lnTo>
                    <a:pt x="1335" y="1667"/>
                  </a:lnTo>
                  <a:lnTo>
                    <a:pt x="1314" y="1643"/>
                  </a:lnTo>
                  <a:lnTo>
                    <a:pt x="1300" y="1638"/>
                  </a:lnTo>
                  <a:lnTo>
                    <a:pt x="1293" y="1626"/>
                  </a:lnTo>
                  <a:lnTo>
                    <a:pt x="1272" y="1602"/>
                  </a:lnTo>
                  <a:lnTo>
                    <a:pt x="1257" y="1519"/>
                  </a:lnTo>
                  <a:lnTo>
                    <a:pt x="1229" y="1448"/>
                  </a:lnTo>
                  <a:lnTo>
                    <a:pt x="1229" y="1431"/>
                  </a:lnTo>
                  <a:lnTo>
                    <a:pt x="1222" y="1407"/>
                  </a:lnTo>
                  <a:lnTo>
                    <a:pt x="1208" y="1318"/>
                  </a:lnTo>
                  <a:lnTo>
                    <a:pt x="1201" y="1301"/>
                  </a:lnTo>
                  <a:lnTo>
                    <a:pt x="1194" y="1277"/>
                  </a:lnTo>
                  <a:lnTo>
                    <a:pt x="1187" y="1259"/>
                  </a:lnTo>
                  <a:lnTo>
                    <a:pt x="1173" y="1241"/>
                  </a:lnTo>
                  <a:lnTo>
                    <a:pt x="1159" y="1218"/>
                  </a:lnTo>
                  <a:lnTo>
                    <a:pt x="1152" y="1194"/>
                  </a:lnTo>
                  <a:lnTo>
                    <a:pt x="1145" y="1170"/>
                  </a:lnTo>
                  <a:lnTo>
                    <a:pt x="1117" y="1141"/>
                  </a:lnTo>
                  <a:lnTo>
                    <a:pt x="1131" y="1088"/>
                  </a:lnTo>
                  <a:lnTo>
                    <a:pt x="1124" y="1064"/>
                  </a:lnTo>
                  <a:lnTo>
                    <a:pt x="1124" y="1029"/>
                  </a:lnTo>
                  <a:lnTo>
                    <a:pt x="1124" y="1005"/>
                  </a:lnTo>
                  <a:lnTo>
                    <a:pt x="1124" y="946"/>
                  </a:lnTo>
                  <a:lnTo>
                    <a:pt x="1110" y="928"/>
                  </a:lnTo>
                  <a:lnTo>
                    <a:pt x="1110" y="827"/>
                  </a:lnTo>
                  <a:lnTo>
                    <a:pt x="1117" y="810"/>
                  </a:lnTo>
                  <a:lnTo>
                    <a:pt x="1110" y="798"/>
                  </a:lnTo>
                  <a:lnTo>
                    <a:pt x="1117" y="774"/>
                  </a:lnTo>
                  <a:lnTo>
                    <a:pt x="1110" y="709"/>
                  </a:lnTo>
                  <a:lnTo>
                    <a:pt x="1089" y="697"/>
                  </a:lnTo>
                  <a:lnTo>
                    <a:pt x="1082" y="680"/>
                  </a:lnTo>
                  <a:lnTo>
                    <a:pt x="1082" y="656"/>
                  </a:lnTo>
                  <a:lnTo>
                    <a:pt x="1061" y="621"/>
                  </a:lnTo>
                  <a:lnTo>
                    <a:pt x="1040" y="609"/>
                  </a:lnTo>
                  <a:lnTo>
                    <a:pt x="984" y="579"/>
                  </a:lnTo>
                  <a:lnTo>
                    <a:pt x="962" y="579"/>
                  </a:lnTo>
                  <a:lnTo>
                    <a:pt x="934" y="579"/>
                  </a:lnTo>
                  <a:lnTo>
                    <a:pt x="899" y="561"/>
                  </a:lnTo>
                  <a:lnTo>
                    <a:pt x="878" y="550"/>
                  </a:lnTo>
                  <a:lnTo>
                    <a:pt x="836" y="544"/>
                  </a:lnTo>
                  <a:lnTo>
                    <a:pt x="759" y="514"/>
                  </a:lnTo>
                  <a:lnTo>
                    <a:pt x="738" y="508"/>
                  </a:lnTo>
                  <a:lnTo>
                    <a:pt x="717" y="490"/>
                  </a:lnTo>
                  <a:lnTo>
                    <a:pt x="717" y="473"/>
                  </a:lnTo>
                  <a:lnTo>
                    <a:pt x="724" y="437"/>
                  </a:lnTo>
                  <a:lnTo>
                    <a:pt x="717" y="419"/>
                  </a:lnTo>
                  <a:lnTo>
                    <a:pt x="710" y="384"/>
                  </a:lnTo>
                  <a:lnTo>
                    <a:pt x="766" y="396"/>
                  </a:lnTo>
                  <a:lnTo>
                    <a:pt x="815" y="396"/>
                  </a:lnTo>
                  <a:lnTo>
                    <a:pt x="829" y="378"/>
                  </a:lnTo>
                  <a:lnTo>
                    <a:pt x="843" y="360"/>
                  </a:lnTo>
                  <a:lnTo>
                    <a:pt x="829" y="337"/>
                  </a:lnTo>
                  <a:lnTo>
                    <a:pt x="850" y="319"/>
                  </a:lnTo>
                  <a:lnTo>
                    <a:pt x="829" y="313"/>
                  </a:lnTo>
                  <a:lnTo>
                    <a:pt x="850" y="295"/>
                  </a:lnTo>
                  <a:lnTo>
                    <a:pt x="850" y="272"/>
                  </a:lnTo>
                  <a:lnTo>
                    <a:pt x="878" y="260"/>
                  </a:lnTo>
                  <a:lnTo>
                    <a:pt x="885" y="254"/>
                  </a:lnTo>
                  <a:lnTo>
                    <a:pt x="857" y="230"/>
                  </a:lnTo>
                  <a:lnTo>
                    <a:pt x="843" y="218"/>
                  </a:lnTo>
                  <a:lnTo>
                    <a:pt x="829" y="201"/>
                  </a:lnTo>
                  <a:lnTo>
                    <a:pt x="829" y="183"/>
                  </a:lnTo>
                  <a:lnTo>
                    <a:pt x="836" y="159"/>
                  </a:lnTo>
                  <a:lnTo>
                    <a:pt x="843" y="147"/>
                  </a:lnTo>
                  <a:lnTo>
                    <a:pt x="829" y="112"/>
                  </a:lnTo>
                  <a:lnTo>
                    <a:pt x="829" y="88"/>
                  </a:lnTo>
                  <a:lnTo>
                    <a:pt x="780" y="47"/>
                  </a:lnTo>
                  <a:lnTo>
                    <a:pt x="745" y="23"/>
                  </a:lnTo>
                  <a:lnTo>
                    <a:pt x="696" y="11"/>
                  </a:lnTo>
                  <a:lnTo>
                    <a:pt x="653" y="0"/>
                  </a:lnTo>
                  <a:lnTo>
                    <a:pt x="618" y="0"/>
                  </a:lnTo>
                  <a:lnTo>
                    <a:pt x="590" y="0"/>
                  </a:lnTo>
                  <a:lnTo>
                    <a:pt x="562" y="6"/>
                  </a:lnTo>
                  <a:lnTo>
                    <a:pt x="541" y="11"/>
                  </a:lnTo>
                  <a:lnTo>
                    <a:pt x="520" y="17"/>
                  </a:lnTo>
                  <a:lnTo>
                    <a:pt x="499" y="23"/>
                  </a:lnTo>
                  <a:lnTo>
                    <a:pt x="485" y="29"/>
                  </a:lnTo>
                  <a:lnTo>
                    <a:pt x="471" y="41"/>
                  </a:lnTo>
                  <a:lnTo>
                    <a:pt x="464" y="53"/>
                  </a:lnTo>
                  <a:lnTo>
                    <a:pt x="450" y="59"/>
                  </a:lnTo>
                  <a:lnTo>
                    <a:pt x="422" y="71"/>
                  </a:lnTo>
                  <a:lnTo>
                    <a:pt x="408" y="94"/>
                  </a:lnTo>
                  <a:lnTo>
                    <a:pt x="400" y="118"/>
                  </a:lnTo>
                  <a:lnTo>
                    <a:pt x="386" y="142"/>
                  </a:lnTo>
                  <a:lnTo>
                    <a:pt x="386" y="165"/>
                  </a:lnTo>
                  <a:lnTo>
                    <a:pt x="393" y="195"/>
                  </a:lnTo>
                  <a:lnTo>
                    <a:pt x="386" y="218"/>
                  </a:lnTo>
                  <a:lnTo>
                    <a:pt x="400" y="242"/>
                  </a:lnTo>
                  <a:lnTo>
                    <a:pt x="408" y="266"/>
                  </a:lnTo>
                  <a:lnTo>
                    <a:pt x="422" y="289"/>
                  </a:lnTo>
                  <a:lnTo>
                    <a:pt x="443" y="301"/>
                  </a:lnTo>
                  <a:lnTo>
                    <a:pt x="457" y="325"/>
                  </a:lnTo>
                  <a:lnTo>
                    <a:pt x="471" y="337"/>
                  </a:lnTo>
                  <a:close/>
                </a:path>
              </a:pathLst>
            </a:custGeom>
            <a:solidFill>
              <a:srgbClr val="FFB783"/>
            </a:solidFill>
            <a:ln w="9525">
              <a:noFill/>
              <a:round/>
              <a:headEnd/>
              <a:tailEnd/>
            </a:ln>
            <a:effectLst/>
          </p:spPr>
          <p:txBody>
            <a:bodyPr wrap="none" anchor="ctr"/>
            <a:lstStyle/>
            <a:p>
              <a:endParaRPr lang="en-CA"/>
            </a:p>
          </p:txBody>
        </p:sp>
        <p:sp>
          <p:nvSpPr>
            <p:cNvPr id="303" name="Freeform 299"/>
            <p:cNvSpPr>
              <a:spLocks noChangeArrowheads="1"/>
            </p:cNvSpPr>
            <p:nvPr/>
          </p:nvSpPr>
          <p:spPr bwMode="auto">
            <a:xfrm>
              <a:off x="2866" y="1596"/>
              <a:ext cx="113" cy="278"/>
            </a:xfrm>
            <a:custGeom>
              <a:avLst/>
              <a:gdLst/>
              <a:ahLst/>
              <a:cxnLst>
                <a:cxn ang="0">
                  <a:pos x="113" y="0"/>
                </a:cxn>
                <a:cxn ang="0">
                  <a:pos x="92" y="0"/>
                </a:cxn>
                <a:cxn ang="0">
                  <a:pos x="70" y="6"/>
                </a:cxn>
                <a:cxn ang="0">
                  <a:pos x="49" y="0"/>
                </a:cxn>
                <a:cxn ang="0">
                  <a:pos x="42" y="12"/>
                </a:cxn>
                <a:cxn ang="0">
                  <a:pos x="35" y="29"/>
                </a:cxn>
                <a:cxn ang="0">
                  <a:pos x="35" y="47"/>
                </a:cxn>
                <a:cxn ang="0">
                  <a:pos x="35" y="59"/>
                </a:cxn>
                <a:cxn ang="0">
                  <a:pos x="35" y="77"/>
                </a:cxn>
                <a:cxn ang="0">
                  <a:pos x="35" y="94"/>
                </a:cxn>
                <a:cxn ang="0">
                  <a:pos x="42" y="112"/>
                </a:cxn>
                <a:cxn ang="0">
                  <a:pos x="42" y="130"/>
                </a:cxn>
                <a:cxn ang="0">
                  <a:pos x="35" y="148"/>
                </a:cxn>
                <a:cxn ang="0">
                  <a:pos x="35" y="159"/>
                </a:cxn>
                <a:cxn ang="0">
                  <a:pos x="42" y="177"/>
                </a:cxn>
                <a:cxn ang="0">
                  <a:pos x="35" y="195"/>
                </a:cxn>
                <a:cxn ang="0">
                  <a:pos x="35" y="213"/>
                </a:cxn>
                <a:cxn ang="0">
                  <a:pos x="42" y="230"/>
                </a:cxn>
                <a:cxn ang="0">
                  <a:pos x="14" y="242"/>
                </a:cxn>
                <a:cxn ang="0">
                  <a:pos x="0" y="254"/>
                </a:cxn>
                <a:cxn ang="0">
                  <a:pos x="49" y="272"/>
                </a:cxn>
                <a:cxn ang="0">
                  <a:pos x="70" y="272"/>
                </a:cxn>
                <a:cxn ang="0">
                  <a:pos x="92" y="278"/>
                </a:cxn>
                <a:cxn ang="0">
                  <a:pos x="113" y="272"/>
                </a:cxn>
                <a:cxn ang="0">
                  <a:pos x="120" y="266"/>
                </a:cxn>
                <a:cxn ang="0">
                  <a:pos x="113" y="248"/>
                </a:cxn>
                <a:cxn ang="0">
                  <a:pos x="120" y="230"/>
                </a:cxn>
                <a:cxn ang="0">
                  <a:pos x="113" y="213"/>
                </a:cxn>
                <a:cxn ang="0">
                  <a:pos x="120" y="195"/>
                </a:cxn>
                <a:cxn ang="0">
                  <a:pos x="120" y="177"/>
                </a:cxn>
                <a:cxn ang="0">
                  <a:pos x="120" y="159"/>
                </a:cxn>
                <a:cxn ang="0">
                  <a:pos x="120" y="148"/>
                </a:cxn>
                <a:cxn ang="0">
                  <a:pos x="120" y="130"/>
                </a:cxn>
                <a:cxn ang="0">
                  <a:pos x="120" y="112"/>
                </a:cxn>
                <a:cxn ang="0">
                  <a:pos x="120" y="94"/>
                </a:cxn>
                <a:cxn ang="0">
                  <a:pos x="127" y="77"/>
                </a:cxn>
                <a:cxn ang="0">
                  <a:pos x="120" y="59"/>
                </a:cxn>
                <a:cxn ang="0">
                  <a:pos x="120" y="47"/>
                </a:cxn>
                <a:cxn ang="0">
                  <a:pos x="120" y="29"/>
                </a:cxn>
                <a:cxn ang="0">
                  <a:pos x="127" y="12"/>
                </a:cxn>
                <a:cxn ang="0">
                  <a:pos x="113" y="0"/>
                </a:cxn>
              </a:cxnLst>
              <a:rect l="0" t="0" r="r" b="b"/>
              <a:pathLst>
                <a:path w="127" h="278">
                  <a:moveTo>
                    <a:pt x="113" y="0"/>
                  </a:moveTo>
                  <a:lnTo>
                    <a:pt x="92" y="0"/>
                  </a:lnTo>
                  <a:lnTo>
                    <a:pt x="70" y="6"/>
                  </a:lnTo>
                  <a:lnTo>
                    <a:pt x="49" y="0"/>
                  </a:lnTo>
                  <a:lnTo>
                    <a:pt x="42" y="12"/>
                  </a:lnTo>
                  <a:lnTo>
                    <a:pt x="35" y="29"/>
                  </a:lnTo>
                  <a:lnTo>
                    <a:pt x="35" y="47"/>
                  </a:lnTo>
                  <a:lnTo>
                    <a:pt x="35" y="59"/>
                  </a:lnTo>
                  <a:lnTo>
                    <a:pt x="35" y="77"/>
                  </a:lnTo>
                  <a:lnTo>
                    <a:pt x="35" y="94"/>
                  </a:lnTo>
                  <a:lnTo>
                    <a:pt x="42" y="112"/>
                  </a:lnTo>
                  <a:lnTo>
                    <a:pt x="42" y="130"/>
                  </a:lnTo>
                  <a:lnTo>
                    <a:pt x="35" y="148"/>
                  </a:lnTo>
                  <a:lnTo>
                    <a:pt x="35" y="159"/>
                  </a:lnTo>
                  <a:lnTo>
                    <a:pt x="42" y="177"/>
                  </a:lnTo>
                  <a:lnTo>
                    <a:pt x="35" y="195"/>
                  </a:lnTo>
                  <a:lnTo>
                    <a:pt x="35" y="213"/>
                  </a:lnTo>
                  <a:lnTo>
                    <a:pt x="42" y="230"/>
                  </a:lnTo>
                  <a:lnTo>
                    <a:pt x="14" y="242"/>
                  </a:lnTo>
                  <a:lnTo>
                    <a:pt x="0" y="254"/>
                  </a:lnTo>
                  <a:lnTo>
                    <a:pt x="49" y="272"/>
                  </a:lnTo>
                  <a:lnTo>
                    <a:pt x="70" y="272"/>
                  </a:lnTo>
                  <a:lnTo>
                    <a:pt x="92" y="278"/>
                  </a:lnTo>
                  <a:lnTo>
                    <a:pt x="113" y="272"/>
                  </a:lnTo>
                  <a:lnTo>
                    <a:pt x="120" y="266"/>
                  </a:lnTo>
                  <a:lnTo>
                    <a:pt x="113" y="248"/>
                  </a:lnTo>
                  <a:lnTo>
                    <a:pt x="120" y="230"/>
                  </a:lnTo>
                  <a:lnTo>
                    <a:pt x="113" y="213"/>
                  </a:lnTo>
                  <a:lnTo>
                    <a:pt x="120" y="195"/>
                  </a:lnTo>
                  <a:lnTo>
                    <a:pt x="120" y="177"/>
                  </a:lnTo>
                  <a:lnTo>
                    <a:pt x="120" y="159"/>
                  </a:lnTo>
                  <a:lnTo>
                    <a:pt x="120" y="148"/>
                  </a:lnTo>
                  <a:lnTo>
                    <a:pt x="120" y="130"/>
                  </a:lnTo>
                  <a:lnTo>
                    <a:pt x="120" y="112"/>
                  </a:lnTo>
                  <a:lnTo>
                    <a:pt x="120" y="94"/>
                  </a:lnTo>
                  <a:lnTo>
                    <a:pt x="127" y="77"/>
                  </a:lnTo>
                  <a:lnTo>
                    <a:pt x="120" y="59"/>
                  </a:lnTo>
                  <a:lnTo>
                    <a:pt x="120" y="47"/>
                  </a:lnTo>
                  <a:lnTo>
                    <a:pt x="120" y="29"/>
                  </a:lnTo>
                  <a:lnTo>
                    <a:pt x="127" y="12"/>
                  </a:lnTo>
                  <a:lnTo>
                    <a:pt x="113" y="0"/>
                  </a:lnTo>
                  <a:close/>
                </a:path>
              </a:pathLst>
            </a:custGeom>
            <a:solidFill>
              <a:srgbClr val="000000"/>
            </a:solidFill>
            <a:ln w="11160">
              <a:solidFill>
                <a:srgbClr val="000000"/>
              </a:solidFill>
              <a:round/>
              <a:headEnd/>
              <a:tailEnd/>
            </a:ln>
            <a:effectLst/>
          </p:spPr>
          <p:txBody>
            <a:bodyPr wrap="none" anchor="ctr"/>
            <a:lstStyle/>
            <a:p>
              <a:endParaRPr lang="en-CA"/>
            </a:p>
          </p:txBody>
        </p:sp>
        <p:sp>
          <p:nvSpPr>
            <p:cNvPr id="304" name="Freeform 300"/>
            <p:cNvSpPr>
              <a:spLocks noChangeArrowheads="1"/>
            </p:cNvSpPr>
            <p:nvPr/>
          </p:nvSpPr>
          <p:spPr bwMode="auto">
            <a:xfrm>
              <a:off x="2890" y="1613"/>
              <a:ext cx="69" cy="243"/>
            </a:xfrm>
            <a:custGeom>
              <a:avLst/>
              <a:gdLst/>
              <a:ahLst/>
              <a:cxnLst>
                <a:cxn ang="0">
                  <a:pos x="64" y="0"/>
                </a:cxn>
                <a:cxn ang="0">
                  <a:pos x="49" y="0"/>
                </a:cxn>
                <a:cxn ang="0">
                  <a:pos x="28" y="6"/>
                </a:cxn>
                <a:cxn ang="0">
                  <a:pos x="14" y="0"/>
                </a:cxn>
                <a:cxn ang="0">
                  <a:pos x="0" y="6"/>
                </a:cxn>
                <a:cxn ang="0">
                  <a:pos x="0" y="24"/>
                </a:cxn>
                <a:cxn ang="0">
                  <a:pos x="0" y="36"/>
                </a:cxn>
                <a:cxn ang="0">
                  <a:pos x="0" y="54"/>
                </a:cxn>
                <a:cxn ang="0">
                  <a:pos x="0" y="65"/>
                </a:cxn>
                <a:cxn ang="0">
                  <a:pos x="0" y="83"/>
                </a:cxn>
                <a:cxn ang="0">
                  <a:pos x="7" y="95"/>
                </a:cxn>
                <a:cxn ang="0">
                  <a:pos x="7" y="113"/>
                </a:cxn>
                <a:cxn ang="0">
                  <a:pos x="0" y="125"/>
                </a:cxn>
                <a:cxn ang="0">
                  <a:pos x="0" y="142"/>
                </a:cxn>
                <a:cxn ang="0">
                  <a:pos x="7" y="154"/>
                </a:cxn>
                <a:cxn ang="0">
                  <a:pos x="0" y="172"/>
                </a:cxn>
                <a:cxn ang="0">
                  <a:pos x="0" y="184"/>
                </a:cxn>
                <a:cxn ang="0">
                  <a:pos x="7" y="201"/>
                </a:cxn>
                <a:cxn ang="0">
                  <a:pos x="0" y="219"/>
                </a:cxn>
                <a:cxn ang="0">
                  <a:pos x="0" y="231"/>
                </a:cxn>
                <a:cxn ang="0">
                  <a:pos x="14" y="237"/>
                </a:cxn>
                <a:cxn ang="0">
                  <a:pos x="28" y="243"/>
                </a:cxn>
                <a:cxn ang="0">
                  <a:pos x="49" y="243"/>
                </a:cxn>
                <a:cxn ang="0">
                  <a:pos x="64" y="237"/>
                </a:cxn>
                <a:cxn ang="0">
                  <a:pos x="71" y="231"/>
                </a:cxn>
                <a:cxn ang="0">
                  <a:pos x="71" y="219"/>
                </a:cxn>
                <a:cxn ang="0">
                  <a:pos x="78" y="201"/>
                </a:cxn>
                <a:cxn ang="0">
                  <a:pos x="71" y="184"/>
                </a:cxn>
                <a:cxn ang="0">
                  <a:pos x="71" y="172"/>
                </a:cxn>
                <a:cxn ang="0">
                  <a:pos x="71" y="154"/>
                </a:cxn>
                <a:cxn ang="0">
                  <a:pos x="71" y="142"/>
                </a:cxn>
                <a:cxn ang="0">
                  <a:pos x="78" y="125"/>
                </a:cxn>
                <a:cxn ang="0">
                  <a:pos x="71" y="113"/>
                </a:cxn>
                <a:cxn ang="0">
                  <a:pos x="78" y="95"/>
                </a:cxn>
                <a:cxn ang="0">
                  <a:pos x="71" y="83"/>
                </a:cxn>
                <a:cxn ang="0">
                  <a:pos x="78" y="65"/>
                </a:cxn>
                <a:cxn ang="0">
                  <a:pos x="78" y="54"/>
                </a:cxn>
                <a:cxn ang="0">
                  <a:pos x="78" y="36"/>
                </a:cxn>
                <a:cxn ang="0">
                  <a:pos x="71" y="24"/>
                </a:cxn>
                <a:cxn ang="0">
                  <a:pos x="78" y="6"/>
                </a:cxn>
                <a:cxn ang="0">
                  <a:pos x="64" y="0"/>
                </a:cxn>
              </a:cxnLst>
              <a:rect l="0" t="0" r="r" b="b"/>
              <a:pathLst>
                <a:path w="78" h="243">
                  <a:moveTo>
                    <a:pt x="64" y="0"/>
                  </a:moveTo>
                  <a:lnTo>
                    <a:pt x="49" y="0"/>
                  </a:lnTo>
                  <a:lnTo>
                    <a:pt x="28" y="6"/>
                  </a:lnTo>
                  <a:lnTo>
                    <a:pt x="14" y="0"/>
                  </a:lnTo>
                  <a:lnTo>
                    <a:pt x="0" y="6"/>
                  </a:lnTo>
                  <a:lnTo>
                    <a:pt x="0" y="24"/>
                  </a:lnTo>
                  <a:lnTo>
                    <a:pt x="0" y="36"/>
                  </a:lnTo>
                  <a:lnTo>
                    <a:pt x="0" y="54"/>
                  </a:lnTo>
                  <a:lnTo>
                    <a:pt x="0" y="65"/>
                  </a:lnTo>
                  <a:lnTo>
                    <a:pt x="0" y="83"/>
                  </a:lnTo>
                  <a:lnTo>
                    <a:pt x="7" y="95"/>
                  </a:lnTo>
                  <a:lnTo>
                    <a:pt x="7" y="113"/>
                  </a:lnTo>
                  <a:lnTo>
                    <a:pt x="0" y="125"/>
                  </a:lnTo>
                  <a:lnTo>
                    <a:pt x="0" y="142"/>
                  </a:lnTo>
                  <a:lnTo>
                    <a:pt x="7" y="154"/>
                  </a:lnTo>
                  <a:lnTo>
                    <a:pt x="0" y="172"/>
                  </a:lnTo>
                  <a:lnTo>
                    <a:pt x="0" y="184"/>
                  </a:lnTo>
                  <a:lnTo>
                    <a:pt x="7" y="201"/>
                  </a:lnTo>
                  <a:lnTo>
                    <a:pt x="0" y="219"/>
                  </a:lnTo>
                  <a:lnTo>
                    <a:pt x="0" y="231"/>
                  </a:lnTo>
                  <a:lnTo>
                    <a:pt x="14" y="237"/>
                  </a:lnTo>
                  <a:lnTo>
                    <a:pt x="28" y="243"/>
                  </a:lnTo>
                  <a:lnTo>
                    <a:pt x="49" y="243"/>
                  </a:lnTo>
                  <a:lnTo>
                    <a:pt x="64" y="237"/>
                  </a:lnTo>
                  <a:lnTo>
                    <a:pt x="71" y="231"/>
                  </a:lnTo>
                  <a:lnTo>
                    <a:pt x="71" y="219"/>
                  </a:lnTo>
                  <a:lnTo>
                    <a:pt x="78" y="201"/>
                  </a:lnTo>
                  <a:lnTo>
                    <a:pt x="71" y="184"/>
                  </a:lnTo>
                  <a:lnTo>
                    <a:pt x="71" y="172"/>
                  </a:lnTo>
                  <a:lnTo>
                    <a:pt x="71" y="154"/>
                  </a:lnTo>
                  <a:lnTo>
                    <a:pt x="71" y="142"/>
                  </a:lnTo>
                  <a:lnTo>
                    <a:pt x="78" y="125"/>
                  </a:lnTo>
                  <a:lnTo>
                    <a:pt x="71" y="113"/>
                  </a:lnTo>
                  <a:lnTo>
                    <a:pt x="78" y="95"/>
                  </a:lnTo>
                  <a:lnTo>
                    <a:pt x="71" y="83"/>
                  </a:lnTo>
                  <a:lnTo>
                    <a:pt x="78" y="65"/>
                  </a:lnTo>
                  <a:lnTo>
                    <a:pt x="78" y="54"/>
                  </a:lnTo>
                  <a:lnTo>
                    <a:pt x="78" y="36"/>
                  </a:lnTo>
                  <a:lnTo>
                    <a:pt x="71" y="24"/>
                  </a:lnTo>
                  <a:lnTo>
                    <a:pt x="78" y="6"/>
                  </a:lnTo>
                  <a:lnTo>
                    <a:pt x="64" y="0"/>
                  </a:lnTo>
                  <a:close/>
                </a:path>
              </a:pathLst>
            </a:custGeom>
            <a:solidFill>
              <a:srgbClr val="E15345"/>
            </a:solidFill>
            <a:ln w="9525">
              <a:noFill/>
              <a:round/>
              <a:headEnd/>
              <a:tailEnd/>
            </a:ln>
            <a:effectLst/>
          </p:spPr>
          <p:txBody>
            <a:bodyPr wrap="none" anchor="ctr"/>
            <a:lstStyle/>
            <a:p>
              <a:endParaRPr lang="en-CA"/>
            </a:p>
          </p:txBody>
        </p:sp>
        <p:sp>
          <p:nvSpPr>
            <p:cNvPr id="305" name="Freeform 301"/>
            <p:cNvSpPr>
              <a:spLocks noChangeArrowheads="1"/>
            </p:cNvSpPr>
            <p:nvPr/>
          </p:nvSpPr>
          <p:spPr bwMode="auto">
            <a:xfrm>
              <a:off x="2704" y="874"/>
              <a:ext cx="331" cy="237"/>
            </a:xfrm>
            <a:custGeom>
              <a:avLst/>
              <a:gdLst/>
              <a:ahLst/>
              <a:cxnLst>
                <a:cxn ang="0">
                  <a:pos x="217" y="6"/>
                </a:cxn>
                <a:cxn ang="0">
                  <a:pos x="175" y="0"/>
                </a:cxn>
                <a:cxn ang="0">
                  <a:pos x="126" y="6"/>
                </a:cxn>
                <a:cxn ang="0">
                  <a:pos x="63" y="48"/>
                </a:cxn>
                <a:cxn ang="0">
                  <a:pos x="28" y="71"/>
                </a:cxn>
                <a:cxn ang="0">
                  <a:pos x="7" y="101"/>
                </a:cxn>
                <a:cxn ang="0">
                  <a:pos x="0" y="142"/>
                </a:cxn>
                <a:cxn ang="0">
                  <a:pos x="0" y="172"/>
                </a:cxn>
                <a:cxn ang="0">
                  <a:pos x="91" y="219"/>
                </a:cxn>
                <a:cxn ang="0">
                  <a:pos x="154" y="231"/>
                </a:cxn>
                <a:cxn ang="0">
                  <a:pos x="210" y="237"/>
                </a:cxn>
                <a:cxn ang="0">
                  <a:pos x="238" y="231"/>
                </a:cxn>
                <a:cxn ang="0">
                  <a:pos x="259" y="219"/>
                </a:cxn>
                <a:cxn ang="0">
                  <a:pos x="281" y="195"/>
                </a:cxn>
                <a:cxn ang="0">
                  <a:pos x="252" y="160"/>
                </a:cxn>
                <a:cxn ang="0">
                  <a:pos x="259" y="154"/>
                </a:cxn>
                <a:cxn ang="0">
                  <a:pos x="309" y="178"/>
                </a:cxn>
                <a:cxn ang="0">
                  <a:pos x="358" y="166"/>
                </a:cxn>
                <a:cxn ang="0">
                  <a:pos x="372" y="142"/>
                </a:cxn>
                <a:cxn ang="0">
                  <a:pos x="372" y="95"/>
                </a:cxn>
                <a:cxn ang="0">
                  <a:pos x="365" y="71"/>
                </a:cxn>
                <a:cxn ang="0">
                  <a:pos x="351" y="54"/>
                </a:cxn>
                <a:cxn ang="0">
                  <a:pos x="309" y="24"/>
                </a:cxn>
                <a:cxn ang="0">
                  <a:pos x="217" y="6"/>
                </a:cxn>
              </a:cxnLst>
              <a:rect l="0" t="0" r="r" b="b"/>
              <a:pathLst>
                <a:path w="372" h="237">
                  <a:moveTo>
                    <a:pt x="217" y="6"/>
                  </a:moveTo>
                  <a:lnTo>
                    <a:pt x="175" y="0"/>
                  </a:lnTo>
                  <a:lnTo>
                    <a:pt x="126" y="6"/>
                  </a:lnTo>
                  <a:lnTo>
                    <a:pt x="63" y="48"/>
                  </a:lnTo>
                  <a:lnTo>
                    <a:pt x="28" y="71"/>
                  </a:lnTo>
                  <a:lnTo>
                    <a:pt x="7" y="101"/>
                  </a:lnTo>
                  <a:lnTo>
                    <a:pt x="0" y="142"/>
                  </a:lnTo>
                  <a:lnTo>
                    <a:pt x="0" y="172"/>
                  </a:lnTo>
                  <a:lnTo>
                    <a:pt x="91" y="219"/>
                  </a:lnTo>
                  <a:lnTo>
                    <a:pt x="154" y="231"/>
                  </a:lnTo>
                  <a:lnTo>
                    <a:pt x="210" y="237"/>
                  </a:lnTo>
                  <a:lnTo>
                    <a:pt x="238" y="231"/>
                  </a:lnTo>
                  <a:lnTo>
                    <a:pt x="259" y="219"/>
                  </a:lnTo>
                  <a:lnTo>
                    <a:pt x="281" y="195"/>
                  </a:lnTo>
                  <a:lnTo>
                    <a:pt x="252" y="160"/>
                  </a:lnTo>
                  <a:lnTo>
                    <a:pt x="259" y="154"/>
                  </a:lnTo>
                  <a:lnTo>
                    <a:pt x="309" y="178"/>
                  </a:lnTo>
                  <a:lnTo>
                    <a:pt x="358" y="166"/>
                  </a:lnTo>
                  <a:lnTo>
                    <a:pt x="372" y="142"/>
                  </a:lnTo>
                  <a:lnTo>
                    <a:pt x="372" y="95"/>
                  </a:lnTo>
                  <a:lnTo>
                    <a:pt x="365" y="71"/>
                  </a:lnTo>
                  <a:lnTo>
                    <a:pt x="351" y="54"/>
                  </a:lnTo>
                  <a:lnTo>
                    <a:pt x="309" y="24"/>
                  </a:lnTo>
                  <a:lnTo>
                    <a:pt x="217" y="6"/>
                  </a:lnTo>
                  <a:close/>
                </a:path>
              </a:pathLst>
            </a:custGeom>
            <a:solidFill>
              <a:srgbClr val="000000"/>
            </a:solidFill>
            <a:ln w="9525">
              <a:noFill/>
              <a:round/>
              <a:headEnd/>
              <a:tailEnd/>
            </a:ln>
            <a:effectLst/>
          </p:spPr>
          <p:txBody>
            <a:bodyPr wrap="none" anchor="ctr"/>
            <a:lstStyle/>
            <a:p>
              <a:endParaRPr lang="en-CA"/>
            </a:p>
          </p:txBody>
        </p:sp>
        <p:sp>
          <p:nvSpPr>
            <p:cNvPr id="306" name="Freeform 302"/>
            <p:cNvSpPr>
              <a:spLocks noChangeArrowheads="1"/>
            </p:cNvSpPr>
            <p:nvPr/>
          </p:nvSpPr>
          <p:spPr bwMode="auto">
            <a:xfrm>
              <a:off x="2860" y="862"/>
              <a:ext cx="37" cy="30"/>
            </a:xfrm>
            <a:custGeom>
              <a:avLst/>
              <a:gdLst/>
              <a:ahLst/>
              <a:cxnLst>
                <a:cxn ang="0">
                  <a:pos x="42" y="30"/>
                </a:cxn>
                <a:cxn ang="0">
                  <a:pos x="0" y="24"/>
                </a:cxn>
                <a:cxn ang="0">
                  <a:pos x="0" y="0"/>
                </a:cxn>
                <a:cxn ang="0">
                  <a:pos x="42" y="6"/>
                </a:cxn>
                <a:cxn ang="0">
                  <a:pos x="42" y="30"/>
                </a:cxn>
              </a:cxnLst>
              <a:rect l="0" t="0" r="r" b="b"/>
              <a:pathLst>
                <a:path w="42" h="30">
                  <a:moveTo>
                    <a:pt x="42" y="30"/>
                  </a:moveTo>
                  <a:lnTo>
                    <a:pt x="0" y="24"/>
                  </a:lnTo>
                  <a:lnTo>
                    <a:pt x="0" y="0"/>
                  </a:lnTo>
                  <a:lnTo>
                    <a:pt x="42" y="6"/>
                  </a:lnTo>
                  <a:lnTo>
                    <a:pt x="42" y="30"/>
                  </a:lnTo>
                  <a:close/>
                </a:path>
              </a:pathLst>
            </a:custGeom>
            <a:solidFill>
              <a:srgbClr val="000000"/>
            </a:solidFill>
            <a:ln w="9525">
              <a:noFill/>
              <a:round/>
              <a:headEnd/>
              <a:tailEnd/>
            </a:ln>
            <a:effectLst/>
          </p:spPr>
          <p:txBody>
            <a:bodyPr wrap="none" anchor="ctr"/>
            <a:lstStyle/>
            <a:p>
              <a:endParaRPr lang="en-CA"/>
            </a:p>
          </p:txBody>
        </p:sp>
        <p:sp>
          <p:nvSpPr>
            <p:cNvPr id="307" name="Freeform 303"/>
            <p:cNvSpPr>
              <a:spLocks noChangeArrowheads="1"/>
            </p:cNvSpPr>
            <p:nvPr/>
          </p:nvSpPr>
          <p:spPr bwMode="auto">
            <a:xfrm>
              <a:off x="2816" y="862"/>
              <a:ext cx="44" cy="30"/>
            </a:xfrm>
            <a:custGeom>
              <a:avLst/>
              <a:gdLst/>
              <a:ahLst/>
              <a:cxnLst>
                <a:cxn ang="0">
                  <a:pos x="49" y="24"/>
                </a:cxn>
                <a:cxn ang="0">
                  <a:pos x="0" y="30"/>
                </a:cxn>
                <a:cxn ang="0">
                  <a:pos x="0" y="6"/>
                </a:cxn>
                <a:cxn ang="0">
                  <a:pos x="49" y="0"/>
                </a:cxn>
                <a:cxn ang="0">
                  <a:pos x="49" y="24"/>
                </a:cxn>
              </a:cxnLst>
              <a:rect l="0" t="0" r="r" b="b"/>
              <a:pathLst>
                <a:path w="49" h="30">
                  <a:moveTo>
                    <a:pt x="49" y="24"/>
                  </a:moveTo>
                  <a:lnTo>
                    <a:pt x="0" y="30"/>
                  </a:lnTo>
                  <a:lnTo>
                    <a:pt x="0" y="6"/>
                  </a:lnTo>
                  <a:lnTo>
                    <a:pt x="49" y="0"/>
                  </a:lnTo>
                  <a:lnTo>
                    <a:pt x="49" y="24"/>
                  </a:lnTo>
                  <a:close/>
                </a:path>
              </a:pathLst>
            </a:custGeom>
            <a:solidFill>
              <a:srgbClr val="000000"/>
            </a:solidFill>
            <a:ln w="9525">
              <a:noFill/>
              <a:round/>
              <a:headEnd/>
              <a:tailEnd/>
            </a:ln>
            <a:effectLst/>
          </p:spPr>
          <p:txBody>
            <a:bodyPr wrap="none" anchor="ctr"/>
            <a:lstStyle/>
            <a:p>
              <a:endParaRPr lang="en-CA"/>
            </a:p>
          </p:txBody>
        </p:sp>
        <p:sp>
          <p:nvSpPr>
            <p:cNvPr id="308" name="Freeform 304"/>
            <p:cNvSpPr>
              <a:spLocks noChangeArrowheads="1"/>
            </p:cNvSpPr>
            <p:nvPr/>
          </p:nvSpPr>
          <p:spPr bwMode="auto">
            <a:xfrm>
              <a:off x="2747" y="874"/>
              <a:ext cx="75" cy="59"/>
            </a:xfrm>
            <a:custGeom>
              <a:avLst/>
              <a:gdLst/>
              <a:ahLst/>
              <a:cxnLst>
                <a:cxn ang="0">
                  <a:pos x="84" y="18"/>
                </a:cxn>
                <a:cxn ang="0">
                  <a:pos x="21" y="59"/>
                </a:cxn>
                <a:cxn ang="0">
                  <a:pos x="0" y="42"/>
                </a:cxn>
                <a:cxn ang="0">
                  <a:pos x="63" y="0"/>
                </a:cxn>
                <a:cxn ang="0">
                  <a:pos x="84" y="18"/>
                </a:cxn>
              </a:cxnLst>
              <a:rect l="0" t="0" r="r" b="b"/>
              <a:pathLst>
                <a:path w="84" h="59">
                  <a:moveTo>
                    <a:pt x="84" y="18"/>
                  </a:moveTo>
                  <a:lnTo>
                    <a:pt x="21" y="59"/>
                  </a:lnTo>
                  <a:lnTo>
                    <a:pt x="0" y="42"/>
                  </a:lnTo>
                  <a:lnTo>
                    <a:pt x="63" y="0"/>
                  </a:lnTo>
                  <a:lnTo>
                    <a:pt x="84" y="18"/>
                  </a:lnTo>
                  <a:close/>
                </a:path>
              </a:pathLst>
            </a:custGeom>
            <a:solidFill>
              <a:srgbClr val="000000"/>
            </a:solidFill>
            <a:ln w="9525">
              <a:noFill/>
              <a:round/>
              <a:headEnd/>
              <a:tailEnd/>
            </a:ln>
            <a:effectLst/>
          </p:spPr>
          <p:txBody>
            <a:bodyPr wrap="none" anchor="ctr"/>
            <a:lstStyle/>
            <a:p>
              <a:endParaRPr lang="en-CA"/>
            </a:p>
          </p:txBody>
        </p:sp>
        <p:sp>
          <p:nvSpPr>
            <p:cNvPr id="309" name="Freeform 305"/>
            <p:cNvSpPr>
              <a:spLocks noChangeArrowheads="1"/>
            </p:cNvSpPr>
            <p:nvPr/>
          </p:nvSpPr>
          <p:spPr bwMode="auto">
            <a:xfrm>
              <a:off x="2716" y="916"/>
              <a:ext cx="50" cy="41"/>
            </a:xfrm>
            <a:custGeom>
              <a:avLst/>
              <a:gdLst/>
              <a:ahLst/>
              <a:cxnLst>
                <a:cxn ang="0">
                  <a:pos x="56" y="17"/>
                </a:cxn>
                <a:cxn ang="0">
                  <a:pos x="21" y="41"/>
                </a:cxn>
                <a:cxn ang="0">
                  <a:pos x="0" y="23"/>
                </a:cxn>
                <a:cxn ang="0">
                  <a:pos x="35" y="0"/>
                </a:cxn>
                <a:cxn ang="0">
                  <a:pos x="56" y="17"/>
                </a:cxn>
              </a:cxnLst>
              <a:rect l="0" t="0" r="r" b="b"/>
              <a:pathLst>
                <a:path w="56" h="41">
                  <a:moveTo>
                    <a:pt x="56" y="17"/>
                  </a:moveTo>
                  <a:lnTo>
                    <a:pt x="21" y="41"/>
                  </a:lnTo>
                  <a:lnTo>
                    <a:pt x="0" y="23"/>
                  </a:lnTo>
                  <a:lnTo>
                    <a:pt x="35" y="0"/>
                  </a:lnTo>
                  <a:lnTo>
                    <a:pt x="56" y="17"/>
                  </a:lnTo>
                  <a:close/>
                </a:path>
              </a:pathLst>
            </a:custGeom>
            <a:solidFill>
              <a:srgbClr val="000000"/>
            </a:solidFill>
            <a:ln w="9525">
              <a:noFill/>
              <a:round/>
              <a:headEnd/>
              <a:tailEnd/>
            </a:ln>
            <a:effectLst/>
          </p:spPr>
          <p:txBody>
            <a:bodyPr wrap="none" anchor="ctr"/>
            <a:lstStyle/>
            <a:p>
              <a:endParaRPr lang="en-CA"/>
            </a:p>
          </p:txBody>
        </p:sp>
        <p:sp>
          <p:nvSpPr>
            <p:cNvPr id="310" name="Freeform 306"/>
            <p:cNvSpPr>
              <a:spLocks noChangeArrowheads="1"/>
            </p:cNvSpPr>
            <p:nvPr/>
          </p:nvSpPr>
          <p:spPr bwMode="auto">
            <a:xfrm>
              <a:off x="2698" y="939"/>
              <a:ext cx="37" cy="48"/>
            </a:xfrm>
            <a:custGeom>
              <a:avLst/>
              <a:gdLst/>
              <a:ahLst/>
              <a:cxnLst>
                <a:cxn ang="0">
                  <a:pos x="42" y="18"/>
                </a:cxn>
                <a:cxn ang="0">
                  <a:pos x="21" y="48"/>
                </a:cxn>
                <a:cxn ang="0">
                  <a:pos x="0" y="30"/>
                </a:cxn>
                <a:cxn ang="0">
                  <a:pos x="21" y="0"/>
                </a:cxn>
                <a:cxn ang="0">
                  <a:pos x="42" y="18"/>
                </a:cxn>
              </a:cxnLst>
              <a:rect l="0" t="0" r="r" b="b"/>
              <a:pathLst>
                <a:path w="42" h="48">
                  <a:moveTo>
                    <a:pt x="42" y="18"/>
                  </a:moveTo>
                  <a:lnTo>
                    <a:pt x="21" y="48"/>
                  </a:lnTo>
                  <a:lnTo>
                    <a:pt x="0" y="30"/>
                  </a:lnTo>
                  <a:lnTo>
                    <a:pt x="21" y="0"/>
                  </a:lnTo>
                  <a:lnTo>
                    <a:pt x="42" y="18"/>
                  </a:lnTo>
                  <a:close/>
                </a:path>
              </a:pathLst>
            </a:custGeom>
            <a:solidFill>
              <a:srgbClr val="000000"/>
            </a:solidFill>
            <a:ln w="9525">
              <a:noFill/>
              <a:round/>
              <a:headEnd/>
              <a:tailEnd/>
            </a:ln>
            <a:effectLst/>
          </p:spPr>
          <p:txBody>
            <a:bodyPr wrap="none" anchor="ctr"/>
            <a:lstStyle/>
            <a:p>
              <a:endParaRPr lang="en-CA"/>
            </a:p>
          </p:txBody>
        </p:sp>
        <p:sp>
          <p:nvSpPr>
            <p:cNvPr id="311" name="Freeform 307"/>
            <p:cNvSpPr>
              <a:spLocks noChangeArrowheads="1"/>
            </p:cNvSpPr>
            <p:nvPr/>
          </p:nvSpPr>
          <p:spPr bwMode="auto">
            <a:xfrm>
              <a:off x="2803" y="868"/>
              <a:ext cx="13" cy="6"/>
            </a:xfrm>
            <a:custGeom>
              <a:avLst/>
              <a:gdLst/>
              <a:ahLst/>
              <a:cxnLst>
                <a:cxn ang="0">
                  <a:pos x="14" y="0"/>
                </a:cxn>
                <a:cxn ang="0">
                  <a:pos x="0" y="6"/>
                </a:cxn>
                <a:cxn ang="0">
                  <a:pos x="7" y="0"/>
                </a:cxn>
                <a:cxn ang="0">
                  <a:pos x="14" y="0"/>
                </a:cxn>
              </a:cxnLst>
              <a:rect l="0" t="0" r="r" b="b"/>
              <a:pathLst>
                <a:path w="14" h="6">
                  <a:moveTo>
                    <a:pt x="14" y="0"/>
                  </a:moveTo>
                  <a:lnTo>
                    <a:pt x="0" y="6"/>
                  </a:lnTo>
                  <a:lnTo>
                    <a:pt x="7" y="0"/>
                  </a:lnTo>
                  <a:lnTo>
                    <a:pt x="14" y="0"/>
                  </a:lnTo>
                  <a:close/>
                </a:path>
              </a:pathLst>
            </a:custGeom>
            <a:solidFill>
              <a:srgbClr val="000000"/>
            </a:solidFill>
            <a:ln w="9525">
              <a:noFill/>
              <a:round/>
              <a:headEnd/>
              <a:tailEnd/>
            </a:ln>
            <a:effectLst/>
          </p:spPr>
          <p:txBody>
            <a:bodyPr wrap="none" anchor="ctr"/>
            <a:lstStyle/>
            <a:p>
              <a:endParaRPr lang="en-CA"/>
            </a:p>
          </p:txBody>
        </p:sp>
        <p:sp>
          <p:nvSpPr>
            <p:cNvPr id="312" name="Freeform 308"/>
            <p:cNvSpPr>
              <a:spLocks noChangeArrowheads="1"/>
            </p:cNvSpPr>
            <p:nvPr/>
          </p:nvSpPr>
          <p:spPr bwMode="auto">
            <a:xfrm>
              <a:off x="2803" y="868"/>
              <a:ext cx="19" cy="24"/>
            </a:xfrm>
            <a:custGeom>
              <a:avLst/>
              <a:gdLst/>
              <a:ahLst/>
              <a:cxnLst>
                <a:cxn ang="0">
                  <a:pos x="14" y="0"/>
                </a:cxn>
                <a:cxn ang="0">
                  <a:pos x="0" y="6"/>
                </a:cxn>
                <a:cxn ang="0">
                  <a:pos x="14" y="24"/>
                </a:cxn>
                <a:cxn ang="0">
                  <a:pos x="21" y="24"/>
                </a:cxn>
                <a:cxn ang="0">
                  <a:pos x="14" y="0"/>
                </a:cxn>
              </a:cxnLst>
              <a:rect l="0" t="0" r="r" b="b"/>
              <a:pathLst>
                <a:path w="21" h="24">
                  <a:moveTo>
                    <a:pt x="14" y="0"/>
                  </a:moveTo>
                  <a:lnTo>
                    <a:pt x="0" y="6"/>
                  </a:lnTo>
                  <a:lnTo>
                    <a:pt x="14" y="24"/>
                  </a:lnTo>
                  <a:lnTo>
                    <a:pt x="21" y="24"/>
                  </a:lnTo>
                  <a:lnTo>
                    <a:pt x="14" y="0"/>
                  </a:lnTo>
                  <a:close/>
                </a:path>
              </a:pathLst>
            </a:custGeom>
            <a:solidFill>
              <a:srgbClr val="000000"/>
            </a:solidFill>
            <a:ln w="9525">
              <a:noFill/>
              <a:round/>
              <a:headEnd/>
              <a:tailEnd/>
            </a:ln>
            <a:effectLst/>
          </p:spPr>
          <p:txBody>
            <a:bodyPr wrap="none" anchor="ctr"/>
            <a:lstStyle/>
            <a:p>
              <a:endParaRPr lang="en-CA"/>
            </a:p>
          </p:txBody>
        </p:sp>
        <p:sp>
          <p:nvSpPr>
            <p:cNvPr id="313" name="Freeform 309"/>
            <p:cNvSpPr>
              <a:spLocks noChangeArrowheads="1"/>
            </p:cNvSpPr>
            <p:nvPr/>
          </p:nvSpPr>
          <p:spPr bwMode="auto">
            <a:xfrm>
              <a:off x="2692" y="969"/>
              <a:ext cx="31" cy="47"/>
            </a:xfrm>
            <a:custGeom>
              <a:avLst/>
              <a:gdLst/>
              <a:ahLst/>
              <a:cxnLst>
                <a:cxn ang="0">
                  <a:pos x="35" y="6"/>
                </a:cxn>
                <a:cxn ang="0">
                  <a:pos x="28" y="47"/>
                </a:cxn>
                <a:cxn ang="0">
                  <a:pos x="0" y="41"/>
                </a:cxn>
                <a:cxn ang="0">
                  <a:pos x="7" y="0"/>
                </a:cxn>
                <a:cxn ang="0">
                  <a:pos x="35" y="6"/>
                </a:cxn>
              </a:cxnLst>
              <a:rect l="0" t="0" r="r" b="b"/>
              <a:pathLst>
                <a:path w="35" h="47">
                  <a:moveTo>
                    <a:pt x="35" y="6"/>
                  </a:moveTo>
                  <a:lnTo>
                    <a:pt x="28" y="47"/>
                  </a:lnTo>
                  <a:lnTo>
                    <a:pt x="0" y="41"/>
                  </a:lnTo>
                  <a:lnTo>
                    <a:pt x="7" y="0"/>
                  </a:lnTo>
                  <a:lnTo>
                    <a:pt x="35" y="6"/>
                  </a:lnTo>
                  <a:close/>
                </a:path>
              </a:pathLst>
            </a:custGeom>
            <a:solidFill>
              <a:srgbClr val="000000"/>
            </a:solidFill>
            <a:ln w="9525">
              <a:noFill/>
              <a:round/>
              <a:headEnd/>
              <a:tailEnd/>
            </a:ln>
            <a:effectLst/>
          </p:spPr>
          <p:txBody>
            <a:bodyPr wrap="none" anchor="ctr"/>
            <a:lstStyle/>
            <a:p>
              <a:endParaRPr lang="en-CA"/>
            </a:p>
          </p:txBody>
        </p:sp>
        <p:sp>
          <p:nvSpPr>
            <p:cNvPr id="314" name="Freeform 310"/>
            <p:cNvSpPr>
              <a:spLocks noChangeArrowheads="1"/>
            </p:cNvSpPr>
            <p:nvPr/>
          </p:nvSpPr>
          <p:spPr bwMode="auto">
            <a:xfrm>
              <a:off x="2692" y="1010"/>
              <a:ext cx="25" cy="36"/>
            </a:xfrm>
            <a:custGeom>
              <a:avLst/>
              <a:gdLst/>
              <a:ahLst/>
              <a:cxnLst>
                <a:cxn ang="0">
                  <a:pos x="28" y="6"/>
                </a:cxn>
                <a:cxn ang="0">
                  <a:pos x="28" y="36"/>
                </a:cxn>
                <a:cxn ang="0">
                  <a:pos x="0" y="30"/>
                </a:cxn>
                <a:cxn ang="0">
                  <a:pos x="0" y="0"/>
                </a:cxn>
                <a:cxn ang="0">
                  <a:pos x="28" y="6"/>
                </a:cxn>
              </a:cxnLst>
              <a:rect l="0" t="0" r="r" b="b"/>
              <a:pathLst>
                <a:path w="28" h="36">
                  <a:moveTo>
                    <a:pt x="28" y="6"/>
                  </a:moveTo>
                  <a:lnTo>
                    <a:pt x="28" y="36"/>
                  </a:lnTo>
                  <a:lnTo>
                    <a:pt x="0" y="30"/>
                  </a:lnTo>
                  <a:lnTo>
                    <a:pt x="0" y="0"/>
                  </a:lnTo>
                  <a:lnTo>
                    <a:pt x="28" y="6"/>
                  </a:lnTo>
                  <a:close/>
                </a:path>
              </a:pathLst>
            </a:custGeom>
            <a:solidFill>
              <a:srgbClr val="000000"/>
            </a:solidFill>
            <a:ln w="9525">
              <a:noFill/>
              <a:round/>
              <a:headEnd/>
              <a:tailEnd/>
            </a:ln>
            <a:effectLst/>
          </p:spPr>
          <p:txBody>
            <a:bodyPr wrap="none" anchor="ctr"/>
            <a:lstStyle/>
            <a:p>
              <a:endParaRPr lang="en-CA"/>
            </a:p>
          </p:txBody>
        </p:sp>
        <p:sp>
          <p:nvSpPr>
            <p:cNvPr id="315" name="Freeform 311"/>
            <p:cNvSpPr>
              <a:spLocks noChangeArrowheads="1"/>
            </p:cNvSpPr>
            <p:nvPr/>
          </p:nvSpPr>
          <p:spPr bwMode="auto">
            <a:xfrm>
              <a:off x="2698" y="969"/>
              <a:ext cx="25" cy="18"/>
            </a:xfrm>
            <a:custGeom>
              <a:avLst/>
              <a:gdLst/>
              <a:ahLst/>
              <a:cxnLst>
                <a:cxn ang="0">
                  <a:pos x="0" y="0"/>
                </a:cxn>
                <a:cxn ang="0">
                  <a:pos x="0" y="0"/>
                </a:cxn>
                <a:cxn ang="0">
                  <a:pos x="21" y="18"/>
                </a:cxn>
                <a:cxn ang="0">
                  <a:pos x="28" y="6"/>
                </a:cxn>
                <a:cxn ang="0">
                  <a:pos x="0" y="0"/>
                </a:cxn>
              </a:cxnLst>
              <a:rect l="0" t="0" r="r" b="b"/>
              <a:pathLst>
                <a:path w="28" h="18">
                  <a:moveTo>
                    <a:pt x="0" y="0"/>
                  </a:moveTo>
                  <a:lnTo>
                    <a:pt x="0" y="0"/>
                  </a:lnTo>
                  <a:lnTo>
                    <a:pt x="21" y="18"/>
                  </a:lnTo>
                  <a:lnTo>
                    <a:pt x="28" y="6"/>
                  </a:lnTo>
                  <a:lnTo>
                    <a:pt x="0" y="0"/>
                  </a:lnTo>
                  <a:close/>
                </a:path>
              </a:pathLst>
            </a:custGeom>
            <a:solidFill>
              <a:srgbClr val="000000"/>
            </a:solidFill>
            <a:ln w="9525">
              <a:noFill/>
              <a:round/>
              <a:headEnd/>
              <a:tailEnd/>
            </a:ln>
            <a:effectLst/>
          </p:spPr>
          <p:txBody>
            <a:bodyPr wrap="none" anchor="ctr"/>
            <a:lstStyle/>
            <a:p>
              <a:endParaRPr lang="en-CA"/>
            </a:p>
          </p:txBody>
        </p:sp>
        <p:sp>
          <p:nvSpPr>
            <p:cNvPr id="316" name="Freeform 312"/>
            <p:cNvSpPr>
              <a:spLocks noChangeArrowheads="1"/>
            </p:cNvSpPr>
            <p:nvPr/>
          </p:nvSpPr>
          <p:spPr bwMode="auto">
            <a:xfrm>
              <a:off x="2692" y="1040"/>
              <a:ext cx="93" cy="65"/>
            </a:xfrm>
            <a:custGeom>
              <a:avLst/>
              <a:gdLst/>
              <a:ahLst/>
              <a:cxnLst>
                <a:cxn ang="0">
                  <a:pos x="21" y="0"/>
                </a:cxn>
                <a:cxn ang="0">
                  <a:pos x="105" y="41"/>
                </a:cxn>
                <a:cxn ang="0">
                  <a:pos x="98" y="65"/>
                </a:cxn>
                <a:cxn ang="0">
                  <a:pos x="0" y="18"/>
                </a:cxn>
                <a:cxn ang="0">
                  <a:pos x="21" y="0"/>
                </a:cxn>
              </a:cxnLst>
              <a:rect l="0" t="0" r="r" b="b"/>
              <a:pathLst>
                <a:path w="105" h="65">
                  <a:moveTo>
                    <a:pt x="21" y="0"/>
                  </a:moveTo>
                  <a:lnTo>
                    <a:pt x="105" y="41"/>
                  </a:lnTo>
                  <a:lnTo>
                    <a:pt x="98" y="65"/>
                  </a:lnTo>
                  <a:lnTo>
                    <a:pt x="0" y="18"/>
                  </a:lnTo>
                  <a:lnTo>
                    <a:pt x="21" y="0"/>
                  </a:lnTo>
                  <a:close/>
                </a:path>
              </a:pathLst>
            </a:custGeom>
            <a:solidFill>
              <a:srgbClr val="000000"/>
            </a:solidFill>
            <a:ln w="9525">
              <a:noFill/>
              <a:round/>
              <a:headEnd/>
              <a:tailEnd/>
            </a:ln>
            <a:effectLst/>
          </p:spPr>
          <p:txBody>
            <a:bodyPr wrap="none" anchor="ctr"/>
            <a:lstStyle/>
            <a:p>
              <a:endParaRPr lang="en-CA"/>
            </a:p>
          </p:txBody>
        </p:sp>
        <p:sp>
          <p:nvSpPr>
            <p:cNvPr id="317" name="Freeform 313"/>
            <p:cNvSpPr>
              <a:spLocks noChangeArrowheads="1"/>
            </p:cNvSpPr>
            <p:nvPr/>
          </p:nvSpPr>
          <p:spPr bwMode="auto">
            <a:xfrm>
              <a:off x="2779" y="1081"/>
              <a:ext cx="62" cy="36"/>
            </a:xfrm>
            <a:custGeom>
              <a:avLst/>
              <a:gdLst/>
              <a:ahLst/>
              <a:cxnLst>
                <a:cxn ang="0">
                  <a:pos x="7" y="0"/>
                </a:cxn>
                <a:cxn ang="0">
                  <a:pos x="70" y="12"/>
                </a:cxn>
                <a:cxn ang="0">
                  <a:pos x="63" y="36"/>
                </a:cxn>
                <a:cxn ang="0">
                  <a:pos x="0" y="24"/>
                </a:cxn>
                <a:cxn ang="0">
                  <a:pos x="7" y="0"/>
                </a:cxn>
              </a:cxnLst>
              <a:rect l="0" t="0" r="r" b="b"/>
              <a:pathLst>
                <a:path w="70" h="36">
                  <a:moveTo>
                    <a:pt x="7" y="0"/>
                  </a:moveTo>
                  <a:lnTo>
                    <a:pt x="70" y="12"/>
                  </a:lnTo>
                  <a:lnTo>
                    <a:pt x="63" y="36"/>
                  </a:lnTo>
                  <a:lnTo>
                    <a:pt x="0" y="24"/>
                  </a:lnTo>
                  <a:lnTo>
                    <a:pt x="7" y="0"/>
                  </a:lnTo>
                  <a:close/>
                </a:path>
              </a:pathLst>
            </a:custGeom>
            <a:solidFill>
              <a:srgbClr val="000000"/>
            </a:solidFill>
            <a:ln w="9525">
              <a:noFill/>
              <a:round/>
              <a:headEnd/>
              <a:tailEnd/>
            </a:ln>
            <a:effectLst/>
          </p:spPr>
          <p:txBody>
            <a:bodyPr wrap="none" anchor="ctr"/>
            <a:lstStyle/>
            <a:p>
              <a:endParaRPr lang="en-CA"/>
            </a:p>
          </p:txBody>
        </p:sp>
        <p:sp>
          <p:nvSpPr>
            <p:cNvPr id="318" name="Freeform 314"/>
            <p:cNvSpPr>
              <a:spLocks noChangeArrowheads="1"/>
            </p:cNvSpPr>
            <p:nvPr/>
          </p:nvSpPr>
          <p:spPr bwMode="auto">
            <a:xfrm>
              <a:off x="2835" y="1093"/>
              <a:ext cx="56" cy="30"/>
            </a:xfrm>
            <a:custGeom>
              <a:avLst/>
              <a:gdLst/>
              <a:ahLst/>
              <a:cxnLst>
                <a:cxn ang="0">
                  <a:pos x="7" y="0"/>
                </a:cxn>
                <a:cxn ang="0">
                  <a:pos x="63" y="6"/>
                </a:cxn>
                <a:cxn ang="0">
                  <a:pos x="56" y="30"/>
                </a:cxn>
                <a:cxn ang="0">
                  <a:pos x="0" y="24"/>
                </a:cxn>
                <a:cxn ang="0">
                  <a:pos x="7" y="0"/>
                </a:cxn>
              </a:cxnLst>
              <a:rect l="0" t="0" r="r" b="b"/>
              <a:pathLst>
                <a:path w="63" h="30">
                  <a:moveTo>
                    <a:pt x="7" y="0"/>
                  </a:moveTo>
                  <a:lnTo>
                    <a:pt x="63" y="6"/>
                  </a:lnTo>
                  <a:lnTo>
                    <a:pt x="56" y="30"/>
                  </a:lnTo>
                  <a:lnTo>
                    <a:pt x="0" y="24"/>
                  </a:lnTo>
                  <a:lnTo>
                    <a:pt x="7" y="0"/>
                  </a:lnTo>
                  <a:close/>
                </a:path>
              </a:pathLst>
            </a:custGeom>
            <a:solidFill>
              <a:srgbClr val="000000"/>
            </a:solidFill>
            <a:ln w="9525">
              <a:noFill/>
              <a:round/>
              <a:headEnd/>
              <a:tailEnd/>
            </a:ln>
            <a:effectLst/>
          </p:spPr>
          <p:txBody>
            <a:bodyPr wrap="none" anchor="ctr"/>
            <a:lstStyle/>
            <a:p>
              <a:endParaRPr lang="en-CA"/>
            </a:p>
          </p:txBody>
        </p:sp>
        <p:sp>
          <p:nvSpPr>
            <p:cNvPr id="319" name="Rectangle 315"/>
            <p:cNvSpPr>
              <a:spLocks noChangeArrowheads="1"/>
            </p:cNvSpPr>
            <p:nvPr/>
          </p:nvSpPr>
          <p:spPr bwMode="auto">
            <a:xfrm>
              <a:off x="2692" y="1040"/>
              <a:ext cx="1" cy="18"/>
            </a:xfrm>
            <a:prstGeom prst="rect">
              <a:avLst/>
            </a:prstGeom>
            <a:solidFill>
              <a:srgbClr val="000000"/>
            </a:solidFill>
            <a:ln w="9525">
              <a:noFill/>
              <a:round/>
              <a:headEnd/>
              <a:tailEnd/>
            </a:ln>
            <a:effectLst/>
          </p:spPr>
          <p:txBody>
            <a:bodyPr wrap="none" anchor="ctr"/>
            <a:lstStyle/>
            <a:p>
              <a:endParaRPr lang="en-CA"/>
            </a:p>
          </p:txBody>
        </p:sp>
        <p:sp>
          <p:nvSpPr>
            <p:cNvPr id="320" name="Freeform 316"/>
            <p:cNvSpPr>
              <a:spLocks noChangeArrowheads="1"/>
            </p:cNvSpPr>
            <p:nvPr/>
          </p:nvSpPr>
          <p:spPr bwMode="auto">
            <a:xfrm>
              <a:off x="2692" y="1040"/>
              <a:ext cx="25" cy="18"/>
            </a:xfrm>
            <a:custGeom>
              <a:avLst/>
              <a:gdLst/>
              <a:ahLst/>
              <a:cxnLst>
                <a:cxn ang="0">
                  <a:pos x="0" y="0"/>
                </a:cxn>
                <a:cxn ang="0">
                  <a:pos x="0" y="18"/>
                </a:cxn>
                <a:cxn ang="0">
                  <a:pos x="28" y="6"/>
                </a:cxn>
                <a:cxn ang="0">
                  <a:pos x="21" y="0"/>
                </a:cxn>
                <a:cxn ang="0">
                  <a:pos x="0" y="0"/>
                </a:cxn>
              </a:cxnLst>
              <a:rect l="0" t="0" r="r" b="b"/>
              <a:pathLst>
                <a:path w="28" h="18">
                  <a:moveTo>
                    <a:pt x="0" y="0"/>
                  </a:moveTo>
                  <a:lnTo>
                    <a:pt x="0" y="18"/>
                  </a:lnTo>
                  <a:lnTo>
                    <a:pt x="28" y="6"/>
                  </a:lnTo>
                  <a:lnTo>
                    <a:pt x="21" y="0"/>
                  </a:lnTo>
                  <a:lnTo>
                    <a:pt x="0" y="0"/>
                  </a:lnTo>
                  <a:close/>
                </a:path>
              </a:pathLst>
            </a:custGeom>
            <a:solidFill>
              <a:srgbClr val="000000"/>
            </a:solidFill>
            <a:ln w="9525">
              <a:noFill/>
              <a:round/>
              <a:headEnd/>
              <a:tailEnd/>
            </a:ln>
            <a:effectLst/>
          </p:spPr>
          <p:txBody>
            <a:bodyPr wrap="none" anchor="ctr"/>
            <a:lstStyle/>
            <a:p>
              <a:endParaRPr lang="en-CA"/>
            </a:p>
          </p:txBody>
        </p:sp>
        <p:sp>
          <p:nvSpPr>
            <p:cNvPr id="321" name="Freeform 317"/>
            <p:cNvSpPr>
              <a:spLocks noChangeArrowheads="1"/>
            </p:cNvSpPr>
            <p:nvPr/>
          </p:nvSpPr>
          <p:spPr bwMode="auto">
            <a:xfrm>
              <a:off x="2890" y="1093"/>
              <a:ext cx="31" cy="30"/>
            </a:xfrm>
            <a:custGeom>
              <a:avLst/>
              <a:gdLst/>
              <a:ahLst/>
              <a:cxnLst>
                <a:cxn ang="0">
                  <a:pos x="0" y="6"/>
                </a:cxn>
                <a:cxn ang="0">
                  <a:pos x="28" y="0"/>
                </a:cxn>
                <a:cxn ang="0">
                  <a:pos x="35" y="24"/>
                </a:cxn>
                <a:cxn ang="0">
                  <a:pos x="7" y="30"/>
                </a:cxn>
                <a:cxn ang="0">
                  <a:pos x="0" y="6"/>
                </a:cxn>
              </a:cxnLst>
              <a:rect l="0" t="0" r="r" b="b"/>
              <a:pathLst>
                <a:path w="35" h="30">
                  <a:moveTo>
                    <a:pt x="0" y="6"/>
                  </a:moveTo>
                  <a:lnTo>
                    <a:pt x="28" y="0"/>
                  </a:lnTo>
                  <a:lnTo>
                    <a:pt x="35" y="24"/>
                  </a:lnTo>
                  <a:lnTo>
                    <a:pt x="7" y="30"/>
                  </a:lnTo>
                  <a:lnTo>
                    <a:pt x="0" y="6"/>
                  </a:lnTo>
                  <a:close/>
                </a:path>
              </a:pathLst>
            </a:custGeom>
            <a:solidFill>
              <a:srgbClr val="000000"/>
            </a:solidFill>
            <a:ln w="9525">
              <a:noFill/>
              <a:round/>
              <a:headEnd/>
              <a:tailEnd/>
            </a:ln>
            <a:effectLst/>
          </p:spPr>
          <p:txBody>
            <a:bodyPr wrap="none" anchor="ctr"/>
            <a:lstStyle/>
            <a:p>
              <a:endParaRPr lang="en-CA"/>
            </a:p>
          </p:txBody>
        </p:sp>
        <p:sp>
          <p:nvSpPr>
            <p:cNvPr id="322" name="Freeform 318"/>
            <p:cNvSpPr>
              <a:spLocks noChangeArrowheads="1"/>
            </p:cNvSpPr>
            <p:nvPr/>
          </p:nvSpPr>
          <p:spPr bwMode="auto">
            <a:xfrm>
              <a:off x="2916" y="1087"/>
              <a:ext cx="25" cy="30"/>
            </a:xfrm>
            <a:custGeom>
              <a:avLst/>
              <a:gdLst/>
              <a:ahLst/>
              <a:cxnLst>
                <a:cxn ang="0">
                  <a:pos x="0" y="6"/>
                </a:cxn>
                <a:cxn ang="0">
                  <a:pos x="7" y="0"/>
                </a:cxn>
                <a:cxn ang="0">
                  <a:pos x="28" y="18"/>
                </a:cxn>
                <a:cxn ang="0">
                  <a:pos x="7" y="30"/>
                </a:cxn>
                <a:cxn ang="0">
                  <a:pos x="0" y="6"/>
                </a:cxn>
              </a:cxnLst>
              <a:rect l="0" t="0" r="r" b="b"/>
              <a:pathLst>
                <a:path w="28" h="30">
                  <a:moveTo>
                    <a:pt x="0" y="6"/>
                  </a:moveTo>
                  <a:lnTo>
                    <a:pt x="7" y="0"/>
                  </a:lnTo>
                  <a:lnTo>
                    <a:pt x="28" y="18"/>
                  </a:lnTo>
                  <a:lnTo>
                    <a:pt x="7" y="30"/>
                  </a:lnTo>
                  <a:lnTo>
                    <a:pt x="0" y="6"/>
                  </a:lnTo>
                  <a:close/>
                </a:path>
              </a:pathLst>
            </a:custGeom>
            <a:solidFill>
              <a:srgbClr val="000000"/>
            </a:solidFill>
            <a:ln w="9525">
              <a:noFill/>
              <a:round/>
              <a:headEnd/>
              <a:tailEnd/>
            </a:ln>
            <a:effectLst/>
          </p:spPr>
          <p:txBody>
            <a:bodyPr wrap="none" anchor="ctr"/>
            <a:lstStyle/>
            <a:p>
              <a:endParaRPr lang="en-CA"/>
            </a:p>
          </p:txBody>
        </p:sp>
        <p:sp>
          <p:nvSpPr>
            <p:cNvPr id="323" name="Freeform 319"/>
            <p:cNvSpPr>
              <a:spLocks noChangeArrowheads="1"/>
            </p:cNvSpPr>
            <p:nvPr/>
          </p:nvSpPr>
          <p:spPr bwMode="auto">
            <a:xfrm>
              <a:off x="2922" y="1064"/>
              <a:ext cx="38" cy="41"/>
            </a:xfrm>
            <a:custGeom>
              <a:avLst/>
              <a:gdLst/>
              <a:ahLst/>
              <a:cxnLst>
                <a:cxn ang="0">
                  <a:pos x="0" y="23"/>
                </a:cxn>
                <a:cxn ang="0">
                  <a:pos x="21" y="0"/>
                </a:cxn>
                <a:cxn ang="0">
                  <a:pos x="43" y="17"/>
                </a:cxn>
                <a:cxn ang="0">
                  <a:pos x="21" y="41"/>
                </a:cxn>
                <a:cxn ang="0">
                  <a:pos x="0" y="23"/>
                </a:cxn>
              </a:cxnLst>
              <a:rect l="0" t="0" r="r" b="b"/>
              <a:pathLst>
                <a:path w="43" h="41">
                  <a:moveTo>
                    <a:pt x="0" y="23"/>
                  </a:moveTo>
                  <a:lnTo>
                    <a:pt x="21" y="0"/>
                  </a:lnTo>
                  <a:lnTo>
                    <a:pt x="43" y="17"/>
                  </a:lnTo>
                  <a:lnTo>
                    <a:pt x="21" y="41"/>
                  </a:lnTo>
                  <a:lnTo>
                    <a:pt x="0" y="23"/>
                  </a:lnTo>
                  <a:close/>
                </a:path>
              </a:pathLst>
            </a:custGeom>
            <a:solidFill>
              <a:srgbClr val="000000"/>
            </a:solidFill>
            <a:ln w="9525">
              <a:noFill/>
              <a:round/>
              <a:headEnd/>
              <a:tailEnd/>
            </a:ln>
            <a:effectLst/>
          </p:spPr>
          <p:txBody>
            <a:bodyPr wrap="none" anchor="ctr"/>
            <a:lstStyle/>
            <a:p>
              <a:endParaRPr lang="en-CA"/>
            </a:p>
          </p:txBody>
        </p:sp>
        <p:sp>
          <p:nvSpPr>
            <p:cNvPr id="324" name="Freeform 320"/>
            <p:cNvSpPr>
              <a:spLocks noChangeArrowheads="1"/>
            </p:cNvSpPr>
            <p:nvPr/>
          </p:nvSpPr>
          <p:spPr bwMode="auto">
            <a:xfrm>
              <a:off x="2885" y="1123"/>
              <a:ext cx="12" cy="1"/>
            </a:xfrm>
            <a:custGeom>
              <a:avLst/>
              <a:gdLst/>
              <a:ahLst/>
              <a:cxnLst>
                <a:cxn ang="0">
                  <a:pos x="0" y="0"/>
                </a:cxn>
                <a:cxn ang="0">
                  <a:pos x="14" y="0"/>
                </a:cxn>
                <a:cxn ang="0">
                  <a:pos x="7" y="0"/>
                </a:cxn>
                <a:cxn ang="0">
                  <a:pos x="0" y="0"/>
                </a:cxn>
              </a:cxnLst>
              <a:rect l="0" t="0" r="r" b="b"/>
              <a:pathLst>
                <a:path w="14">
                  <a:moveTo>
                    <a:pt x="0" y="0"/>
                  </a:moveTo>
                  <a:lnTo>
                    <a:pt x="14" y="0"/>
                  </a:lnTo>
                  <a:lnTo>
                    <a:pt x="7" y="0"/>
                  </a:lnTo>
                  <a:lnTo>
                    <a:pt x="0" y="0"/>
                  </a:lnTo>
                  <a:close/>
                </a:path>
              </a:pathLst>
            </a:custGeom>
            <a:solidFill>
              <a:srgbClr val="000000"/>
            </a:solidFill>
            <a:ln w="9525">
              <a:noFill/>
              <a:round/>
              <a:headEnd/>
              <a:tailEnd/>
            </a:ln>
            <a:effectLst/>
          </p:spPr>
          <p:txBody>
            <a:bodyPr wrap="none" anchor="ctr"/>
            <a:lstStyle/>
            <a:p>
              <a:endParaRPr lang="en-CA"/>
            </a:p>
          </p:txBody>
        </p:sp>
        <p:sp>
          <p:nvSpPr>
            <p:cNvPr id="325" name="Freeform 321"/>
            <p:cNvSpPr>
              <a:spLocks noChangeArrowheads="1"/>
            </p:cNvSpPr>
            <p:nvPr/>
          </p:nvSpPr>
          <p:spPr bwMode="auto">
            <a:xfrm>
              <a:off x="2885" y="1099"/>
              <a:ext cx="12" cy="24"/>
            </a:xfrm>
            <a:custGeom>
              <a:avLst/>
              <a:gdLst/>
              <a:ahLst/>
              <a:cxnLst>
                <a:cxn ang="0">
                  <a:pos x="0" y="24"/>
                </a:cxn>
                <a:cxn ang="0">
                  <a:pos x="14" y="24"/>
                </a:cxn>
                <a:cxn ang="0">
                  <a:pos x="7" y="0"/>
                </a:cxn>
                <a:cxn ang="0">
                  <a:pos x="7" y="0"/>
                </a:cxn>
                <a:cxn ang="0">
                  <a:pos x="0" y="24"/>
                </a:cxn>
              </a:cxnLst>
              <a:rect l="0" t="0" r="r" b="b"/>
              <a:pathLst>
                <a:path w="14" h="24">
                  <a:moveTo>
                    <a:pt x="0" y="24"/>
                  </a:moveTo>
                  <a:lnTo>
                    <a:pt x="14" y="24"/>
                  </a:lnTo>
                  <a:lnTo>
                    <a:pt x="7" y="0"/>
                  </a:lnTo>
                  <a:lnTo>
                    <a:pt x="7" y="0"/>
                  </a:lnTo>
                  <a:lnTo>
                    <a:pt x="0" y="24"/>
                  </a:lnTo>
                  <a:close/>
                </a:path>
              </a:pathLst>
            </a:custGeom>
            <a:solidFill>
              <a:srgbClr val="000000"/>
            </a:solidFill>
            <a:ln w="9525">
              <a:noFill/>
              <a:round/>
              <a:headEnd/>
              <a:tailEnd/>
            </a:ln>
            <a:effectLst/>
          </p:spPr>
          <p:txBody>
            <a:bodyPr wrap="none" anchor="ctr"/>
            <a:lstStyle/>
            <a:p>
              <a:endParaRPr lang="en-CA"/>
            </a:p>
          </p:txBody>
        </p:sp>
        <p:sp>
          <p:nvSpPr>
            <p:cNvPr id="326" name="Freeform 322"/>
            <p:cNvSpPr>
              <a:spLocks noChangeArrowheads="1"/>
            </p:cNvSpPr>
            <p:nvPr/>
          </p:nvSpPr>
          <p:spPr bwMode="auto">
            <a:xfrm>
              <a:off x="2916" y="1028"/>
              <a:ext cx="44" cy="53"/>
            </a:xfrm>
            <a:custGeom>
              <a:avLst/>
              <a:gdLst/>
              <a:ahLst/>
              <a:cxnLst>
                <a:cxn ang="0">
                  <a:pos x="28" y="53"/>
                </a:cxn>
                <a:cxn ang="0">
                  <a:pos x="0" y="18"/>
                </a:cxn>
                <a:cxn ang="0">
                  <a:pos x="21" y="0"/>
                </a:cxn>
                <a:cxn ang="0">
                  <a:pos x="50" y="36"/>
                </a:cxn>
                <a:cxn ang="0">
                  <a:pos x="28" y="53"/>
                </a:cxn>
              </a:cxnLst>
              <a:rect l="0" t="0" r="r" b="b"/>
              <a:pathLst>
                <a:path w="50" h="53">
                  <a:moveTo>
                    <a:pt x="28" y="53"/>
                  </a:moveTo>
                  <a:lnTo>
                    <a:pt x="0" y="18"/>
                  </a:lnTo>
                  <a:lnTo>
                    <a:pt x="21" y="0"/>
                  </a:lnTo>
                  <a:lnTo>
                    <a:pt x="50" y="36"/>
                  </a:lnTo>
                  <a:lnTo>
                    <a:pt x="28" y="53"/>
                  </a:lnTo>
                  <a:close/>
                </a:path>
              </a:pathLst>
            </a:custGeom>
            <a:solidFill>
              <a:srgbClr val="000000"/>
            </a:solidFill>
            <a:ln w="9525">
              <a:noFill/>
              <a:round/>
              <a:headEnd/>
              <a:tailEnd/>
            </a:ln>
            <a:effectLst/>
          </p:spPr>
          <p:txBody>
            <a:bodyPr wrap="none" anchor="ctr"/>
            <a:lstStyle/>
            <a:p>
              <a:endParaRPr lang="en-CA"/>
            </a:p>
          </p:txBody>
        </p:sp>
        <p:sp>
          <p:nvSpPr>
            <p:cNvPr id="327" name="Freeform 323"/>
            <p:cNvSpPr>
              <a:spLocks noChangeArrowheads="1"/>
            </p:cNvSpPr>
            <p:nvPr/>
          </p:nvSpPr>
          <p:spPr bwMode="auto">
            <a:xfrm>
              <a:off x="2960" y="1064"/>
              <a:ext cx="6" cy="17"/>
            </a:xfrm>
            <a:custGeom>
              <a:avLst/>
              <a:gdLst/>
              <a:ahLst/>
              <a:cxnLst>
                <a:cxn ang="0">
                  <a:pos x="0" y="17"/>
                </a:cxn>
                <a:cxn ang="0">
                  <a:pos x="0" y="0"/>
                </a:cxn>
                <a:cxn ang="0">
                  <a:pos x="7" y="5"/>
                </a:cxn>
                <a:cxn ang="0">
                  <a:pos x="0" y="17"/>
                </a:cxn>
              </a:cxnLst>
              <a:rect l="0" t="0" r="r" b="b"/>
              <a:pathLst>
                <a:path w="7" h="17">
                  <a:moveTo>
                    <a:pt x="0" y="17"/>
                  </a:moveTo>
                  <a:lnTo>
                    <a:pt x="0" y="0"/>
                  </a:lnTo>
                  <a:lnTo>
                    <a:pt x="7" y="5"/>
                  </a:lnTo>
                  <a:lnTo>
                    <a:pt x="0" y="17"/>
                  </a:lnTo>
                  <a:close/>
                </a:path>
              </a:pathLst>
            </a:custGeom>
            <a:solidFill>
              <a:srgbClr val="000000"/>
            </a:solidFill>
            <a:ln w="9525">
              <a:noFill/>
              <a:round/>
              <a:headEnd/>
              <a:tailEnd/>
            </a:ln>
            <a:effectLst/>
          </p:spPr>
          <p:txBody>
            <a:bodyPr wrap="none" anchor="ctr"/>
            <a:lstStyle/>
            <a:p>
              <a:endParaRPr lang="en-CA"/>
            </a:p>
          </p:txBody>
        </p:sp>
        <p:sp>
          <p:nvSpPr>
            <p:cNvPr id="328" name="Rectangle 324"/>
            <p:cNvSpPr>
              <a:spLocks noChangeArrowheads="1"/>
            </p:cNvSpPr>
            <p:nvPr/>
          </p:nvSpPr>
          <p:spPr bwMode="auto">
            <a:xfrm>
              <a:off x="2940" y="1064"/>
              <a:ext cx="20" cy="17"/>
            </a:xfrm>
            <a:prstGeom prst="rect">
              <a:avLst/>
            </a:prstGeom>
            <a:solidFill>
              <a:srgbClr val="000000"/>
            </a:solidFill>
            <a:ln w="9525">
              <a:noFill/>
              <a:round/>
              <a:headEnd/>
              <a:tailEnd/>
            </a:ln>
            <a:effectLst/>
          </p:spPr>
          <p:txBody>
            <a:bodyPr wrap="none" anchor="ctr"/>
            <a:lstStyle/>
            <a:p>
              <a:endParaRPr lang="en-CA"/>
            </a:p>
          </p:txBody>
        </p:sp>
        <p:sp>
          <p:nvSpPr>
            <p:cNvPr id="329" name="Freeform 325"/>
            <p:cNvSpPr>
              <a:spLocks noChangeArrowheads="1"/>
            </p:cNvSpPr>
            <p:nvPr/>
          </p:nvSpPr>
          <p:spPr bwMode="auto">
            <a:xfrm>
              <a:off x="2916" y="1028"/>
              <a:ext cx="25" cy="18"/>
            </a:xfrm>
            <a:custGeom>
              <a:avLst/>
              <a:gdLst/>
              <a:ahLst/>
              <a:cxnLst>
                <a:cxn ang="0">
                  <a:pos x="0" y="0"/>
                </a:cxn>
                <a:cxn ang="0">
                  <a:pos x="21" y="18"/>
                </a:cxn>
                <a:cxn ang="0">
                  <a:pos x="28" y="12"/>
                </a:cxn>
                <a:cxn ang="0">
                  <a:pos x="0" y="0"/>
                </a:cxn>
              </a:cxnLst>
              <a:rect l="0" t="0" r="r" b="b"/>
              <a:pathLst>
                <a:path w="28" h="18">
                  <a:moveTo>
                    <a:pt x="0" y="0"/>
                  </a:moveTo>
                  <a:lnTo>
                    <a:pt x="21" y="18"/>
                  </a:lnTo>
                  <a:lnTo>
                    <a:pt x="28" y="12"/>
                  </a:lnTo>
                  <a:lnTo>
                    <a:pt x="0" y="0"/>
                  </a:lnTo>
                  <a:close/>
                </a:path>
              </a:pathLst>
            </a:custGeom>
            <a:solidFill>
              <a:srgbClr val="000000"/>
            </a:solidFill>
            <a:ln w="9525">
              <a:noFill/>
              <a:round/>
              <a:headEnd/>
              <a:tailEnd/>
            </a:ln>
            <a:effectLst/>
          </p:spPr>
          <p:txBody>
            <a:bodyPr wrap="none" anchor="ctr"/>
            <a:lstStyle/>
            <a:p>
              <a:endParaRPr lang="en-CA"/>
            </a:p>
          </p:txBody>
        </p:sp>
        <p:sp>
          <p:nvSpPr>
            <p:cNvPr id="330" name="Freeform 326"/>
            <p:cNvSpPr>
              <a:spLocks noChangeArrowheads="1"/>
            </p:cNvSpPr>
            <p:nvPr/>
          </p:nvSpPr>
          <p:spPr bwMode="auto">
            <a:xfrm>
              <a:off x="2909" y="1028"/>
              <a:ext cx="6" cy="18"/>
            </a:xfrm>
            <a:custGeom>
              <a:avLst/>
              <a:gdLst/>
              <a:ahLst/>
              <a:cxnLst>
                <a:cxn ang="0">
                  <a:pos x="7" y="18"/>
                </a:cxn>
                <a:cxn ang="0">
                  <a:pos x="7" y="0"/>
                </a:cxn>
                <a:cxn ang="0">
                  <a:pos x="0" y="6"/>
                </a:cxn>
                <a:cxn ang="0">
                  <a:pos x="7" y="18"/>
                </a:cxn>
              </a:cxnLst>
              <a:rect l="0" t="0" r="r" b="b"/>
              <a:pathLst>
                <a:path w="7" h="18">
                  <a:moveTo>
                    <a:pt x="7" y="18"/>
                  </a:moveTo>
                  <a:lnTo>
                    <a:pt x="7" y="0"/>
                  </a:lnTo>
                  <a:lnTo>
                    <a:pt x="0" y="6"/>
                  </a:lnTo>
                  <a:lnTo>
                    <a:pt x="7" y="18"/>
                  </a:lnTo>
                  <a:close/>
                </a:path>
              </a:pathLst>
            </a:custGeom>
            <a:solidFill>
              <a:srgbClr val="000000"/>
            </a:solidFill>
            <a:ln w="9525">
              <a:noFill/>
              <a:round/>
              <a:headEnd/>
              <a:tailEnd/>
            </a:ln>
            <a:effectLst/>
          </p:spPr>
          <p:txBody>
            <a:bodyPr wrap="none" anchor="ctr"/>
            <a:lstStyle/>
            <a:p>
              <a:endParaRPr lang="en-CA"/>
            </a:p>
          </p:txBody>
        </p:sp>
        <p:sp>
          <p:nvSpPr>
            <p:cNvPr id="331" name="Rectangle 327"/>
            <p:cNvSpPr>
              <a:spLocks noChangeArrowheads="1"/>
            </p:cNvSpPr>
            <p:nvPr/>
          </p:nvSpPr>
          <p:spPr bwMode="auto">
            <a:xfrm>
              <a:off x="2916" y="1028"/>
              <a:ext cx="19" cy="18"/>
            </a:xfrm>
            <a:prstGeom prst="rect">
              <a:avLst/>
            </a:prstGeom>
            <a:solidFill>
              <a:srgbClr val="000000"/>
            </a:solidFill>
            <a:ln w="9525">
              <a:noFill/>
              <a:round/>
              <a:headEnd/>
              <a:tailEnd/>
            </a:ln>
            <a:effectLst/>
          </p:spPr>
          <p:txBody>
            <a:bodyPr wrap="none" anchor="ctr"/>
            <a:lstStyle/>
            <a:p>
              <a:endParaRPr lang="en-CA"/>
            </a:p>
          </p:txBody>
        </p:sp>
        <p:sp>
          <p:nvSpPr>
            <p:cNvPr id="332" name="Freeform 328"/>
            <p:cNvSpPr>
              <a:spLocks noChangeArrowheads="1"/>
            </p:cNvSpPr>
            <p:nvPr/>
          </p:nvSpPr>
          <p:spPr bwMode="auto">
            <a:xfrm>
              <a:off x="2928" y="1016"/>
              <a:ext cx="51" cy="48"/>
            </a:xfrm>
            <a:custGeom>
              <a:avLst/>
              <a:gdLst/>
              <a:ahLst/>
              <a:cxnLst>
                <a:cxn ang="0">
                  <a:pos x="7" y="0"/>
                </a:cxn>
                <a:cxn ang="0">
                  <a:pos x="57" y="24"/>
                </a:cxn>
                <a:cxn ang="0">
                  <a:pos x="50" y="48"/>
                </a:cxn>
                <a:cxn ang="0">
                  <a:pos x="0" y="24"/>
                </a:cxn>
                <a:cxn ang="0">
                  <a:pos x="7" y="0"/>
                </a:cxn>
              </a:cxnLst>
              <a:rect l="0" t="0" r="r" b="b"/>
              <a:pathLst>
                <a:path w="57" h="48">
                  <a:moveTo>
                    <a:pt x="7" y="0"/>
                  </a:moveTo>
                  <a:lnTo>
                    <a:pt x="57" y="24"/>
                  </a:lnTo>
                  <a:lnTo>
                    <a:pt x="50" y="48"/>
                  </a:lnTo>
                  <a:lnTo>
                    <a:pt x="0" y="24"/>
                  </a:lnTo>
                  <a:lnTo>
                    <a:pt x="7" y="0"/>
                  </a:lnTo>
                  <a:close/>
                </a:path>
              </a:pathLst>
            </a:custGeom>
            <a:solidFill>
              <a:srgbClr val="000000"/>
            </a:solidFill>
            <a:ln w="9525">
              <a:noFill/>
              <a:round/>
              <a:headEnd/>
              <a:tailEnd/>
            </a:ln>
            <a:effectLst/>
          </p:spPr>
          <p:txBody>
            <a:bodyPr wrap="none" anchor="ctr"/>
            <a:lstStyle/>
            <a:p>
              <a:endParaRPr lang="en-CA"/>
            </a:p>
          </p:txBody>
        </p:sp>
        <p:sp>
          <p:nvSpPr>
            <p:cNvPr id="333" name="Freeform 329"/>
            <p:cNvSpPr>
              <a:spLocks noChangeArrowheads="1"/>
            </p:cNvSpPr>
            <p:nvPr/>
          </p:nvSpPr>
          <p:spPr bwMode="auto">
            <a:xfrm>
              <a:off x="2922" y="1016"/>
              <a:ext cx="12" cy="6"/>
            </a:xfrm>
            <a:custGeom>
              <a:avLst/>
              <a:gdLst/>
              <a:ahLst/>
              <a:cxnLst>
                <a:cxn ang="0">
                  <a:pos x="0" y="6"/>
                </a:cxn>
                <a:cxn ang="0">
                  <a:pos x="14" y="0"/>
                </a:cxn>
                <a:cxn ang="0">
                  <a:pos x="7" y="0"/>
                </a:cxn>
                <a:cxn ang="0">
                  <a:pos x="0" y="6"/>
                </a:cxn>
              </a:cxnLst>
              <a:rect l="0" t="0" r="r" b="b"/>
              <a:pathLst>
                <a:path w="14" h="6">
                  <a:moveTo>
                    <a:pt x="0" y="6"/>
                  </a:moveTo>
                  <a:lnTo>
                    <a:pt x="14" y="0"/>
                  </a:lnTo>
                  <a:lnTo>
                    <a:pt x="7" y="0"/>
                  </a:lnTo>
                  <a:lnTo>
                    <a:pt x="0" y="6"/>
                  </a:lnTo>
                  <a:close/>
                </a:path>
              </a:pathLst>
            </a:custGeom>
            <a:solidFill>
              <a:srgbClr val="000000"/>
            </a:solidFill>
            <a:ln w="9525">
              <a:noFill/>
              <a:round/>
              <a:headEnd/>
              <a:tailEnd/>
            </a:ln>
            <a:effectLst/>
          </p:spPr>
          <p:txBody>
            <a:bodyPr wrap="none" anchor="ctr"/>
            <a:lstStyle/>
            <a:p>
              <a:endParaRPr lang="en-CA"/>
            </a:p>
          </p:txBody>
        </p:sp>
        <p:sp>
          <p:nvSpPr>
            <p:cNvPr id="334" name="Freeform 330"/>
            <p:cNvSpPr>
              <a:spLocks noChangeArrowheads="1"/>
            </p:cNvSpPr>
            <p:nvPr/>
          </p:nvSpPr>
          <p:spPr bwMode="auto">
            <a:xfrm>
              <a:off x="2922" y="1016"/>
              <a:ext cx="19" cy="24"/>
            </a:xfrm>
            <a:custGeom>
              <a:avLst/>
              <a:gdLst/>
              <a:ahLst/>
              <a:cxnLst>
                <a:cxn ang="0">
                  <a:pos x="0" y="6"/>
                </a:cxn>
                <a:cxn ang="0">
                  <a:pos x="14" y="0"/>
                </a:cxn>
                <a:cxn ang="0">
                  <a:pos x="21" y="24"/>
                </a:cxn>
                <a:cxn ang="0">
                  <a:pos x="7" y="24"/>
                </a:cxn>
                <a:cxn ang="0">
                  <a:pos x="0" y="6"/>
                </a:cxn>
              </a:cxnLst>
              <a:rect l="0" t="0" r="r" b="b"/>
              <a:pathLst>
                <a:path w="21" h="24">
                  <a:moveTo>
                    <a:pt x="0" y="6"/>
                  </a:moveTo>
                  <a:lnTo>
                    <a:pt x="14" y="0"/>
                  </a:lnTo>
                  <a:lnTo>
                    <a:pt x="21" y="24"/>
                  </a:lnTo>
                  <a:lnTo>
                    <a:pt x="7" y="24"/>
                  </a:lnTo>
                  <a:lnTo>
                    <a:pt x="0" y="6"/>
                  </a:lnTo>
                  <a:close/>
                </a:path>
              </a:pathLst>
            </a:custGeom>
            <a:solidFill>
              <a:srgbClr val="000000"/>
            </a:solidFill>
            <a:ln w="9525">
              <a:noFill/>
              <a:round/>
              <a:headEnd/>
              <a:tailEnd/>
            </a:ln>
            <a:effectLst/>
          </p:spPr>
          <p:txBody>
            <a:bodyPr wrap="none" anchor="ctr"/>
            <a:lstStyle/>
            <a:p>
              <a:endParaRPr lang="en-CA"/>
            </a:p>
          </p:txBody>
        </p:sp>
        <p:sp>
          <p:nvSpPr>
            <p:cNvPr id="335" name="Freeform 331"/>
            <p:cNvSpPr>
              <a:spLocks noChangeArrowheads="1"/>
            </p:cNvSpPr>
            <p:nvPr/>
          </p:nvSpPr>
          <p:spPr bwMode="auto">
            <a:xfrm>
              <a:off x="2979" y="1034"/>
              <a:ext cx="50" cy="30"/>
            </a:xfrm>
            <a:custGeom>
              <a:avLst/>
              <a:gdLst/>
              <a:ahLst/>
              <a:cxnLst>
                <a:cxn ang="0">
                  <a:pos x="0" y="6"/>
                </a:cxn>
                <a:cxn ang="0">
                  <a:pos x="35" y="0"/>
                </a:cxn>
                <a:cxn ang="0">
                  <a:pos x="56" y="18"/>
                </a:cxn>
                <a:cxn ang="0">
                  <a:pos x="7" y="30"/>
                </a:cxn>
                <a:cxn ang="0">
                  <a:pos x="0" y="6"/>
                </a:cxn>
              </a:cxnLst>
              <a:rect l="0" t="0" r="r" b="b"/>
              <a:pathLst>
                <a:path w="56" h="30">
                  <a:moveTo>
                    <a:pt x="0" y="6"/>
                  </a:moveTo>
                  <a:lnTo>
                    <a:pt x="35" y="0"/>
                  </a:lnTo>
                  <a:lnTo>
                    <a:pt x="56" y="18"/>
                  </a:lnTo>
                  <a:lnTo>
                    <a:pt x="7" y="30"/>
                  </a:lnTo>
                  <a:lnTo>
                    <a:pt x="0" y="6"/>
                  </a:lnTo>
                  <a:close/>
                </a:path>
              </a:pathLst>
            </a:custGeom>
            <a:solidFill>
              <a:srgbClr val="000000"/>
            </a:solidFill>
            <a:ln w="9525">
              <a:noFill/>
              <a:round/>
              <a:headEnd/>
              <a:tailEnd/>
            </a:ln>
            <a:effectLst/>
          </p:spPr>
          <p:txBody>
            <a:bodyPr wrap="none" anchor="ctr"/>
            <a:lstStyle/>
            <a:p>
              <a:endParaRPr lang="en-CA"/>
            </a:p>
          </p:txBody>
        </p:sp>
        <p:sp>
          <p:nvSpPr>
            <p:cNvPr id="336" name="Freeform 332"/>
            <p:cNvSpPr>
              <a:spLocks noChangeArrowheads="1"/>
            </p:cNvSpPr>
            <p:nvPr/>
          </p:nvSpPr>
          <p:spPr bwMode="auto">
            <a:xfrm>
              <a:off x="3010" y="1016"/>
              <a:ext cx="38" cy="36"/>
            </a:xfrm>
            <a:custGeom>
              <a:avLst/>
              <a:gdLst/>
              <a:ahLst/>
              <a:cxnLst>
                <a:cxn ang="0">
                  <a:pos x="0" y="18"/>
                </a:cxn>
                <a:cxn ang="0">
                  <a:pos x="14" y="0"/>
                </a:cxn>
                <a:cxn ang="0">
                  <a:pos x="42" y="6"/>
                </a:cxn>
                <a:cxn ang="0">
                  <a:pos x="21" y="36"/>
                </a:cxn>
                <a:cxn ang="0">
                  <a:pos x="0" y="18"/>
                </a:cxn>
              </a:cxnLst>
              <a:rect l="0" t="0" r="r" b="b"/>
              <a:pathLst>
                <a:path w="42" h="36">
                  <a:moveTo>
                    <a:pt x="0" y="18"/>
                  </a:moveTo>
                  <a:lnTo>
                    <a:pt x="14" y="0"/>
                  </a:lnTo>
                  <a:lnTo>
                    <a:pt x="42" y="6"/>
                  </a:lnTo>
                  <a:lnTo>
                    <a:pt x="21" y="36"/>
                  </a:lnTo>
                  <a:lnTo>
                    <a:pt x="0" y="18"/>
                  </a:lnTo>
                  <a:close/>
                </a:path>
              </a:pathLst>
            </a:custGeom>
            <a:solidFill>
              <a:srgbClr val="000000"/>
            </a:solidFill>
            <a:ln w="9525">
              <a:noFill/>
              <a:round/>
              <a:headEnd/>
              <a:tailEnd/>
            </a:ln>
            <a:effectLst/>
          </p:spPr>
          <p:txBody>
            <a:bodyPr wrap="none" anchor="ctr"/>
            <a:lstStyle/>
            <a:p>
              <a:endParaRPr lang="en-CA"/>
            </a:p>
          </p:txBody>
        </p:sp>
        <p:sp>
          <p:nvSpPr>
            <p:cNvPr id="337" name="Freeform 333"/>
            <p:cNvSpPr>
              <a:spLocks noChangeArrowheads="1"/>
            </p:cNvSpPr>
            <p:nvPr/>
          </p:nvSpPr>
          <p:spPr bwMode="auto">
            <a:xfrm>
              <a:off x="3022" y="969"/>
              <a:ext cx="25" cy="53"/>
            </a:xfrm>
            <a:custGeom>
              <a:avLst/>
              <a:gdLst/>
              <a:ahLst/>
              <a:cxnLst>
                <a:cxn ang="0">
                  <a:pos x="0" y="47"/>
                </a:cxn>
                <a:cxn ang="0">
                  <a:pos x="0" y="0"/>
                </a:cxn>
                <a:cxn ang="0">
                  <a:pos x="28" y="0"/>
                </a:cxn>
                <a:cxn ang="0">
                  <a:pos x="28" y="53"/>
                </a:cxn>
                <a:cxn ang="0">
                  <a:pos x="0" y="47"/>
                </a:cxn>
              </a:cxnLst>
              <a:rect l="0" t="0" r="r" b="b"/>
              <a:pathLst>
                <a:path w="28" h="53">
                  <a:moveTo>
                    <a:pt x="0" y="47"/>
                  </a:moveTo>
                  <a:lnTo>
                    <a:pt x="0" y="0"/>
                  </a:lnTo>
                  <a:lnTo>
                    <a:pt x="28" y="0"/>
                  </a:lnTo>
                  <a:lnTo>
                    <a:pt x="28" y="53"/>
                  </a:lnTo>
                  <a:lnTo>
                    <a:pt x="0" y="47"/>
                  </a:lnTo>
                  <a:close/>
                </a:path>
              </a:pathLst>
            </a:custGeom>
            <a:solidFill>
              <a:srgbClr val="000000"/>
            </a:solidFill>
            <a:ln w="9525">
              <a:noFill/>
              <a:round/>
              <a:headEnd/>
              <a:tailEnd/>
            </a:ln>
            <a:effectLst/>
          </p:spPr>
          <p:txBody>
            <a:bodyPr wrap="none" anchor="ctr"/>
            <a:lstStyle/>
            <a:p>
              <a:endParaRPr lang="en-CA"/>
            </a:p>
          </p:txBody>
        </p:sp>
        <p:sp>
          <p:nvSpPr>
            <p:cNvPr id="338" name="Freeform 334"/>
            <p:cNvSpPr>
              <a:spLocks noChangeArrowheads="1"/>
            </p:cNvSpPr>
            <p:nvPr/>
          </p:nvSpPr>
          <p:spPr bwMode="auto">
            <a:xfrm>
              <a:off x="2972" y="1064"/>
              <a:ext cx="13" cy="1"/>
            </a:xfrm>
            <a:custGeom>
              <a:avLst/>
              <a:gdLst/>
              <a:ahLst/>
              <a:cxnLst>
                <a:cxn ang="0">
                  <a:pos x="0" y="0"/>
                </a:cxn>
                <a:cxn ang="0">
                  <a:pos x="14" y="0"/>
                </a:cxn>
                <a:cxn ang="0">
                  <a:pos x="7" y="0"/>
                </a:cxn>
                <a:cxn ang="0">
                  <a:pos x="0" y="0"/>
                </a:cxn>
              </a:cxnLst>
              <a:rect l="0" t="0" r="r" b="b"/>
              <a:pathLst>
                <a:path w="14">
                  <a:moveTo>
                    <a:pt x="0" y="0"/>
                  </a:moveTo>
                  <a:lnTo>
                    <a:pt x="14" y="0"/>
                  </a:lnTo>
                  <a:lnTo>
                    <a:pt x="7" y="0"/>
                  </a:lnTo>
                  <a:lnTo>
                    <a:pt x="0" y="0"/>
                  </a:lnTo>
                  <a:close/>
                </a:path>
              </a:pathLst>
            </a:custGeom>
            <a:solidFill>
              <a:srgbClr val="000000"/>
            </a:solidFill>
            <a:ln w="9525">
              <a:noFill/>
              <a:round/>
              <a:headEnd/>
              <a:tailEnd/>
            </a:ln>
            <a:effectLst/>
          </p:spPr>
          <p:txBody>
            <a:bodyPr wrap="none" anchor="ctr"/>
            <a:lstStyle/>
            <a:p>
              <a:endParaRPr lang="en-CA"/>
            </a:p>
          </p:txBody>
        </p:sp>
        <p:sp>
          <p:nvSpPr>
            <p:cNvPr id="339" name="Freeform 335"/>
            <p:cNvSpPr>
              <a:spLocks noChangeArrowheads="1"/>
            </p:cNvSpPr>
            <p:nvPr/>
          </p:nvSpPr>
          <p:spPr bwMode="auto">
            <a:xfrm>
              <a:off x="2972" y="1040"/>
              <a:ext cx="13" cy="24"/>
            </a:xfrm>
            <a:custGeom>
              <a:avLst/>
              <a:gdLst/>
              <a:ahLst/>
              <a:cxnLst>
                <a:cxn ang="0">
                  <a:pos x="0" y="24"/>
                </a:cxn>
                <a:cxn ang="0">
                  <a:pos x="14" y="24"/>
                </a:cxn>
                <a:cxn ang="0">
                  <a:pos x="7" y="0"/>
                </a:cxn>
                <a:cxn ang="0">
                  <a:pos x="7" y="0"/>
                </a:cxn>
                <a:cxn ang="0">
                  <a:pos x="0" y="24"/>
                </a:cxn>
              </a:cxnLst>
              <a:rect l="0" t="0" r="r" b="b"/>
              <a:pathLst>
                <a:path w="14" h="24">
                  <a:moveTo>
                    <a:pt x="0" y="24"/>
                  </a:moveTo>
                  <a:lnTo>
                    <a:pt x="14" y="24"/>
                  </a:lnTo>
                  <a:lnTo>
                    <a:pt x="7" y="0"/>
                  </a:lnTo>
                  <a:lnTo>
                    <a:pt x="7" y="0"/>
                  </a:lnTo>
                  <a:lnTo>
                    <a:pt x="0" y="24"/>
                  </a:lnTo>
                  <a:close/>
                </a:path>
              </a:pathLst>
            </a:custGeom>
            <a:solidFill>
              <a:srgbClr val="000000"/>
            </a:solidFill>
            <a:ln w="9525">
              <a:noFill/>
              <a:round/>
              <a:headEnd/>
              <a:tailEnd/>
            </a:ln>
            <a:effectLst/>
          </p:spPr>
          <p:txBody>
            <a:bodyPr wrap="none" anchor="ctr"/>
            <a:lstStyle/>
            <a:p>
              <a:endParaRPr lang="en-CA"/>
            </a:p>
          </p:txBody>
        </p:sp>
        <p:sp>
          <p:nvSpPr>
            <p:cNvPr id="340" name="Freeform 336"/>
            <p:cNvSpPr>
              <a:spLocks noChangeArrowheads="1"/>
            </p:cNvSpPr>
            <p:nvPr/>
          </p:nvSpPr>
          <p:spPr bwMode="auto">
            <a:xfrm>
              <a:off x="3016" y="939"/>
              <a:ext cx="31" cy="30"/>
            </a:xfrm>
            <a:custGeom>
              <a:avLst/>
              <a:gdLst/>
              <a:ahLst/>
              <a:cxnLst>
                <a:cxn ang="0">
                  <a:pos x="7" y="30"/>
                </a:cxn>
                <a:cxn ang="0">
                  <a:pos x="0" y="6"/>
                </a:cxn>
                <a:cxn ang="0">
                  <a:pos x="28" y="0"/>
                </a:cxn>
                <a:cxn ang="0">
                  <a:pos x="35" y="24"/>
                </a:cxn>
                <a:cxn ang="0">
                  <a:pos x="7" y="30"/>
                </a:cxn>
              </a:cxnLst>
              <a:rect l="0" t="0" r="r" b="b"/>
              <a:pathLst>
                <a:path w="35" h="30">
                  <a:moveTo>
                    <a:pt x="7" y="30"/>
                  </a:moveTo>
                  <a:lnTo>
                    <a:pt x="0" y="6"/>
                  </a:lnTo>
                  <a:lnTo>
                    <a:pt x="28" y="0"/>
                  </a:lnTo>
                  <a:lnTo>
                    <a:pt x="35" y="24"/>
                  </a:lnTo>
                  <a:lnTo>
                    <a:pt x="7" y="30"/>
                  </a:lnTo>
                  <a:close/>
                </a:path>
              </a:pathLst>
            </a:custGeom>
            <a:solidFill>
              <a:srgbClr val="000000"/>
            </a:solidFill>
            <a:ln w="9525">
              <a:noFill/>
              <a:round/>
              <a:headEnd/>
              <a:tailEnd/>
            </a:ln>
            <a:effectLst/>
          </p:spPr>
          <p:txBody>
            <a:bodyPr wrap="none" anchor="ctr"/>
            <a:lstStyle/>
            <a:p>
              <a:endParaRPr lang="en-CA"/>
            </a:p>
          </p:txBody>
        </p:sp>
        <p:sp>
          <p:nvSpPr>
            <p:cNvPr id="341" name="Freeform 337"/>
            <p:cNvSpPr>
              <a:spLocks noChangeArrowheads="1"/>
            </p:cNvSpPr>
            <p:nvPr/>
          </p:nvSpPr>
          <p:spPr bwMode="auto">
            <a:xfrm>
              <a:off x="3003" y="922"/>
              <a:ext cx="38" cy="23"/>
            </a:xfrm>
            <a:custGeom>
              <a:avLst/>
              <a:gdLst/>
              <a:ahLst/>
              <a:cxnLst>
                <a:cxn ang="0">
                  <a:pos x="14" y="23"/>
                </a:cxn>
                <a:cxn ang="0">
                  <a:pos x="0" y="17"/>
                </a:cxn>
                <a:cxn ang="0">
                  <a:pos x="21" y="0"/>
                </a:cxn>
                <a:cxn ang="0">
                  <a:pos x="42" y="17"/>
                </a:cxn>
                <a:cxn ang="0">
                  <a:pos x="14" y="23"/>
                </a:cxn>
              </a:cxnLst>
              <a:rect l="0" t="0" r="r" b="b"/>
              <a:pathLst>
                <a:path w="42" h="23">
                  <a:moveTo>
                    <a:pt x="14" y="23"/>
                  </a:moveTo>
                  <a:lnTo>
                    <a:pt x="0" y="17"/>
                  </a:lnTo>
                  <a:lnTo>
                    <a:pt x="21" y="0"/>
                  </a:lnTo>
                  <a:lnTo>
                    <a:pt x="42" y="17"/>
                  </a:lnTo>
                  <a:lnTo>
                    <a:pt x="14" y="23"/>
                  </a:lnTo>
                  <a:close/>
                </a:path>
              </a:pathLst>
            </a:custGeom>
            <a:solidFill>
              <a:srgbClr val="000000"/>
            </a:solidFill>
            <a:ln w="9525">
              <a:noFill/>
              <a:round/>
              <a:headEnd/>
              <a:tailEnd/>
            </a:ln>
            <a:effectLst/>
          </p:spPr>
          <p:txBody>
            <a:bodyPr wrap="none" anchor="ctr"/>
            <a:lstStyle/>
            <a:p>
              <a:endParaRPr lang="en-CA"/>
            </a:p>
          </p:txBody>
        </p:sp>
        <p:sp>
          <p:nvSpPr>
            <p:cNvPr id="342" name="Freeform 338"/>
            <p:cNvSpPr>
              <a:spLocks noChangeArrowheads="1"/>
            </p:cNvSpPr>
            <p:nvPr/>
          </p:nvSpPr>
          <p:spPr bwMode="auto">
            <a:xfrm>
              <a:off x="2979" y="886"/>
              <a:ext cx="44" cy="53"/>
            </a:xfrm>
            <a:custGeom>
              <a:avLst/>
              <a:gdLst/>
              <a:ahLst/>
              <a:cxnLst>
                <a:cxn ang="0">
                  <a:pos x="28" y="53"/>
                </a:cxn>
                <a:cxn ang="0">
                  <a:pos x="0" y="24"/>
                </a:cxn>
                <a:cxn ang="0">
                  <a:pos x="7" y="0"/>
                </a:cxn>
                <a:cxn ang="0">
                  <a:pos x="49" y="36"/>
                </a:cxn>
                <a:cxn ang="0">
                  <a:pos x="28" y="53"/>
                </a:cxn>
              </a:cxnLst>
              <a:rect l="0" t="0" r="r" b="b"/>
              <a:pathLst>
                <a:path w="49" h="53">
                  <a:moveTo>
                    <a:pt x="28" y="53"/>
                  </a:moveTo>
                  <a:lnTo>
                    <a:pt x="0" y="24"/>
                  </a:lnTo>
                  <a:lnTo>
                    <a:pt x="7" y="0"/>
                  </a:lnTo>
                  <a:lnTo>
                    <a:pt x="49" y="36"/>
                  </a:lnTo>
                  <a:lnTo>
                    <a:pt x="28" y="53"/>
                  </a:lnTo>
                  <a:close/>
                </a:path>
              </a:pathLst>
            </a:custGeom>
            <a:solidFill>
              <a:srgbClr val="000000"/>
            </a:solidFill>
            <a:ln w="9525">
              <a:noFill/>
              <a:round/>
              <a:headEnd/>
              <a:tailEnd/>
            </a:ln>
            <a:effectLst/>
          </p:spPr>
          <p:txBody>
            <a:bodyPr wrap="none" anchor="ctr"/>
            <a:lstStyle/>
            <a:p>
              <a:endParaRPr lang="en-CA"/>
            </a:p>
          </p:txBody>
        </p:sp>
        <p:sp>
          <p:nvSpPr>
            <p:cNvPr id="343" name="Freeform 339"/>
            <p:cNvSpPr>
              <a:spLocks noChangeArrowheads="1"/>
            </p:cNvSpPr>
            <p:nvPr/>
          </p:nvSpPr>
          <p:spPr bwMode="auto">
            <a:xfrm>
              <a:off x="2897" y="868"/>
              <a:ext cx="88" cy="42"/>
            </a:xfrm>
            <a:custGeom>
              <a:avLst/>
              <a:gdLst/>
              <a:ahLst/>
              <a:cxnLst>
                <a:cxn ang="0">
                  <a:pos x="92" y="42"/>
                </a:cxn>
                <a:cxn ang="0">
                  <a:pos x="0" y="24"/>
                </a:cxn>
                <a:cxn ang="0">
                  <a:pos x="7" y="0"/>
                </a:cxn>
                <a:cxn ang="0">
                  <a:pos x="99" y="18"/>
                </a:cxn>
                <a:cxn ang="0">
                  <a:pos x="92" y="42"/>
                </a:cxn>
              </a:cxnLst>
              <a:rect l="0" t="0" r="r" b="b"/>
              <a:pathLst>
                <a:path w="99" h="42">
                  <a:moveTo>
                    <a:pt x="92" y="42"/>
                  </a:moveTo>
                  <a:lnTo>
                    <a:pt x="0" y="24"/>
                  </a:lnTo>
                  <a:lnTo>
                    <a:pt x="7" y="0"/>
                  </a:lnTo>
                  <a:lnTo>
                    <a:pt x="99" y="18"/>
                  </a:lnTo>
                  <a:lnTo>
                    <a:pt x="92" y="42"/>
                  </a:lnTo>
                  <a:close/>
                </a:path>
              </a:pathLst>
            </a:custGeom>
            <a:solidFill>
              <a:srgbClr val="000000"/>
            </a:solidFill>
            <a:ln w="9525">
              <a:noFill/>
              <a:round/>
              <a:headEnd/>
              <a:tailEnd/>
            </a:ln>
            <a:effectLst/>
          </p:spPr>
          <p:txBody>
            <a:bodyPr wrap="none" anchor="ctr"/>
            <a:lstStyle/>
            <a:p>
              <a:endParaRPr lang="en-CA"/>
            </a:p>
          </p:txBody>
        </p:sp>
        <p:sp>
          <p:nvSpPr>
            <p:cNvPr id="344" name="Freeform 340"/>
            <p:cNvSpPr>
              <a:spLocks noChangeArrowheads="1"/>
            </p:cNvSpPr>
            <p:nvPr/>
          </p:nvSpPr>
          <p:spPr bwMode="auto">
            <a:xfrm>
              <a:off x="3022" y="963"/>
              <a:ext cx="25" cy="6"/>
            </a:xfrm>
            <a:custGeom>
              <a:avLst/>
              <a:gdLst/>
              <a:ahLst/>
              <a:cxnLst>
                <a:cxn ang="0">
                  <a:pos x="28" y="6"/>
                </a:cxn>
                <a:cxn ang="0">
                  <a:pos x="28" y="0"/>
                </a:cxn>
                <a:cxn ang="0">
                  <a:pos x="0" y="6"/>
                </a:cxn>
                <a:cxn ang="0">
                  <a:pos x="0" y="6"/>
                </a:cxn>
                <a:cxn ang="0">
                  <a:pos x="28" y="6"/>
                </a:cxn>
              </a:cxnLst>
              <a:rect l="0" t="0" r="r" b="b"/>
              <a:pathLst>
                <a:path w="28" h="6">
                  <a:moveTo>
                    <a:pt x="28" y="6"/>
                  </a:moveTo>
                  <a:lnTo>
                    <a:pt x="28" y="0"/>
                  </a:lnTo>
                  <a:lnTo>
                    <a:pt x="0" y="6"/>
                  </a:lnTo>
                  <a:lnTo>
                    <a:pt x="0" y="6"/>
                  </a:lnTo>
                  <a:lnTo>
                    <a:pt x="28" y="6"/>
                  </a:lnTo>
                  <a:close/>
                </a:path>
              </a:pathLst>
            </a:custGeom>
            <a:solidFill>
              <a:srgbClr val="000000"/>
            </a:solidFill>
            <a:ln w="9525">
              <a:noFill/>
              <a:round/>
              <a:headEnd/>
              <a:tailEnd/>
            </a:ln>
            <a:effectLst/>
          </p:spPr>
          <p:txBody>
            <a:bodyPr wrap="none" anchor="ctr"/>
            <a:lstStyle/>
            <a:p>
              <a:endParaRPr lang="en-CA"/>
            </a:p>
          </p:txBody>
        </p:sp>
        <p:sp>
          <p:nvSpPr>
            <p:cNvPr id="345" name="Freeform 341"/>
            <p:cNvSpPr>
              <a:spLocks noChangeArrowheads="1"/>
            </p:cNvSpPr>
            <p:nvPr/>
          </p:nvSpPr>
          <p:spPr bwMode="auto">
            <a:xfrm>
              <a:off x="2897" y="868"/>
              <a:ext cx="6" cy="24"/>
            </a:xfrm>
            <a:custGeom>
              <a:avLst/>
              <a:gdLst/>
              <a:ahLst/>
              <a:cxnLst>
                <a:cxn ang="0">
                  <a:pos x="7" y="0"/>
                </a:cxn>
                <a:cxn ang="0">
                  <a:pos x="0" y="0"/>
                </a:cxn>
                <a:cxn ang="0">
                  <a:pos x="0" y="24"/>
                </a:cxn>
                <a:cxn ang="0">
                  <a:pos x="0" y="24"/>
                </a:cxn>
                <a:cxn ang="0">
                  <a:pos x="7" y="0"/>
                </a:cxn>
              </a:cxnLst>
              <a:rect l="0" t="0" r="r" b="b"/>
              <a:pathLst>
                <a:path w="7" h="24">
                  <a:moveTo>
                    <a:pt x="7" y="0"/>
                  </a:moveTo>
                  <a:lnTo>
                    <a:pt x="0" y="0"/>
                  </a:lnTo>
                  <a:lnTo>
                    <a:pt x="0" y="24"/>
                  </a:lnTo>
                  <a:lnTo>
                    <a:pt x="0" y="24"/>
                  </a:lnTo>
                  <a:lnTo>
                    <a:pt x="7" y="0"/>
                  </a:lnTo>
                  <a:close/>
                </a:path>
              </a:pathLst>
            </a:custGeom>
            <a:solidFill>
              <a:srgbClr val="000000"/>
            </a:solidFill>
            <a:ln w="9525">
              <a:noFill/>
              <a:round/>
              <a:headEnd/>
              <a:tailEnd/>
            </a:ln>
            <a:effectLst/>
          </p:spPr>
          <p:txBody>
            <a:bodyPr wrap="none" anchor="ctr"/>
            <a:lstStyle/>
            <a:p>
              <a:endParaRPr lang="en-CA"/>
            </a:p>
          </p:txBody>
        </p:sp>
        <p:sp>
          <p:nvSpPr>
            <p:cNvPr id="346" name="Freeform 342"/>
            <p:cNvSpPr>
              <a:spLocks noChangeArrowheads="1"/>
            </p:cNvSpPr>
            <p:nvPr/>
          </p:nvSpPr>
          <p:spPr bwMode="auto">
            <a:xfrm>
              <a:off x="2716" y="1075"/>
              <a:ext cx="106" cy="71"/>
            </a:xfrm>
            <a:custGeom>
              <a:avLst/>
              <a:gdLst/>
              <a:ahLst/>
              <a:cxnLst>
                <a:cxn ang="0">
                  <a:pos x="70" y="12"/>
                </a:cxn>
                <a:cxn ang="0">
                  <a:pos x="35" y="0"/>
                </a:cxn>
                <a:cxn ang="0">
                  <a:pos x="14" y="6"/>
                </a:cxn>
                <a:cxn ang="0">
                  <a:pos x="0" y="12"/>
                </a:cxn>
                <a:cxn ang="0">
                  <a:pos x="0" y="30"/>
                </a:cxn>
                <a:cxn ang="0">
                  <a:pos x="14" y="42"/>
                </a:cxn>
                <a:cxn ang="0">
                  <a:pos x="63" y="71"/>
                </a:cxn>
                <a:cxn ang="0">
                  <a:pos x="105" y="71"/>
                </a:cxn>
                <a:cxn ang="0">
                  <a:pos x="119" y="48"/>
                </a:cxn>
                <a:cxn ang="0">
                  <a:pos x="105" y="24"/>
                </a:cxn>
                <a:cxn ang="0">
                  <a:pos x="70" y="12"/>
                </a:cxn>
              </a:cxnLst>
              <a:rect l="0" t="0" r="r" b="b"/>
              <a:pathLst>
                <a:path w="119" h="71">
                  <a:moveTo>
                    <a:pt x="70" y="12"/>
                  </a:moveTo>
                  <a:lnTo>
                    <a:pt x="35" y="0"/>
                  </a:lnTo>
                  <a:lnTo>
                    <a:pt x="14" y="6"/>
                  </a:lnTo>
                  <a:lnTo>
                    <a:pt x="0" y="12"/>
                  </a:lnTo>
                  <a:lnTo>
                    <a:pt x="0" y="30"/>
                  </a:lnTo>
                  <a:lnTo>
                    <a:pt x="14" y="42"/>
                  </a:lnTo>
                  <a:lnTo>
                    <a:pt x="63" y="71"/>
                  </a:lnTo>
                  <a:lnTo>
                    <a:pt x="105" y="71"/>
                  </a:lnTo>
                  <a:lnTo>
                    <a:pt x="119" y="48"/>
                  </a:lnTo>
                  <a:lnTo>
                    <a:pt x="105" y="24"/>
                  </a:lnTo>
                  <a:lnTo>
                    <a:pt x="70" y="12"/>
                  </a:lnTo>
                  <a:close/>
                </a:path>
              </a:pathLst>
            </a:custGeom>
            <a:solidFill>
              <a:srgbClr val="000000"/>
            </a:solidFill>
            <a:ln w="9525">
              <a:noFill/>
              <a:round/>
              <a:headEnd/>
              <a:tailEnd/>
            </a:ln>
            <a:effectLst/>
          </p:spPr>
          <p:txBody>
            <a:bodyPr wrap="none" anchor="ctr"/>
            <a:lstStyle/>
            <a:p>
              <a:endParaRPr lang="en-CA"/>
            </a:p>
          </p:txBody>
        </p:sp>
        <p:sp>
          <p:nvSpPr>
            <p:cNvPr id="347" name="Freeform 343"/>
            <p:cNvSpPr>
              <a:spLocks noChangeArrowheads="1"/>
            </p:cNvSpPr>
            <p:nvPr/>
          </p:nvSpPr>
          <p:spPr bwMode="auto">
            <a:xfrm>
              <a:off x="2747" y="1058"/>
              <a:ext cx="38" cy="47"/>
            </a:xfrm>
            <a:custGeom>
              <a:avLst/>
              <a:gdLst/>
              <a:ahLst/>
              <a:cxnLst>
                <a:cxn ang="0">
                  <a:pos x="35" y="47"/>
                </a:cxn>
                <a:cxn ang="0">
                  <a:pos x="0" y="35"/>
                </a:cxn>
                <a:cxn ang="0">
                  <a:pos x="7" y="0"/>
                </a:cxn>
                <a:cxn ang="0">
                  <a:pos x="42" y="11"/>
                </a:cxn>
                <a:cxn ang="0">
                  <a:pos x="35" y="47"/>
                </a:cxn>
              </a:cxnLst>
              <a:rect l="0" t="0" r="r" b="b"/>
              <a:pathLst>
                <a:path w="42" h="47">
                  <a:moveTo>
                    <a:pt x="35" y="47"/>
                  </a:moveTo>
                  <a:lnTo>
                    <a:pt x="0" y="35"/>
                  </a:lnTo>
                  <a:lnTo>
                    <a:pt x="7" y="0"/>
                  </a:lnTo>
                  <a:lnTo>
                    <a:pt x="42" y="11"/>
                  </a:lnTo>
                  <a:lnTo>
                    <a:pt x="35" y="47"/>
                  </a:lnTo>
                  <a:close/>
                </a:path>
              </a:pathLst>
            </a:custGeom>
            <a:solidFill>
              <a:srgbClr val="000000"/>
            </a:solidFill>
            <a:ln w="9525">
              <a:noFill/>
              <a:round/>
              <a:headEnd/>
              <a:tailEnd/>
            </a:ln>
            <a:effectLst/>
          </p:spPr>
          <p:txBody>
            <a:bodyPr wrap="none" anchor="ctr"/>
            <a:lstStyle/>
            <a:p>
              <a:endParaRPr lang="en-CA"/>
            </a:p>
          </p:txBody>
        </p:sp>
        <p:sp>
          <p:nvSpPr>
            <p:cNvPr id="348" name="Freeform 344"/>
            <p:cNvSpPr>
              <a:spLocks noChangeArrowheads="1"/>
            </p:cNvSpPr>
            <p:nvPr/>
          </p:nvSpPr>
          <p:spPr bwMode="auto">
            <a:xfrm>
              <a:off x="2729" y="1058"/>
              <a:ext cx="25" cy="41"/>
            </a:xfrm>
            <a:custGeom>
              <a:avLst/>
              <a:gdLst/>
              <a:ahLst/>
              <a:cxnLst>
                <a:cxn ang="0">
                  <a:pos x="21" y="35"/>
                </a:cxn>
                <a:cxn ang="0">
                  <a:pos x="0" y="41"/>
                </a:cxn>
                <a:cxn ang="0">
                  <a:pos x="7" y="6"/>
                </a:cxn>
                <a:cxn ang="0">
                  <a:pos x="28" y="0"/>
                </a:cxn>
                <a:cxn ang="0">
                  <a:pos x="21" y="35"/>
                </a:cxn>
              </a:cxnLst>
              <a:rect l="0" t="0" r="r" b="b"/>
              <a:pathLst>
                <a:path w="28" h="41">
                  <a:moveTo>
                    <a:pt x="21" y="35"/>
                  </a:moveTo>
                  <a:lnTo>
                    <a:pt x="0" y="41"/>
                  </a:lnTo>
                  <a:lnTo>
                    <a:pt x="7" y="6"/>
                  </a:lnTo>
                  <a:lnTo>
                    <a:pt x="28" y="0"/>
                  </a:lnTo>
                  <a:lnTo>
                    <a:pt x="21" y="35"/>
                  </a:lnTo>
                  <a:close/>
                </a:path>
              </a:pathLst>
            </a:custGeom>
            <a:solidFill>
              <a:srgbClr val="000000"/>
            </a:solidFill>
            <a:ln w="9525">
              <a:noFill/>
              <a:round/>
              <a:headEnd/>
              <a:tailEnd/>
            </a:ln>
            <a:effectLst/>
          </p:spPr>
          <p:txBody>
            <a:bodyPr wrap="none" anchor="ctr"/>
            <a:lstStyle/>
            <a:p>
              <a:endParaRPr lang="en-CA"/>
            </a:p>
          </p:txBody>
        </p:sp>
        <p:sp>
          <p:nvSpPr>
            <p:cNvPr id="349" name="Freeform 345"/>
            <p:cNvSpPr>
              <a:spLocks noChangeArrowheads="1"/>
            </p:cNvSpPr>
            <p:nvPr/>
          </p:nvSpPr>
          <p:spPr bwMode="auto">
            <a:xfrm>
              <a:off x="2698" y="1075"/>
              <a:ext cx="44" cy="18"/>
            </a:xfrm>
            <a:custGeom>
              <a:avLst/>
              <a:gdLst/>
              <a:ahLst/>
              <a:cxnLst>
                <a:cxn ang="0">
                  <a:pos x="49" y="18"/>
                </a:cxn>
                <a:cxn ang="0">
                  <a:pos x="42" y="12"/>
                </a:cxn>
                <a:cxn ang="0">
                  <a:pos x="0" y="6"/>
                </a:cxn>
                <a:cxn ang="0">
                  <a:pos x="14" y="0"/>
                </a:cxn>
                <a:cxn ang="0">
                  <a:pos x="49" y="18"/>
                </a:cxn>
              </a:cxnLst>
              <a:rect l="0" t="0" r="r" b="b"/>
              <a:pathLst>
                <a:path w="49" h="18">
                  <a:moveTo>
                    <a:pt x="49" y="18"/>
                  </a:moveTo>
                  <a:lnTo>
                    <a:pt x="42" y="12"/>
                  </a:lnTo>
                  <a:lnTo>
                    <a:pt x="0" y="6"/>
                  </a:lnTo>
                  <a:lnTo>
                    <a:pt x="14" y="0"/>
                  </a:lnTo>
                  <a:lnTo>
                    <a:pt x="49" y="18"/>
                  </a:lnTo>
                  <a:close/>
                </a:path>
              </a:pathLst>
            </a:custGeom>
            <a:solidFill>
              <a:srgbClr val="000000"/>
            </a:solidFill>
            <a:ln w="9525">
              <a:noFill/>
              <a:round/>
              <a:headEnd/>
              <a:tailEnd/>
            </a:ln>
            <a:effectLst/>
          </p:spPr>
          <p:txBody>
            <a:bodyPr wrap="none" anchor="ctr"/>
            <a:lstStyle/>
            <a:p>
              <a:endParaRPr lang="en-CA"/>
            </a:p>
          </p:txBody>
        </p:sp>
        <p:sp>
          <p:nvSpPr>
            <p:cNvPr id="350" name="Freeform 346"/>
            <p:cNvSpPr>
              <a:spLocks noChangeArrowheads="1"/>
            </p:cNvSpPr>
            <p:nvPr/>
          </p:nvSpPr>
          <p:spPr bwMode="auto">
            <a:xfrm>
              <a:off x="2698" y="1081"/>
              <a:ext cx="37" cy="30"/>
            </a:xfrm>
            <a:custGeom>
              <a:avLst/>
              <a:gdLst/>
              <a:ahLst/>
              <a:cxnLst>
                <a:cxn ang="0">
                  <a:pos x="42" y="6"/>
                </a:cxn>
                <a:cxn ang="0">
                  <a:pos x="42" y="24"/>
                </a:cxn>
                <a:cxn ang="0">
                  <a:pos x="0" y="30"/>
                </a:cxn>
                <a:cxn ang="0">
                  <a:pos x="0" y="0"/>
                </a:cxn>
                <a:cxn ang="0">
                  <a:pos x="42" y="6"/>
                </a:cxn>
              </a:cxnLst>
              <a:rect l="0" t="0" r="r" b="b"/>
              <a:pathLst>
                <a:path w="42" h="30">
                  <a:moveTo>
                    <a:pt x="42" y="6"/>
                  </a:moveTo>
                  <a:lnTo>
                    <a:pt x="42" y="24"/>
                  </a:lnTo>
                  <a:lnTo>
                    <a:pt x="0" y="30"/>
                  </a:lnTo>
                  <a:lnTo>
                    <a:pt x="0" y="0"/>
                  </a:lnTo>
                  <a:lnTo>
                    <a:pt x="42" y="6"/>
                  </a:lnTo>
                  <a:close/>
                </a:path>
              </a:pathLst>
            </a:custGeom>
            <a:solidFill>
              <a:srgbClr val="000000"/>
            </a:solidFill>
            <a:ln w="9525">
              <a:noFill/>
              <a:round/>
              <a:headEnd/>
              <a:tailEnd/>
            </a:ln>
            <a:effectLst/>
          </p:spPr>
          <p:txBody>
            <a:bodyPr wrap="none" anchor="ctr"/>
            <a:lstStyle/>
            <a:p>
              <a:endParaRPr lang="en-CA"/>
            </a:p>
          </p:txBody>
        </p:sp>
        <p:sp>
          <p:nvSpPr>
            <p:cNvPr id="351" name="Freeform 347"/>
            <p:cNvSpPr>
              <a:spLocks noChangeArrowheads="1"/>
            </p:cNvSpPr>
            <p:nvPr/>
          </p:nvSpPr>
          <p:spPr bwMode="auto">
            <a:xfrm>
              <a:off x="2698" y="1105"/>
              <a:ext cx="44" cy="24"/>
            </a:xfrm>
            <a:custGeom>
              <a:avLst/>
              <a:gdLst/>
              <a:ahLst/>
              <a:cxnLst>
                <a:cxn ang="0">
                  <a:pos x="42" y="0"/>
                </a:cxn>
                <a:cxn ang="0">
                  <a:pos x="49" y="6"/>
                </a:cxn>
                <a:cxn ang="0">
                  <a:pos x="14" y="24"/>
                </a:cxn>
                <a:cxn ang="0">
                  <a:pos x="0" y="6"/>
                </a:cxn>
                <a:cxn ang="0">
                  <a:pos x="42" y="0"/>
                </a:cxn>
              </a:cxnLst>
              <a:rect l="0" t="0" r="r" b="b"/>
              <a:pathLst>
                <a:path w="49" h="24">
                  <a:moveTo>
                    <a:pt x="42" y="0"/>
                  </a:moveTo>
                  <a:lnTo>
                    <a:pt x="49" y="6"/>
                  </a:lnTo>
                  <a:lnTo>
                    <a:pt x="14" y="24"/>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352" name="Freeform 348"/>
            <p:cNvSpPr>
              <a:spLocks noChangeArrowheads="1"/>
            </p:cNvSpPr>
            <p:nvPr/>
          </p:nvSpPr>
          <p:spPr bwMode="auto">
            <a:xfrm>
              <a:off x="2710" y="1064"/>
              <a:ext cx="25" cy="11"/>
            </a:xfrm>
            <a:custGeom>
              <a:avLst/>
              <a:gdLst/>
              <a:ahLst/>
              <a:cxnLst>
                <a:cxn ang="0">
                  <a:pos x="28" y="0"/>
                </a:cxn>
                <a:cxn ang="0">
                  <a:pos x="0" y="11"/>
                </a:cxn>
                <a:cxn ang="0">
                  <a:pos x="14" y="0"/>
                </a:cxn>
                <a:cxn ang="0">
                  <a:pos x="28" y="0"/>
                </a:cxn>
              </a:cxnLst>
              <a:rect l="0" t="0" r="r" b="b"/>
              <a:pathLst>
                <a:path w="28" h="11">
                  <a:moveTo>
                    <a:pt x="28" y="0"/>
                  </a:moveTo>
                  <a:lnTo>
                    <a:pt x="0" y="11"/>
                  </a:lnTo>
                  <a:lnTo>
                    <a:pt x="14" y="0"/>
                  </a:lnTo>
                  <a:lnTo>
                    <a:pt x="28" y="0"/>
                  </a:lnTo>
                  <a:close/>
                </a:path>
              </a:pathLst>
            </a:custGeom>
            <a:solidFill>
              <a:srgbClr val="000000"/>
            </a:solidFill>
            <a:ln w="9525">
              <a:noFill/>
              <a:round/>
              <a:headEnd/>
              <a:tailEnd/>
            </a:ln>
            <a:effectLst/>
          </p:spPr>
          <p:txBody>
            <a:bodyPr wrap="none" anchor="ctr"/>
            <a:lstStyle/>
            <a:p>
              <a:endParaRPr lang="en-CA"/>
            </a:p>
          </p:txBody>
        </p:sp>
        <p:sp>
          <p:nvSpPr>
            <p:cNvPr id="353" name="Freeform 349"/>
            <p:cNvSpPr>
              <a:spLocks noChangeArrowheads="1"/>
            </p:cNvSpPr>
            <p:nvPr/>
          </p:nvSpPr>
          <p:spPr bwMode="auto">
            <a:xfrm>
              <a:off x="2710" y="1064"/>
              <a:ext cx="31" cy="35"/>
            </a:xfrm>
            <a:custGeom>
              <a:avLst/>
              <a:gdLst/>
              <a:ahLst/>
              <a:cxnLst>
                <a:cxn ang="0">
                  <a:pos x="28" y="0"/>
                </a:cxn>
                <a:cxn ang="0">
                  <a:pos x="0" y="11"/>
                </a:cxn>
                <a:cxn ang="0">
                  <a:pos x="21" y="35"/>
                </a:cxn>
                <a:cxn ang="0">
                  <a:pos x="35" y="29"/>
                </a:cxn>
                <a:cxn ang="0">
                  <a:pos x="28" y="0"/>
                </a:cxn>
              </a:cxnLst>
              <a:rect l="0" t="0" r="r" b="b"/>
              <a:pathLst>
                <a:path w="35" h="35">
                  <a:moveTo>
                    <a:pt x="28" y="0"/>
                  </a:moveTo>
                  <a:lnTo>
                    <a:pt x="0" y="11"/>
                  </a:lnTo>
                  <a:lnTo>
                    <a:pt x="21" y="35"/>
                  </a:lnTo>
                  <a:lnTo>
                    <a:pt x="35" y="29"/>
                  </a:lnTo>
                  <a:lnTo>
                    <a:pt x="28" y="0"/>
                  </a:lnTo>
                  <a:close/>
                </a:path>
              </a:pathLst>
            </a:custGeom>
            <a:solidFill>
              <a:srgbClr val="000000"/>
            </a:solidFill>
            <a:ln w="9525">
              <a:noFill/>
              <a:round/>
              <a:headEnd/>
              <a:tailEnd/>
            </a:ln>
            <a:effectLst/>
          </p:spPr>
          <p:txBody>
            <a:bodyPr wrap="none" anchor="ctr"/>
            <a:lstStyle/>
            <a:p>
              <a:endParaRPr lang="en-CA"/>
            </a:p>
          </p:txBody>
        </p:sp>
        <p:sp>
          <p:nvSpPr>
            <p:cNvPr id="354" name="Freeform 350"/>
            <p:cNvSpPr>
              <a:spLocks noChangeArrowheads="1"/>
            </p:cNvSpPr>
            <p:nvPr/>
          </p:nvSpPr>
          <p:spPr bwMode="auto">
            <a:xfrm>
              <a:off x="2716" y="1105"/>
              <a:ext cx="62" cy="59"/>
            </a:xfrm>
            <a:custGeom>
              <a:avLst/>
              <a:gdLst/>
              <a:ahLst/>
              <a:cxnLst>
                <a:cxn ang="0">
                  <a:pos x="21" y="0"/>
                </a:cxn>
                <a:cxn ang="0">
                  <a:pos x="70" y="29"/>
                </a:cxn>
                <a:cxn ang="0">
                  <a:pos x="49" y="59"/>
                </a:cxn>
                <a:cxn ang="0">
                  <a:pos x="0" y="29"/>
                </a:cxn>
                <a:cxn ang="0">
                  <a:pos x="21" y="0"/>
                </a:cxn>
              </a:cxnLst>
              <a:rect l="0" t="0" r="r" b="b"/>
              <a:pathLst>
                <a:path w="70" h="59">
                  <a:moveTo>
                    <a:pt x="21" y="0"/>
                  </a:moveTo>
                  <a:lnTo>
                    <a:pt x="70" y="29"/>
                  </a:lnTo>
                  <a:lnTo>
                    <a:pt x="49" y="59"/>
                  </a:lnTo>
                  <a:lnTo>
                    <a:pt x="0" y="29"/>
                  </a:lnTo>
                  <a:lnTo>
                    <a:pt x="21" y="0"/>
                  </a:lnTo>
                  <a:close/>
                </a:path>
              </a:pathLst>
            </a:custGeom>
            <a:solidFill>
              <a:srgbClr val="000000"/>
            </a:solidFill>
            <a:ln w="9525">
              <a:noFill/>
              <a:round/>
              <a:headEnd/>
              <a:tailEnd/>
            </a:ln>
            <a:effectLst/>
          </p:spPr>
          <p:txBody>
            <a:bodyPr wrap="none" anchor="ctr"/>
            <a:lstStyle/>
            <a:p>
              <a:endParaRPr lang="en-CA"/>
            </a:p>
          </p:txBody>
        </p:sp>
        <p:sp>
          <p:nvSpPr>
            <p:cNvPr id="355" name="Freeform 351"/>
            <p:cNvSpPr>
              <a:spLocks noChangeArrowheads="1"/>
            </p:cNvSpPr>
            <p:nvPr/>
          </p:nvSpPr>
          <p:spPr bwMode="auto">
            <a:xfrm>
              <a:off x="2710" y="1105"/>
              <a:ext cx="31" cy="29"/>
            </a:xfrm>
            <a:custGeom>
              <a:avLst/>
              <a:gdLst/>
              <a:ahLst/>
              <a:cxnLst>
                <a:cxn ang="0">
                  <a:pos x="0" y="24"/>
                </a:cxn>
                <a:cxn ang="0">
                  <a:pos x="7" y="29"/>
                </a:cxn>
                <a:cxn ang="0">
                  <a:pos x="35" y="6"/>
                </a:cxn>
                <a:cxn ang="0">
                  <a:pos x="28" y="0"/>
                </a:cxn>
                <a:cxn ang="0">
                  <a:pos x="0" y="24"/>
                </a:cxn>
              </a:cxnLst>
              <a:rect l="0" t="0" r="r" b="b"/>
              <a:pathLst>
                <a:path w="35" h="29">
                  <a:moveTo>
                    <a:pt x="0" y="24"/>
                  </a:moveTo>
                  <a:lnTo>
                    <a:pt x="7" y="29"/>
                  </a:lnTo>
                  <a:lnTo>
                    <a:pt x="35" y="6"/>
                  </a:lnTo>
                  <a:lnTo>
                    <a:pt x="28" y="0"/>
                  </a:lnTo>
                  <a:lnTo>
                    <a:pt x="0" y="24"/>
                  </a:lnTo>
                  <a:close/>
                </a:path>
              </a:pathLst>
            </a:custGeom>
            <a:solidFill>
              <a:srgbClr val="000000"/>
            </a:solidFill>
            <a:ln w="9525">
              <a:noFill/>
              <a:round/>
              <a:headEnd/>
              <a:tailEnd/>
            </a:ln>
            <a:effectLst/>
          </p:spPr>
          <p:txBody>
            <a:bodyPr wrap="none" anchor="ctr"/>
            <a:lstStyle/>
            <a:p>
              <a:endParaRPr lang="en-CA"/>
            </a:p>
          </p:txBody>
        </p:sp>
        <p:sp>
          <p:nvSpPr>
            <p:cNvPr id="356" name="Rectangle 352"/>
            <p:cNvSpPr>
              <a:spLocks noChangeArrowheads="1"/>
            </p:cNvSpPr>
            <p:nvPr/>
          </p:nvSpPr>
          <p:spPr bwMode="auto">
            <a:xfrm>
              <a:off x="2773" y="1129"/>
              <a:ext cx="37" cy="35"/>
            </a:xfrm>
            <a:prstGeom prst="rect">
              <a:avLst/>
            </a:prstGeom>
            <a:solidFill>
              <a:srgbClr val="000000"/>
            </a:solidFill>
            <a:ln w="9525">
              <a:noFill/>
              <a:round/>
              <a:headEnd/>
              <a:tailEnd/>
            </a:ln>
            <a:effectLst/>
          </p:spPr>
          <p:txBody>
            <a:bodyPr wrap="none" anchor="ctr"/>
            <a:lstStyle/>
            <a:p>
              <a:endParaRPr lang="en-CA"/>
            </a:p>
          </p:txBody>
        </p:sp>
        <p:sp>
          <p:nvSpPr>
            <p:cNvPr id="357" name="Freeform 353"/>
            <p:cNvSpPr>
              <a:spLocks noChangeArrowheads="1"/>
            </p:cNvSpPr>
            <p:nvPr/>
          </p:nvSpPr>
          <p:spPr bwMode="auto">
            <a:xfrm>
              <a:off x="2760" y="1164"/>
              <a:ext cx="13" cy="1"/>
            </a:xfrm>
            <a:custGeom>
              <a:avLst/>
              <a:gdLst/>
              <a:ahLst/>
              <a:cxnLst>
                <a:cxn ang="0">
                  <a:pos x="0" y="0"/>
                </a:cxn>
                <a:cxn ang="0">
                  <a:pos x="14" y="0"/>
                </a:cxn>
                <a:cxn ang="0">
                  <a:pos x="0" y="0"/>
                </a:cxn>
                <a:cxn ang="0">
                  <a:pos x="0" y="0"/>
                </a:cxn>
              </a:cxnLst>
              <a:rect l="0" t="0" r="r" b="b"/>
              <a:pathLst>
                <a:path w="14">
                  <a:moveTo>
                    <a:pt x="0" y="0"/>
                  </a:moveTo>
                  <a:lnTo>
                    <a:pt x="14" y="0"/>
                  </a:lnTo>
                  <a:lnTo>
                    <a:pt x="0" y="0"/>
                  </a:lnTo>
                  <a:lnTo>
                    <a:pt x="0" y="0"/>
                  </a:lnTo>
                  <a:close/>
                </a:path>
              </a:pathLst>
            </a:custGeom>
            <a:solidFill>
              <a:srgbClr val="000000"/>
            </a:solidFill>
            <a:ln w="9525">
              <a:noFill/>
              <a:round/>
              <a:headEnd/>
              <a:tailEnd/>
            </a:ln>
            <a:effectLst/>
          </p:spPr>
          <p:txBody>
            <a:bodyPr wrap="none" anchor="ctr"/>
            <a:lstStyle/>
            <a:p>
              <a:endParaRPr lang="en-CA"/>
            </a:p>
          </p:txBody>
        </p:sp>
        <p:sp>
          <p:nvSpPr>
            <p:cNvPr id="358" name="Freeform 354"/>
            <p:cNvSpPr>
              <a:spLocks noChangeArrowheads="1"/>
            </p:cNvSpPr>
            <p:nvPr/>
          </p:nvSpPr>
          <p:spPr bwMode="auto">
            <a:xfrm>
              <a:off x="2760" y="1129"/>
              <a:ext cx="19" cy="35"/>
            </a:xfrm>
            <a:custGeom>
              <a:avLst/>
              <a:gdLst/>
              <a:ahLst/>
              <a:cxnLst>
                <a:cxn ang="0">
                  <a:pos x="0" y="35"/>
                </a:cxn>
                <a:cxn ang="0">
                  <a:pos x="14" y="35"/>
                </a:cxn>
                <a:cxn ang="0">
                  <a:pos x="21" y="5"/>
                </a:cxn>
                <a:cxn ang="0">
                  <a:pos x="14" y="0"/>
                </a:cxn>
                <a:cxn ang="0">
                  <a:pos x="0" y="35"/>
                </a:cxn>
              </a:cxnLst>
              <a:rect l="0" t="0" r="r" b="b"/>
              <a:pathLst>
                <a:path w="21" h="35">
                  <a:moveTo>
                    <a:pt x="0" y="35"/>
                  </a:moveTo>
                  <a:lnTo>
                    <a:pt x="14" y="35"/>
                  </a:lnTo>
                  <a:lnTo>
                    <a:pt x="21" y="5"/>
                  </a:lnTo>
                  <a:lnTo>
                    <a:pt x="14" y="0"/>
                  </a:lnTo>
                  <a:lnTo>
                    <a:pt x="0" y="35"/>
                  </a:lnTo>
                  <a:close/>
                </a:path>
              </a:pathLst>
            </a:custGeom>
            <a:solidFill>
              <a:srgbClr val="000000"/>
            </a:solidFill>
            <a:ln w="9525">
              <a:noFill/>
              <a:round/>
              <a:headEnd/>
              <a:tailEnd/>
            </a:ln>
            <a:effectLst/>
          </p:spPr>
          <p:txBody>
            <a:bodyPr wrap="none" anchor="ctr"/>
            <a:lstStyle/>
            <a:p>
              <a:endParaRPr lang="en-CA"/>
            </a:p>
          </p:txBody>
        </p:sp>
        <p:sp>
          <p:nvSpPr>
            <p:cNvPr id="359" name="Freeform 355"/>
            <p:cNvSpPr>
              <a:spLocks noChangeArrowheads="1"/>
            </p:cNvSpPr>
            <p:nvPr/>
          </p:nvSpPr>
          <p:spPr bwMode="auto">
            <a:xfrm>
              <a:off x="2791" y="1117"/>
              <a:ext cx="44" cy="41"/>
            </a:xfrm>
            <a:custGeom>
              <a:avLst/>
              <a:gdLst/>
              <a:ahLst/>
              <a:cxnLst>
                <a:cxn ang="0">
                  <a:pos x="0" y="23"/>
                </a:cxn>
                <a:cxn ang="0">
                  <a:pos x="14" y="0"/>
                </a:cxn>
                <a:cxn ang="0">
                  <a:pos x="49" y="17"/>
                </a:cxn>
                <a:cxn ang="0">
                  <a:pos x="35" y="41"/>
                </a:cxn>
                <a:cxn ang="0">
                  <a:pos x="0" y="23"/>
                </a:cxn>
              </a:cxnLst>
              <a:rect l="0" t="0" r="r" b="b"/>
              <a:pathLst>
                <a:path w="49" h="41">
                  <a:moveTo>
                    <a:pt x="0" y="23"/>
                  </a:moveTo>
                  <a:lnTo>
                    <a:pt x="14" y="0"/>
                  </a:lnTo>
                  <a:lnTo>
                    <a:pt x="49" y="17"/>
                  </a:lnTo>
                  <a:lnTo>
                    <a:pt x="35" y="41"/>
                  </a:lnTo>
                  <a:lnTo>
                    <a:pt x="0" y="23"/>
                  </a:lnTo>
                  <a:close/>
                </a:path>
              </a:pathLst>
            </a:custGeom>
            <a:solidFill>
              <a:srgbClr val="000000"/>
            </a:solidFill>
            <a:ln w="9525">
              <a:noFill/>
              <a:round/>
              <a:headEnd/>
              <a:tailEnd/>
            </a:ln>
            <a:effectLst/>
          </p:spPr>
          <p:txBody>
            <a:bodyPr wrap="none" anchor="ctr"/>
            <a:lstStyle/>
            <a:p>
              <a:endParaRPr lang="en-CA"/>
            </a:p>
          </p:txBody>
        </p:sp>
        <p:sp>
          <p:nvSpPr>
            <p:cNvPr id="360" name="Freeform 356"/>
            <p:cNvSpPr>
              <a:spLocks noChangeArrowheads="1"/>
            </p:cNvSpPr>
            <p:nvPr/>
          </p:nvSpPr>
          <p:spPr bwMode="auto">
            <a:xfrm>
              <a:off x="2810" y="1158"/>
              <a:ext cx="13" cy="6"/>
            </a:xfrm>
            <a:custGeom>
              <a:avLst/>
              <a:gdLst/>
              <a:ahLst/>
              <a:cxnLst>
                <a:cxn ang="0">
                  <a:pos x="0" y="6"/>
                </a:cxn>
                <a:cxn ang="0">
                  <a:pos x="14" y="0"/>
                </a:cxn>
                <a:cxn ang="0">
                  <a:pos x="7" y="6"/>
                </a:cxn>
                <a:cxn ang="0">
                  <a:pos x="0" y="6"/>
                </a:cxn>
              </a:cxnLst>
              <a:rect l="0" t="0" r="r" b="b"/>
              <a:pathLst>
                <a:path w="14" h="6">
                  <a:moveTo>
                    <a:pt x="0" y="6"/>
                  </a:moveTo>
                  <a:lnTo>
                    <a:pt x="14" y="0"/>
                  </a:lnTo>
                  <a:lnTo>
                    <a:pt x="7" y="6"/>
                  </a:lnTo>
                  <a:lnTo>
                    <a:pt x="0" y="6"/>
                  </a:lnTo>
                  <a:close/>
                </a:path>
              </a:pathLst>
            </a:custGeom>
            <a:solidFill>
              <a:srgbClr val="000000"/>
            </a:solidFill>
            <a:ln w="9525">
              <a:noFill/>
              <a:round/>
              <a:headEnd/>
              <a:tailEnd/>
            </a:ln>
            <a:effectLst/>
          </p:spPr>
          <p:txBody>
            <a:bodyPr wrap="none" anchor="ctr"/>
            <a:lstStyle/>
            <a:p>
              <a:endParaRPr lang="en-CA"/>
            </a:p>
          </p:txBody>
        </p:sp>
        <p:sp>
          <p:nvSpPr>
            <p:cNvPr id="361" name="Freeform 357"/>
            <p:cNvSpPr>
              <a:spLocks noChangeArrowheads="1"/>
            </p:cNvSpPr>
            <p:nvPr/>
          </p:nvSpPr>
          <p:spPr bwMode="auto">
            <a:xfrm>
              <a:off x="2791" y="1129"/>
              <a:ext cx="31" cy="35"/>
            </a:xfrm>
            <a:custGeom>
              <a:avLst/>
              <a:gdLst/>
              <a:ahLst/>
              <a:cxnLst>
                <a:cxn ang="0">
                  <a:pos x="21" y="35"/>
                </a:cxn>
                <a:cxn ang="0">
                  <a:pos x="35" y="29"/>
                </a:cxn>
                <a:cxn ang="0">
                  <a:pos x="21" y="0"/>
                </a:cxn>
                <a:cxn ang="0">
                  <a:pos x="0" y="11"/>
                </a:cxn>
                <a:cxn ang="0">
                  <a:pos x="21" y="35"/>
                </a:cxn>
              </a:cxnLst>
              <a:rect l="0" t="0" r="r" b="b"/>
              <a:pathLst>
                <a:path w="35" h="35">
                  <a:moveTo>
                    <a:pt x="21" y="35"/>
                  </a:moveTo>
                  <a:lnTo>
                    <a:pt x="35" y="29"/>
                  </a:lnTo>
                  <a:lnTo>
                    <a:pt x="21" y="0"/>
                  </a:lnTo>
                  <a:lnTo>
                    <a:pt x="0" y="11"/>
                  </a:lnTo>
                  <a:lnTo>
                    <a:pt x="21" y="35"/>
                  </a:lnTo>
                  <a:close/>
                </a:path>
              </a:pathLst>
            </a:custGeom>
            <a:solidFill>
              <a:srgbClr val="000000"/>
            </a:solidFill>
            <a:ln w="9525">
              <a:noFill/>
              <a:round/>
              <a:headEnd/>
              <a:tailEnd/>
            </a:ln>
            <a:effectLst/>
          </p:spPr>
          <p:txBody>
            <a:bodyPr wrap="none" anchor="ctr"/>
            <a:lstStyle/>
            <a:p>
              <a:endParaRPr lang="en-CA"/>
            </a:p>
          </p:txBody>
        </p:sp>
        <p:sp>
          <p:nvSpPr>
            <p:cNvPr id="362" name="Freeform 358"/>
            <p:cNvSpPr>
              <a:spLocks noChangeArrowheads="1"/>
            </p:cNvSpPr>
            <p:nvPr/>
          </p:nvSpPr>
          <p:spPr bwMode="auto">
            <a:xfrm>
              <a:off x="2797" y="1087"/>
              <a:ext cx="38" cy="47"/>
            </a:xfrm>
            <a:custGeom>
              <a:avLst/>
              <a:gdLst/>
              <a:ahLst/>
              <a:cxnLst>
                <a:cxn ang="0">
                  <a:pos x="7" y="47"/>
                </a:cxn>
                <a:cxn ang="0">
                  <a:pos x="0" y="30"/>
                </a:cxn>
                <a:cxn ang="0">
                  <a:pos x="21" y="0"/>
                </a:cxn>
                <a:cxn ang="0">
                  <a:pos x="42" y="30"/>
                </a:cxn>
                <a:cxn ang="0">
                  <a:pos x="7" y="47"/>
                </a:cxn>
              </a:cxnLst>
              <a:rect l="0" t="0" r="r" b="b"/>
              <a:pathLst>
                <a:path w="42" h="47">
                  <a:moveTo>
                    <a:pt x="7" y="47"/>
                  </a:moveTo>
                  <a:lnTo>
                    <a:pt x="0" y="30"/>
                  </a:lnTo>
                  <a:lnTo>
                    <a:pt x="21" y="0"/>
                  </a:lnTo>
                  <a:lnTo>
                    <a:pt x="42" y="30"/>
                  </a:lnTo>
                  <a:lnTo>
                    <a:pt x="7" y="47"/>
                  </a:lnTo>
                  <a:close/>
                </a:path>
              </a:pathLst>
            </a:custGeom>
            <a:solidFill>
              <a:srgbClr val="000000"/>
            </a:solidFill>
            <a:ln w="9525">
              <a:noFill/>
              <a:round/>
              <a:headEnd/>
              <a:tailEnd/>
            </a:ln>
            <a:effectLst/>
          </p:spPr>
          <p:txBody>
            <a:bodyPr wrap="none" anchor="ctr"/>
            <a:lstStyle/>
            <a:p>
              <a:endParaRPr lang="en-CA"/>
            </a:p>
          </p:txBody>
        </p:sp>
        <p:sp>
          <p:nvSpPr>
            <p:cNvPr id="363" name="Freeform 359"/>
            <p:cNvSpPr>
              <a:spLocks noChangeArrowheads="1"/>
            </p:cNvSpPr>
            <p:nvPr/>
          </p:nvSpPr>
          <p:spPr bwMode="auto">
            <a:xfrm>
              <a:off x="2766" y="1075"/>
              <a:ext cx="50" cy="42"/>
            </a:xfrm>
            <a:custGeom>
              <a:avLst/>
              <a:gdLst/>
              <a:ahLst/>
              <a:cxnLst>
                <a:cxn ang="0">
                  <a:pos x="35" y="42"/>
                </a:cxn>
                <a:cxn ang="0">
                  <a:pos x="0" y="30"/>
                </a:cxn>
                <a:cxn ang="0">
                  <a:pos x="21" y="0"/>
                </a:cxn>
                <a:cxn ang="0">
                  <a:pos x="56" y="12"/>
                </a:cxn>
                <a:cxn ang="0">
                  <a:pos x="35" y="42"/>
                </a:cxn>
              </a:cxnLst>
              <a:rect l="0" t="0" r="r" b="b"/>
              <a:pathLst>
                <a:path w="56" h="42">
                  <a:moveTo>
                    <a:pt x="35" y="42"/>
                  </a:moveTo>
                  <a:lnTo>
                    <a:pt x="0" y="30"/>
                  </a:lnTo>
                  <a:lnTo>
                    <a:pt x="21" y="0"/>
                  </a:lnTo>
                  <a:lnTo>
                    <a:pt x="56" y="12"/>
                  </a:lnTo>
                  <a:lnTo>
                    <a:pt x="35" y="42"/>
                  </a:lnTo>
                  <a:close/>
                </a:path>
              </a:pathLst>
            </a:custGeom>
            <a:solidFill>
              <a:srgbClr val="000000"/>
            </a:solidFill>
            <a:ln w="9525">
              <a:noFill/>
              <a:round/>
              <a:headEnd/>
              <a:tailEnd/>
            </a:ln>
            <a:effectLst/>
          </p:spPr>
          <p:txBody>
            <a:bodyPr wrap="none" anchor="ctr"/>
            <a:lstStyle/>
            <a:p>
              <a:endParaRPr lang="en-CA"/>
            </a:p>
          </p:txBody>
        </p:sp>
        <p:sp>
          <p:nvSpPr>
            <p:cNvPr id="364" name="Freeform 360"/>
            <p:cNvSpPr>
              <a:spLocks noChangeArrowheads="1"/>
            </p:cNvSpPr>
            <p:nvPr/>
          </p:nvSpPr>
          <p:spPr bwMode="auto">
            <a:xfrm>
              <a:off x="2835" y="1117"/>
              <a:ext cx="6" cy="17"/>
            </a:xfrm>
            <a:custGeom>
              <a:avLst/>
              <a:gdLst/>
              <a:ahLst/>
              <a:cxnLst>
                <a:cxn ang="0">
                  <a:pos x="0" y="17"/>
                </a:cxn>
                <a:cxn ang="0">
                  <a:pos x="0" y="0"/>
                </a:cxn>
                <a:cxn ang="0">
                  <a:pos x="7" y="12"/>
                </a:cxn>
                <a:cxn ang="0">
                  <a:pos x="0" y="17"/>
                </a:cxn>
              </a:cxnLst>
              <a:rect l="0" t="0" r="r" b="b"/>
              <a:pathLst>
                <a:path w="7" h="17">
                  <a:moveTo>
                    <a:pt x="0" y="17"/>
                  </a:moveTo>
                  <a:lnTo>
                    <a:pt x="0" y="0"/>
                  </a:lnTo>
                  <a:lnTo>
                    <a:pt x="7" y="12"/>
                  </a:lnTo>
                  <a:lnTo>
                    <a:pt x="0" y="17"/>
                  </a:lnTo>
                  <a:close/>
                </a:path>
              </a:pathLst>
            </a:custGeom>
            <a:solidFill>
              <a:srgbClr val="000000"/>
            </a:solidFill>
            <a:ln w="9525">
              <a:noFill/>
              <a:round/>
              <a:headEnd/>
              <a:tailEnd/>
            </a:ln>
            <a:effectLst/>
          </p:spPr>
          <p:txBody>
            <a:bodyPr wrap="none" anchor="ctr"/>
            <a:lstStyle/>
            <a:p>
              <a:endParaRPr lang="en-CA"/>
            </a:p>
          </p:txBody>
        </p:sp>
        <p:sp>
          <p:nvSpPr>
            <p:cNvPr id="365" name="Rectangle 361"/>
            <p:cNvSpPr>
              <a:spLocks noChangeArrowheads="1"/>
            </p:cNvSpPr>
            <p:nvPr/>
          </p:nvSpPr>
          <p:spPr bwMode="auto">
            <a:xfrm>
              <a:off x="2803" y="1117"/>
              <a:ext cx="31" cy="17"/>
            </a:xfrm>
            <a:prstGeom prst="rect">
              <a:avLst/>
            </a:prstGeom>
            <a:solidFill>
              <a:srgbClr val="000000"/>
            </a:solidFill>
            <a:ln w="9525">
              <a:noFill/>
              <a:round/>
              <a:headEnd/>
              <a:tailEnd/>
            </a:ln>
            <a:effectLst/>
          </p:spPr>
          <p:txBody>
            <a:bodyPr wrap="none" anchor="ctr"/>
            <a:lstStyle/>
            <a:p>
              <a:endParaRPr lang="en-CA"/>
            </a:p>
          </p:txBody>
        </p:sp>
        <p:sp>
          <p:nvSpPr>
            <p:cNvPr id="366" name="Freeform 362"/>
            <p:cNvSpPr>
              <a:spLocks noChangeArrowheads="1"/>
            </p:cNvSpPr>
            <p:nvPr/>
          </p:nvSpPr>
          <p:spPr bwMode="auto">
            <a:xfrm>
              <a:off x="2766" y="1069"/>
              <a:ext cx="19" cy="36"/>
            </a:xfrm>
            <a:custGeom>
              <a:avLst/>
              <a:gdLst/>
              <a:ahLst/>
              <a:cxnLst>
                <a:cxn ang="0">
                  <a:pos x="21" y="6"/>
                </a:cxn>
                <a:cxn ang="0">
                  <a:pos x="21" y="0"/>
                </a:cxn>
                <a:cxn ang="0">
                  <a:pos x="0" y="36"/>
                </a:cxn>
                <a:cxn ang="0">
                  <a:pos x="14" y="36"/>
                </a:cxn>
                <a:cxn ang="0">
                  <a:pos x="21" y="6"/>
                </a:cxn>
              </a:cxnLst>
              <a:rect l="0" t="0" r="r" b="b"/>
              <a:pathLst>
                <a:path w="21" h="36">
                  <a:moveTo>
                    <a:pt x="21" y="6"/>
                  </a:moveTo>
                  <a:lnTo>
                    <a:pt x="21" y="0"/>
                  </a:lnTo>
                  <a:lnTo>
                    <a:pt x="0" y="36"/>
                  </a:lnTo>
                  <a:lnTo>
                    <a:pt x="14" y="36"/>
                  </a:lnTo>
                  <a:lnTo>
                    <a:pt x="21" y="6"/>
                  </a:lnTo>
                  <a:close/>
                </a:path>
              </a:pathLst>
            </a:custGeom>
            <a:solidFill>
              <a:srgbClr val="000000"/>
            </a:solidFill>
            <a:ln w="9525">
              <a:noFill/>
              <a:round/>
              <a:headEnd/>
              <a:tailEnd/>
            </a:ln>
            <a:effectLst/>
          </p:spPr>
          <p:txBody>
            <a:bodyPr wrap="none" anchor="ctr"/>
            <a:lstStyle/>
            <a:p>
              <a:endParaRPr lang="en-CA"/>
            </a:p>
          </p:txBody>
        </p:sp>
        <p:sp>
          <p:nvSpPr>
            <p:cNvPr id="367" name="Freeform 363"/>
            <p:cNvSpPr>
              <a:spLocks noChangeArrowheads="1"/>
            </p:cNvSpPr>
            <p:nvPr/>
          </p:nvSpPr>
          <p:spPr bwMode="auto">
            <a:xfrm>
              <a:off x="2723" y="1572"/>
              <a:ext cx="225" cy="290"/>
            </a:xfrm>
            <a:custGeom>
              <a:avLst/>
              <a:gdLst/>
              <a:ahLst/>
              <a:cxnLst>
                <a:cxn ang="0">
                  <a:pos x="196" y="0"/>
                </a:cxn>
                <a:cxn ang="0">
                  <a:pos x="161" y="0"/>
                </a:cxn>
                <a:cxn ang="0">
                  <a:pos x="133" y="30"/>
                </a:cxn>
                <a:cxn ang="0">
                  <a:pos x="112" y="0"/>
                </a:cxn>
                <a:cxn ang="0">
                  <a:pos x="98" y="12"/>
                </a:cxn>
                <a:cxn ang="0">
                  <a:pos x="98" y="41"/>
                </a:cxn>
                <a:cxn ang="0">
                  <a:pos x="133" y="53"/>
                </a:cxn>
                <a:cxn ang="0">
                  <a:pos x="63" y="53"/>
                </a:cxn>
                <a:cxn ang="0">
                  <a:pos x="56" y="65"/>
                </a:cxn>
                <a:cxn ang="0">
                  <a:pos x="77" y="71"/>
                </a:cxn>
                <a:cxn ang="0">
                  <a:pos x="98" y="77"/>
                </a:cxn>
                <a:cxn ang="0">
                  <a:pos x="70" y="83"/>
                </a:cxn>
                <a:cxn ang="0">
                  <a:pos x="42" y="83"/>
                </a:cxn>
                <a:cxn ang="0">
                  <a:pos x="14" y="106"/>
                </a:cxn>
                <a:cxn ang="0">
                  <a:pos x="0" y="142"/>
                </a:cxn>
                <a:cxn ang="0">
                  <a:pos x="7" y="225"/>
                </a:cxn>
                <a:cxn ang="0">
                  <a:pos x="21" y="260"/>
                </a:cxn>
                <a:cxn ang="0">
                  <a:pos x="28" y="272"/>
                </a:cxn>
                <a:cxn ang="0">
                  <a:pos x="49" y="284"/>
                </a:cxn>
                <a:cxn ang="0">
                  <a:pos x="77" y="290"/>
                </a:cxn>
                <a:cxn ang="0">
                  <a:pos x="175" y="260"/>
                </a:cxn>
                <a:cxn ang="0">
                  <a:pos x="217" y="231"/>
                </a:cxn>
                <a:cxn ang="0">
                  <a:pos x="238" y="195"/>
                </a:cxn>
                <a:cxn ang="0">
                  <a:pos x="253" y="166"/>
                </a:cxn>
                <a:cxn ang="0">
                  <a:pos x="245" y="124"/>
                </a:cxn>
                <a:cxn ang="0">
                  <a:pos x="217" y="112"/>
                </a:cxn>
                <a:cxn ang="0">
                  <a:pos x="182" y="106"/>
                </a:cxn>
                <a:cxn ang="0">
                  <a:pos x="210" y="89"/>
                </a:cxn>
                <a:cxn ang="0">
                  <a:pos x="210" y="65"/>
                </a:cxn>
                <a:cxn ang="0">
                  <a:pos x="196" y="47"/>
                </a:cxn>
                <a:cxn ang="0">
                  <a:pos x="175" y="30"/>
                </a:cxn>
                <a:cxn ang="0">
                  <a:pos x="175" y="12"/>
                </a:cxn>
                <a:cxn ang="0">
                  <a:pos x="196" y="0"/>
                </a:cxn>
              </a:cxnLst>
              <a:rect l="0" t="0" r="r" b="b"/>
              <a:pathLst>
                <a:path w="253" h="290">
                  <a:moveTo>
                    <a:pt x="196" y="0"/>
                  </a:moveTo>
                  <a:lnTo>
                    <a:pt x="161" y="0"/>
                  </a:lnTo>
                  <a:lnTo>
                    <a:pt x="133" y="30"/>
                  </a:lnTo>
                  <a:lnTo>
                    <a:pt x="112" y="0"/>
                  </a:lnTo>
                  <a:lnTo>
                    <a:pt x="98" y="12"/>
                  </a:lnTo>
                  <a:lnTo>
                    <a:pt x="98" y="41"/>
                  </a:lnTo>
                  <a:lnTo>
                    <a:pt x="133" y="53"/>
                  </a:lnTo>
                  <a:lnTo>
                    <a:pt x="63" y="53"/>
                  </a:lnTo>
                  <a:lnTo>
                    <a:pt x="56" y="65"/>
                  </a:lnTo>
                  <a:lnTo>
                    <a:pt x="77" y="71"/>
                  </a:lnTo>
                  <a:lnTo>
                    <a:pt x="98" y="77"/>
                  </a:lnTo>
                  <a:lnTo>
                    <a:pt x="70" y="83"/>
                  </a:lnTo>
                  <a:lnTo>
                    <a:pt x="42" y="83"/>
                  </a:lnTo>
                  <a:lnTo>
                    <a:pt x="14" y="106"/>
                  </a:lnTo>
                  <a:lnTo>
                    <a:pt x="0" y="142"/>
                  </a:lnTo>
                  <a:lnTo>
                    <a:pt x="7" y="225"/>
                  </a:lnTo>
                  <a:lnTo>
                    <a:pt x="21" y="260"/>
                  </a:lnTo>
                  <a:lnTo>
                    <a:pt x="28" y="272"/>
                  </a:lnTo>
                  <a:lnTo>
                    <a:pt x="49" y="284"/>
                  </a:lnTo>
                  <a:lnTo>
                    <a:pt x="77" y="290"/>
                  </a:lnTo>
                  <a:lnTo>
                    <a:pt x="175" y="260"/>
                  </a:lnTo>
                  <a:lnTo>
                    <a:pt x="217" y="231"/>
                  </a:lnTo>
                  <a:lnTo>
                    <a:pt x="238" y="195"/>
                  </a:lnTo>
                  <a:lnTo>
                    <a:pt x="253" y="166"/>
                  </a:lnTo>
                  <a:lnTo>
                    <a:pt x="245" y="124"/>
                  </a:lnTo>
                  <a:lnTo>
                    <a:pt x="217" y="112"/>
                  </a:lnTo>
                  <a:lnTo>
                    <a:pt x="182" y="106"/>
                  </a:lnTo>
                  <a:lnTo>
                    <a:pt x="210" y="89"/>
                  </a:lnTo>
                  <a:lnTo>
                    <a:pt x="210" y="65"/>
                  </a:lnTo>
                  <a:lnTo>
                    <a:pt x="196" y="47"/>
                  </a:lnTo>
                  <a:lnTo>
                    <a:pt x="175" y="30"/>
                  </a:lnTo>
                  <a:lnTo>
                    <a:pt x="175" y="12"/>
                  </a:lnTo>
                  <a:lnTo>
                    <a:pt x="196" y="0"/>
                  </a:lnTo>
                  <a:close/>
                </a:path>
              </a:pathLst>
            </a:custGeom>
            <a:solidFill>
              <a:srgbClr val="000000"/>
            </a:solidFill>
            <a:ln w="9525">
              <a:noFill/>
              <a:round/>
              <a:headEnd/>
              <a:tailEnd/>
            </a:ln>
            <a:effectLst/>
          </p:spPr>
          <p:txBody>
            <a:bodyPr wrap="none" anchor="ctr"/>
            <a:lstStyle/>
            <a:p>
              <a:endParaRPr lang="en-CA"/>
            </a:p>
          </p:txBody>
        </p:sp>
        <p:sp>
          <p:nvSpPr>
            <p:cNvPr id="368" name="Rectangle 364"/>
            <p:cNvSpPr>
              <a:spLocks noChangeArrowheads="1"/>
            </p:cNvSpPr>
            <p:nvPr/>
          </p:nvSpPr>
          <p:spPr bwMode="auto">
            <a:xfrm>
              <a:off x="2866" y="1554"/>
              <a:ext cx="31" cy="36"/>
            </a:xfrm>
            <a:prstGeom prst="rect">
              <a:avLst/>
            </a:prstGeom>
            <a:solidFill>
              <a:srgbClr val="000000"/>
            </a:solidFill>
            <a:ln w="9525">
              <a:noFill/>
              <a:round/>
              <a:headEnd/>
              <a:tailEnd/>
            </a:ln>
            <a:effectLst/>
          </p:spPr>
          <p:txBody>
            <a:bodyPr wrap="none" anchor="ctr"/>
            <a:lstStyle/>
            <a:p>
              <a:endParaRPr lang="en-CA"/>
            </a:p>
          </p:txBody>
        </p:sp>
        <p:sp>
          <p:nvSpPr>
            <p:cNvPr id="369" name="Freeform 365"/>
            <p:cNvSpPr>
              <a:spLocks noChangeArrowheads="1"/>
            </p:cNvSpPr>
            <p:nvPr/>
          </p:nvSpPr>
          <p:spPr bwMode="auto">
            <a:xfrm>
              <a:off x="2822" y="1566"/>
              <a:ext cx="56" cy="47"/>
            </a:xfrm>
            <a:custGeom>
              <a:avLst/>
              <a:gdLst/>
              <a:ahLst/>
              <a:cxnLst>
                <a:cxn ang="0">
                  <a:pos x="63" y="18"/>
                </a:cxn>
                <a:cxn ang="0">
                  <a:pos x="35" y="47"/>
                </a:cxn>
                <a:cxn ang="0">
                  <a:pos x="0" y="30"/>
                </a:cxn>
                <a:cxn ang="0">
                  <a:pos x="28" y="0"/>
                </a:cxn>
                <a:cxn ang="0">
                  <a:pos x="63" y="18"/>
                </a:cxn>
              </a:cxnLst>
              <a:rect l="0" t="0" r="r" b="b"/>
              <a:pathLst>
                <a:path w="63" h="47">
                  <a:moveTo>
                    <a:pt x="63" y="18"/>
                  </a:moveTo>
                  <a:lnTo>
                    <a:pt x="35" y="47"/>
                  </a:lnTo>
                  <a:lnTo>
                    <a:pt x="0" y="30"/>
                  </a:lnTo>
                  <a:lnTo>
                    <a:pt x="28" y="0"/>
                  </a:lnTo>
                  <a:lnTo>
                    <a:pt x="63" y="18"/>
                  </a:lnTo>
                  <a:close/>
                </a:path>
              </a:pathLst>
            </a:custGeom>
            <a:solidFill>
              <a:srgbClr val="000000"/>
            </a:solidFill>
            <a:ln w="9525">
              <a:noFill/>
              <a:round/>
              <a:headEnd/>
              <a:tailEnd/>
            </a:ln>
            <a:effectLst/>
          </p:spPr>
          <p:txBody>
            <a:bodyPr wrap="none" anchor="ctr"/>
            <a:lstStyle/>
            <a:p>
              <a:endParaRPr lang="en-CA"/>
            </a:p>
          </p:txBody>
        </p:sp>
        <p:sp>
          <p:nvSpPr>
            <p:cNvPr id="370" name="Freeform 366"/>
            <p:cNvSpPr>
              <a:spLocks noChangeArrowheads="1"/>
            </p:cNvSpPr>
            <p:nvPr/>
          </p:nvSpPr>
          <p:spPr bwMode="auto">
            <a:xfrm>
              <a:off x="2847" y="1554"/>
              <a:ext cx="31" cy="36"/>
            </a:xfrm>
            <a:custGeom>
              <a:avLst/>
              <a:gdLst/>
              <a:ahLst/>
              <a:cxnLst>
                <a:cxn ang="0">
                  <a:pos x="21" y="0"/>
                </a:cxn>
                <a:cxn ang="0">
                  <a:pos x="0" y="12"/>
                </a:cxn>
                <a:cxn ang="0">
                  <a:pos x="21" y="36"/>
                </a:cxn>
                <a:cxn ang="0">
                  <a:pos x="35" y="30"/>
                </a:cxn>
                <a:cxn ang="0">
                  <a:pos x="21" y="0"/>
                </a:cxn>
              </a:cxnLst>
              <a:rect l="0" t="0" r="r" b="b"/>
              <a:pathLst>
                <a:path w="35" h="36">
                  <a:moveTo>
                    <a:pt x="21" y="0"/>
                  </a:moveTo>
                  <a:lnTo>
                    <a:pt x="0" y="12"/>
                  </a:lnTo>
                  <a:lnTo>
                    <a:pt x="21" y="36"/>
                  </a:lnTo>
                  <a:lnTo>
                    <a:pt x="35" y="30"/>
                  </a:lnTo>
                  <a:lnTo>
                    <a:pt x="21" y="0"/>
                  </a:lnTo>
                  <a:close/>
                </a:path>
              </a:pathLst>
            </a:custGeom>
            <a:solidFill>
              <a:srgbClr val="000000"/>
            </a:solidFill>
            <a:ln w="9525">
              <a:noFill/>
              <a:round/>
              <a:headEnd/>
              <a:tailEnd/>
            </a:ln>
            <a:effectLst/>
          </p:spPr>
          <p:txBody>
            <a:bodyPr wrap="none" anchor="ctr"/>
            <a:lstStyle/>
            <a:p>
              <a:endParaRPr lang="en-CA"/>
            </a:p>
          </p:txBody>
        </p:sp>
        <p:sp>
          <p:nvSpPr>
            <p:cNvPr id="371" name="Freeform 367"/>
            <p:cNvSpPr>
              <a:spLocks noChangeArrowheads="1"/>
            </p:cNvSpPr>
            <p:nvPr/>
          </p:nvSpPr>
          <p:spPr bwMode="auto">
            <a:xfrm>
              <a:off x="2803" y="1566"/>
              <a:ext cx="50" cy="47"/>
            </a:xfrm>
            <a:custGeom>
              <a:avLst/>
              <a:gdLst/>
              <a:ahLst/>
              <a:cxnLst>
                <a:cxn ang="0">
                  <a:pos x="21" y="47"/>
                </a:cxn>
                <a:cxn ang="0">
                  <a:pos x="56" y="30"/>
                </a:cxn>
                <a:cxn ang="0">
                  <a:pos x="35" y="0"/>
                </a:cxn>
                <a:cxn ang="0">
                  <a:pos x="0" y="18"/>
                </a:cxn>
                <a:cxn ang="0">
                  <a:pos x="21" y="47"/>
                </a:cxn>
              </a:cxnLst>
              <a:rect l="0" t="0" r="r" b="b"/>
              <a:pathLst>
                <a:path w="56" h="47">
                  <a:moveTo>
                    <a:pt x="21" y="47"/>
                  </a:moveTo>
                  <a:lnTo>
                    <a:pt x="56" y="30"/>
                  </a:lnTo>
                  <a:lnTo>
                    <a:pt x="35" y="0"/>
                  </a:lnTo>
                  <a:lnTo>
                    <a:pt x="0" y="18"/>
                  </a:lnTo>
                  <a:lnTo>
                    <a:pt x="21" y="47"/>
                  </a:lnTo>
                  <a:close/>
                </a:path>
              </a:pathLst>
            </a:custGeom>
            <a:solidFill>
              <a:srgbClr val="000000"/>
            </a:solidFill>
            <a:ln w="9525">
              <a:noFill/>
              <a:round/>
              <a:headEnd/>
              <a:tailEnd/>
            </a:ln>
            <a:effectLst/>
          </p:spPr>
          <p:txBody>
            <a:bodyPr wrap="none" anchor="ctr"/>
            <a:lstStyle/>
            <a:p>
              <a:endParaRPr lang="en-CA"/>
            </a:p>
          </p:txBody>
        </p:sp>
        <p:sp>
          <p:nvSpPr>
            <p:cNvPr id="372" name="Rectangle 368"/>
            <p:cNvSpPr>
              <a:spLocks noChangeArrowheads="1"/>
            </p:cNvSpPr>
            <p:nvPr/>
          </p:nvSpPr>
          <p:spPr bwMode="auto">
            <a:xfrm>
              <a:off x="2822" y="1596"/>
              <a:ext cx="31" cy="17"/>
            </a:xfrm>
            <a:prstGeom prst="rect">
              <a:avLst/>
            </a:prstGeom>
            <a:solidFill>
              <a:srgbClr val="000000"/>
            </a:solidFill>
            <a:ln w="9525">
              <a:noFill/>
              <a:round/>
              <a:headEnd/>
              <a:tailEnd/>
            </a:ln>
            <a:effectLst/>
          </p:spPr>
          <p:txBody>
            <a:bodyPr wrap="none" anchor="ctr"/>
            <a:lstStyle/>
            <a:p>
              <a:endParaRPr lang="en-CA"/>
            </a:p>
          </p:txBody>
        </p:sp>
        <p:sp>
          <p:nvSpPr>
            <p:cNvPr id="373" name="Freeform 369"/>
            <p:cNvSpPr>
              <a:spLocks noChangeArrowheads="1"/>
            </p:cNvSpPr>
            <p:nvPr/>
          </p:nvSpPr>
          <p:spPr bwMode="auto">
            <a:xfrm>
              <a:off x="2791" y="1566"/>
              <a:ext cx="44" cy="18"/>
            </a:xfrm>
            <a:custGeom>
              <a:avLst/>
              <a:gdLst/>
              <a:ahLst/>
              <a:cxnLst>
                <a:cxn ang="0">
                  <a:pos x="49" y="18"/>
                </a:cxn>
                <a:cxn ang="0">
                  <a:pos x="42" y="18"/>
                </a:cxn>
                <a:cxn ang="0">
                  <a:pos x="0" y="12"/>
                </a:cxn>
                <a:cxn ang="0">
                  <a:pos x="14" y="0"/>
                </a:cxn>
                <a:cxn ang="0">
                  <a:pos x="49" y="18"/>
                </a:cxn>
              </a:cxnLst>
              <a:rect l="0" t="0" r="r" b="b"/>
              <a:pathLst>
                <a:path w="49" h="18">
                  <a:moveTo>
                    <a:pt x="49" y="18"/>
                  </a:moveTo>
                  <a:lnTo>
                    <a:pt x="42" y="18"/>
                  </a:lnTo>
                  <a:lnTo>
                    <a:pt x="0" y="12"/>
                  </a:lnTo>
                  <a:lnTo>
                    <a:pt x="14" y="0"/>
                  </a:lnTo>
                  <a:lnTo>
                    <a:pt x="49" y="18"/>
                  </a:lnTo>
                  <a:close/>
                </a:path>
              </a:pathLst>
            </a:custGeom>
            <a:solidFill>
              <a:srgbClr val="000000"/>
            </a:solidFill>
            <a:ln w="9525">
              <a:noFill/>
              <a:round/>
              <a:headEnd/>
              <a:tailEnd/>
            </a:ln>
            <a:effectLst/>
          </p:spPr>
          <p:txBody>
            <a:bodyPr wrap="none" anchor="ctr"/>
            <a:lstStyle/>
            <a:p>
              <a:endParaRPr lang="en-CA"/>
            </a:p>
          </p:txBody>
        </p:sp>
        <p:sp>
          <p:nvSpPr>
            <p:cNvPr id="374" name="Freeform 370"/>
            <p:cNvSpPr>
              <a:spLocks noChangeArrowheads="1"/>
            </p:cNvSpPr>
            <p:nvPr/>
          </p:nvSpPr>
          <p:spPr bwMode="auto">
            <a:xfrm>
              <a:off x="2791" y="1578"/>
              <a:ext cx="37" cy="35"/>
            </a:xfrm>
            <a:custGeom>
              <a:avLst/>
              <a:gdLst/>
              <a:ahLst/>
              <a:cxnLst>
                <a:cxn ang="0">
                  <a:pos x="42" y="6"/>
                </a:cxn>
                <a:cxn ang="0">
                  <a:pos x="42" y="35"/>
                </a:cxn>
                <a:cxn ang="0">
                  <a:pos x="0" y="30"/>
                </a:cxn>
                <a:cxn ang="0">
                  <a:pos x="0" y="0"/>
                </a:cxn>
                <a:cxn ang="0">
                  <a:pos x="42" y="6"/>
                </a:cxn>
              </a:cxnLst>
              <a:rect l="0" t="0" r="r" b="b"/>
              <a:pathLst>
                <a:path w="42" h="35">
                  <a:moveTo>
                    <a:pt x="42" y="6"/>
                  </a:moveTo>
                  <a:lnTo>
                    <a:pt x="42" y="35"/>
                  </a:lnTo>
                  <a:lnTo>
                    <a:pt x="0" y="30"/>
                  </a:lnTo>
                  <a:lnTo>
                    <a:pt x="0" y="0"/>
                  </a:lnTo>
                  <a:lnTo>
                    <a:pt x="42" y="6"/>
                  </a:lnTo>
                  <a:close/>
                </a:path>
              </a:pathLst>
            </a:custGeom>
            <a:solidFill>
              <a:srgbClr val="000000"/>
            </a:solidFill>
            <a:ln w="9525">
              <a:noFill/>
              <a:round/>
              <a:headEnd/>
              <a:tailEnd/>
            </a:ln>
            <a:effectLst/>
          </p:spPr>
          <p:txBody>
            <a:bodyPr wrap="none" anchor="ctr"/>
            <a:lstStyle/>
            <a:p>
              <a:endParaRPr lang="en-CA"/>
            </a:p>
          </p:txBody>
        </p:sp>
        <p:sp>
          <p:nvSpPr>
            <p:cNvPr id="375" name="Rectangle 371"/>
            <p:cNvSpPr>
              <a:spLocks noChangeArrowheads="1"/>
            </p:cNvSpPr>
            <p:nvPr/>
          </p:nvSpPr>
          <p:spPr bwMode="auto">
            <a:xfrm>
              <a:off x="2803" y="1566"/>
              <a:ext cx="31" cy="18"/>
            </a:xfrm>
            <a:prstGeom prst="rect">
              <a:avLst/>
            </a:prstGeom>
            <a:solidFill>
              <a:srgbClr val="000000"/>
            </a:solidFill>
            <a:ln w="9525">
              <a:noFill/>
              <a:round/>
              <a:headEnd/>
              <a:tailEnd/>
            </a:ln>
            <a:effectLst/>
          </p:spPr>
          <p:txBody>
            <a:bodyPr wrap="none" anchor="ctr"/>
            <a:lstStyle/>
            <a:p>
              <a:endParaRPr lang="en-CA"/>
            </a:p>
          </p:txBody>
        </p:sp>
        <p:sp>
          <p:nvSpPr>
            <p:cNvPr id="376" name="Freeform 372"/>
            <p:cNvSpPr>
              <a:spLocks noChangeArrowheads="1"/>
            </p:cNvSpPr>
            <p:nvPr/>
          </p:nvSpPr>
          <p:spPr bwMode="auto">
            <a:xfrm>
              <a:off x="2803" y="1596"/>
              <a:ext cx="37" cy="47"/>
            </a:xfrm>
            <a:custGeom>
              <a:avLst/>
              <a:gdLst/>
              <a:ahLst/>
              <a:cxnLst>
                <a:cxn ang="0">
                  <a:pos x="7" y="0"/>
                </a:cxn>
                <a:cxn ang="0">
                  <a:pos x="42" y="12"/>
                </a:cxn>
                <a:cxn ang="0">
                  <a:pos x="35" y="47"/>
                </a:cxn>
                <a:cxn ang="0">
                  <a:pos x="0" y="35"/>
                </a:cxn>
                <a:cxn ang="0">
                  <a:pos x="7" y="0"/>
                </a:cxn>
              </a:cxnLst>
              <a:rect l="0" t="0" r="r" b="b"/>
              <a:pathLst>
                <a:path w="42" h="47">
                  <a:moveTo>
                    <a:pt x="7" y="0"/>
                  </a:moveTo>
                  <a:lnTo>
                    <a:pt x="42" y="12"/>
                  </a:lnTo>
                  <a:lnTo>
                    <a:pt x="35" y="47"/>
                  </a:lnTo>
                  <a:lnTo>
                    <a:pt x="0" y="35"/>
                  </a:lnTo>
                  <a:lnTo>
                    <a:pt x="7" y="0"/>
                  </a:lnTo>
                  <a:close/>
                </a:path>
              </a:pathLst>
            </a:custGeom>
            <a:solidFill>
              <a:srgbClr val="000000"/>
            </a:solidFill>
            <a:ln w="9525">
              <a:noFill/>
              <a:round/>
              <a:headEnd/>
              <a:tailEnd/>
            </a:ln>
            <a:effectLst/>
          </p:spPr>
          <p:txBody>
            <a:bodyPr wrap="none" anchor="ctr"/>
            <a:lstStyle/>
            <a:p>
              <a:endParaRPr lang="en-CA"/>
            </a:p>
          </p:txBody>
        </p:sp>
        <p:sp>
          <p:nvSpPr>
            <p:cNvPr id="377" name="Freeform 373"/>
            <p:cNvSpPr>
              <a:spLocks noChangeArrowheads="1"/>
            </p:cNvSpPr>
            <p:nvPr/>
          </p:nvSpPr>
          <p:spPr bwMode="auto">
            <a:xfrm>
              <a:off x="2791" y="1596"/>
              <a:ext cx="37" cy="35"/>
            </a:xfrm>
            <a:custGeom>
              <a:avLst/>
              <a:gdLst/>
              <a:ahLst/>
              <a:cxnLst>
                <a:cxn ang="0">
                  <a:pos x="0" y="12"/>
                </a:cxn>
                <a:cxn ang="0">
                  <a:pos x="14" y="35"/>
                </a:cxn>
                <a:cxn ang="0">
                  <a:pos x="42" y="17"/>
                </a:cxn>
                <a:cxn ang="0">
                  <a:pos x="21" y="0"/>
                </a:cxn>
                <a:cxn ang="0">
                  <a:pos x="0" y="12"/>
                </a:cxn>
              </a:cxnLst>
              <a:rect l="0" t="0" r="r" b="b"/>
              <a:pathLst>
                <a:path w="42" h="35">
                  <a:moveTo>
                    <a:pt x="0" y="12"/>
                  </a:moveTo>
                  <a:lnTo>
                    <a:pt x="14" y="35"/>
                  </a:lnTo>
                  <a:lnTo>
                    <a:pt x="42" y="17"/>
                  </a:lnTo>
                  <a:lnTo>
                    <a:pt x="21" y="0"/>
                  </a:lnTo>
                  <a:lnTo>
                    <a:pt x="0" y="12"/>
                  </a:lnTo>
                  <a:close/>
                </a:path>
              </a:pathLst>
            </a:custGeom>
            <a:solidFill>
              <a:srgbClr val="000000"/>
            </a:solidFill>
            <a:ln w="9525">
              <a:noFill/>
              <a:round/>
              <a:headEnd/>
              <a:tailEnd/>
            </a:ln>
            <a:effectLst/>
          </p:spPr>
          <p:txBody>
            <a:bodyPr wrap="none" anchor="ctr"/>
            <a:lstStyle/>
            <a:p>
              <a:endParaRPr lang="en-CA"/>
            </a:p>
          </p:txBody>
        </p:sp>
        <p:sp>
          <p:nvSpPr>
            <p:cNvPr id="378" name="Rectangle 374"/>
            <p:cNvSpPr>
              <a:spLocks noChangeArrowheads="1"/>
            </p:cNvSpPr>
            <p:nvPr/>
          </p:nvSpPr>
          <p:spPr bwMode="auto">
            <a:xfrm>
              <a:off x="2779" y="1608"/>
              <a:ext cx="62" cy="35"/>
            </a:xfrm>
            <a:prstGeom prst="rect">
              <a:avLst/>
            </a:prstGeom>
            <a:solidFill>
              <a:srgbClr val="000000"/>
            </a:solidFill>
            <a:ln w="9525">
              <a:noFill/>
              <a:round/>
              <a:headEnd/>
              <a:tailEnd/>
            </a:ln>
            <a:effectLst/>
          </p:spPr>
          <p:txBody>
            <a:bodyPr wrap="none" anchor="ctr"/>
            <a:lstStyle/>
            <a:p>
              <a:endParaRPr lang="en-CA"/>
            </a:p>
          </p:txBody>
        </p:sp>
        <p:sp>
          <p:nvSpPr>
            <p:cNvPr id="379" name="Freeform 375"/>
            <p:cNvSpPr>
              <a:spLocks noChangeArrowheads="1"/>
            </p:cNvSpPr>
            <p:nvPr/>
          </p:nvSpPr>
          <p:spPr bwMode="auto">
            <a:xfrm>
              <a:off x="2835" y="1608"/>
              <a:ext cx="6" cy="35"/>
            </a:xfrm>
            <a:custGeom>
              <a:avLst/>
              <a:gdLst/>
              <a:ahLst/>
              <a:cxnLst>
                <a:cxn ang="0">
                  <a:pos x="7" y="0"/>
                </a:cxn>
                <a:cxn ang="0">
                  <a:pos x="7" y="35"/>
                </a:cxn>
                <a:cxn ang="0">
                  <a:pos x="0" y="35"/>
                </a:cxn>
                <a:cxn ang="0">
                  <a:pos x="7" y="0"/>
                </a:cxn>
              </a:cxnLst>
              <a:rect l="0" t="0" r="r" b="b"/>
              <a:pathLst>
                <a:path w="7" h="35">
                  <a:moveTo>
                    <a:pt x="7" y="0"/>
                  </a:moveTo>
                  <a:lnTo>
                    <a:pt x="7" y="35"/>
                  </a:lnTo>
                  <a:lnTo>
                    <a:pt x="0" y="35"/>
                  </a:lnTo>
                  <a:lnTo>
                    <a:pt x="7" y="0"/>
                  </a:lnTo>
                  <a:close/>
                </a:path>
              </a:pathLst>
            </a:custGeom>
            <a:solidFill>
              <a:srgbClr val="000000"/>
            </a:solidFill>
            <a:ln w="9525">
              <a:noFill/>
              <a:round/>
              <a:headEnd/>
              <a:tailEnd/>
            </a:ln>
            <a:effectLst/>
          </p:spPr>
          <p:txBody>
            <a:bodyPr wrap="none" anchor="ctr"/>
            <a:lstStyle/>
            <a:p>
              <a:endParaRPr lang="en-CA"/>
            </a:p>
          </p:txBody>
        </p:sp>
        <p:sp>
          <p:nvSpPr>
            <p:cNvPr id="380" name="Freeform 376"/>
            <p:cNvSpPr>
              <a:spLocks noChangeArrowheads="1"/>
            </p:cNvSpPr>
            <p:nvPr/>
          </p:nvSpPr>
          <p:spPr bwMode="auto">
            <a:xfrm>
              <a:off x="2754" y="1619"/>
              <a:ext cx="38" cy="30"/>
            </a:xfrm>
            <a:custGeom>
              <a:avLst/>
              <a:gdLst/>
              <a:ahLst/>
              <a:cxnLst>
                <a:cxn ang="0">
                  <a:pos x="42" y="18"/>
                </a:cxn>
                <a:cxn ang="0">
                  <a:pos x="35" y="30"/>
                </a:cxn>
                <a:cxn ang="0">
                  <a:pos x="0" y="12"/>
                </a:cxn>
                <a:cxn ang="0">
                  <a:pos x="7" y="0"/>
                </a:cxn>
                <a:cxn ang="0">
                  <a:pos x="42" y="18"/>
                </a:cxn>
              </a:cxnLst>
              <a:rect l="0" t="0" r="r" b="b"/>
              <a:pathLst>
                <a:path w="42" h="30">
                  <a:moveTo>
                    <a:pt x="42" y="18"/>
                  </a:moveTo>
                  <a:lnTo>
                    <a:pt x="35" y="30"/>
                  </a:lnTo>
                  <a:lnTo>
                    <a:pt x="0" y="12"/>
                  </a:lnTo>
                  <a:lnTo>
                    <a:pt x="7" y="0"/>
                  </a:lnTo>
                  <a:lnTo>
                    <a:pt x="42" y="18"/>
                  </a:lnTo>
                  <a:close/>
                </a:path>
              </a:pathLst>
            </a:custGeom>
            <a:solidFill>
              <a:srgbClr val="000000"/>
            </a:solidFill>
            <a:ln w="9525">
              <a:noFill/>
              <a:round/>
              <a:headEnd/>
              <a:tailEnd/>
            </a:ln>
            <a:effectLst/>
          </p:spPr>
          <p:txBody>
            <a:bodyPr wrap="none" anchor="ctr"/>
            <a:lstStyle/>
            <a:p>
              <a:endParaRPr lang="en-CA"/>
            </a:p>
          </p:txBody>
        </p:sp>
        <p:sp>
          <p:nvSpPr>
            <p:cNvPr id="381" name="Freeform 377"/>
            <p:cNvSpPr>
              <a:spLocks noChangeArrowheads="1"/>
            </p:cNvSpPr>
            <p:nvPr/>
          </p:nvSpPr>
          <p:spPr bwMode="auto">
            <a:xfrm>
              <a:off x="2760" y="1608"/>
              <a:ext cx="31" cy="35"/>
            </a:xfrm>
            <a:custGeom>
              <a:avLst/>
              <a:gdLst/>
              <a:ahLst/>
              <a:cxnLst>
                <a:cxn ang="0">
                  <a:pos x="21" y="0"/>
                </a:cxn>
                <a:cxn ang="0">
                  <a:pos x="0" y="11"/>
                </a:cxn>
                <a:cxn ang="0">
                  <a:pos x="21" y="35"/>
                </a:cxn>
                <a:cxn ang="0">
                  <a:pos x="35" y="29"/>
                </a:cxn>
                <a:cxn ang="0">
                  <a:pos x="21" y="0"/>
                </a:cxn>
              </a:cxnLst>
              <a:rect l="0" t="0" r="r" b="b"/>
              <a:pathLst>
                <a:path w="35" h="35">
                  <a:moveTo>
                    <a:pt x="21" y="0"/>
                  </a:moveTo>
                  <a:lnTo>
                    <a:pt x="0" y="11"/>
                  </a:lnTo>
                  <a:lnTo>
                    <a:pt x="21" y="35"/>
                  </a:lnTo>
                  <a:lnTo>
                    <a:pt x="35" y="29"/>
                  </a:lnTo>
                  <a:lnTo>
                    <a:pt x="21" y="0"/>
                  </a:lnTo>
                  <a:close/>
                </a:path>
              </a:pathLst>
            </a:custGeom>
            <a:solidFill>
              <a:srgbClr val="000000"/>
            </a:solidFill>
            <a:ln w="9525">
              <a:noFill/>
              <a:round/>
              <a:headEnd/>
              <a:tailEnd/>
            </a:ln>
            <a:effectLst/>
          </p:spPr>
          <p:txBody>
            <a:bodyPr wrap="none" anchor="ctr"/>
            <a:lstStyle/>
            <a:p>
              <a:endParaRPr lang="en-CA"/>
            </a:p>
          </p:txBody>
        </p:sp>
        <p:sp>
          <p:nvSpPr>
            <p:cNvPr id="382" name="Freeform 378"/>
            <p:cNvSpPr>
              <a:spLocks noChangeArrowheads="1"/>
            </p:cNvSpPr>
            <p:nvPr/>
          </p:nvSpPr>
          <p:spPr bwMode="auto">
            <a:xfrm>
              <a:off x="2766" y="1619"/>
              <a:ext cx="25" cy="42"/>
            </a:xfrm>
            <a:custGeom>
              <a:avLst/>
              <a:gdLst/>
              <a:ahLst/>
              <a:cxnLst>
                <a:cxn ang="0">
                  <a:pos x="7" y="0"/>
                </a:cxn>
                <a:cxn ang="0">
                  <a:pos x="28" y="6"/>
                </a:cxn>
                <a:cxn ang="0">
                  <a:pos x="21" y="42"/>
                </a:cxn>
                <a:cxn ang="0">
                  <a:pos x="0" y="36"/>
                </a:cxn>
                <a:cxn ang="0">
                  <a:pos x="7" y="0"/>
                </a:cxn>
              </a:cxnLst>
              <a:rect l="0" t="0" r="r" b="b"/>
              <a:pathLst>
                <a:path w="28" h="42">
                  <a:moveTo>
                    <a:pt x="7" y="0"/>
                  </a:moveTo>
                  <a:lnTo>
                    <a:pt x="28" y="6"/>
                  </a:lnTo>
                  <a:lnTo>
                    <a:pt x="21" y="42"/>
                  </a:lnTo>
                  <a:lnTo>
                    <a:pt x="0" y="36"/>
                  </a:lnTo>
                  <a:lnTo>
                    <a:pt x="7" y="0"/>
                  </a:lnTo>
                  <a:close/>
                </a:path>
              </a:pathLst>
            </a:custGeom>
            <a:solidFill>
              <a:srgbClr val="000000"/>
            </a:solidFill>
            <a:ln w="9525">
              <a:noFill/>
              <a:round/>
              <a:headEnd/>
              <a:tailEnd/>
            </a:ln>
            <a:effectLst/>
          </p:spPr>
          <p:txBody>
            <a:bodyPr wrap="none" anchor="ctr"/>
            <a:lstStyle/>
            <a:p>
              <a:endParaRPr lang="en-CA"/>
            </a:p>
          </p:txBody>
        </p:sp>
        <p:sp>
          <p:nvSpPr>
            <p:cNvPr id="383" name="Freeform 379"/>
            <p:cNvSpPr>
              <a:spLocks noChangeArrowheads="1"/>
            </p:cNvSpPr>
            <p:nvPr/>
          </p:nvSpPr>
          <p:spPr bwMode="auto">
            <a:xfrm>
              <a:off x="2785" y="1625"/>
              <a:ext cx="25" cy="42"/>
            </a:xfrm>
            <a:custGeom>
              <a:avLst/>
              <a:gdLst/>
              <a:ahLst/>
              <a:cxnLst>
                <a:cxn ang="0">
                  <a:pos x="7" y="0"/>
                </a:cxn>
                <a:cxn ang="0">
                  <a:pos x="28" y="6"/>
                </a:cxn>
                <a:cxn ang="0">
                  <a:pos x="21" y="42"/>
                </a:cxn>
                <a:cxn ang="0">
                  <a:pos x="0" y="36"/>
                </a:cxn>
                <a:cxn ang="0">
                  <a:pos x="7" y="0"/>
                </a:cxn>
              </a:cxnLst>
              <a:rect l="0" t="0" r="r" b="b"/>
              <a:pathLst>
                <a:path w="28" h="42">
                  <a:moveTo>
                    <a:pt x="7" y="0"/>
                  </a:moveTo>
                  <a:lnTo>
                    <a:pt x="28" y="6"/>
                  </a:lnTo>
                  <a:lnTo>
                    <a:pt x="21" y="42"/>
                  </a:lnTo>
                  <a:lnTo>
                    <a:pt x="0" y="36"/>
                  </a:lnTo>
                  <a:lnTo>
                    <a:pt x="7" y="0"/>
                  </a:lnTo>
                  <a:close/>
                </a:path>
              </a:pathLst>
            </a:custGeom>
            <a:solidFill>
              <a:srgbClr val="000000"/>
            </a:solidFill>
            <a:ln w="9525">
              <a:noFill/>
              <a:round/>
              <a:headEnd/>
              <a:tailEnd/>
            </a:ln>
            <a:effectLst/>
          </p:spPr>
          <p:txBody>
            <a:bodyPr wrap="none" anchor="ctr"/>
            <a:lstStyle/>
            <a:p>
              <a:endParaRPr lang="en-CA"/>
            </a:p>
          </p:txBody>
        </p:sp>
        <p:sp>
          <p:nvSpPr>
            <p:cNvPr id="384" name="Freeform 380"/>
            <p:cNvSpPr>
              <a:spLocks noChangeArrowheads="1"/>
            </p:cNvSpPr>
            <p:nvPr/>
          </p:nvSpPr>
          <p:spPr bwMode="auto">
            <a:xfrm>
              <a:off x="2754" y="1619"/>
              <a:ext cx="31" cy="36"/>
            </a:xfrm>
            <a:custGeom>
              <a:avLst/>
              <a:gdLst/>
              <a:ahLst/>
              <a:cxnLst>
                <a:cxn ang="0">
                  <a:pos x="0" y="12"/>
                </a:cxn>
                <a:cxn ang="0">
                  <a:pos x="14" y="36"/>
                </a:cxn>
                <a:cxn ang="0">
                  <a:pos x="35" y="30"/>
                </a:cxn>
                <a:cxn ang="0">
                  <a:pos x="21" y="0"/>
                </a:cxn>
                <a:cxn ang="0">
                  <a:pos x="0" y="12"/>
                </a:cxn>
              </a:cxnLst>
              <a:rect l="0" t="0" r="r" b="b"/>
              <a:pathLst>
                <a:path w="35" h="36">
                  <a:moveTo>
                    <a:pt x="0" y="12"/>
                  </a:moveTo>
                  <a:lnTo>
                    <a:pt x="14" y="36"/>
                  </a:lnTo>
                  <a:lnTo>
                    <a:pt x="35" y="30"/>
                  </a:lnTo>
                  <a:lnTo>
                    <a:pt x="21" y="0"/>
                  </a:lnTo>
                  <a:lnTo>
                    <a:pt x="0" y="12"/>
                  </a:lnTo>
                  <a:close/>
                </a:path>
              </a:pathLst>
            </a:custGeom>
            <a:solidFill>
              <a:srgbClr val="000000"/>
            </a:solidFill>
            <a:ln w="9525">
              <a:noFill/>
              <a:round/>
              <a:headEnd/>
              <a:tailEnd/>
            </a:ln>
            <a:effectLst/>
          </p:spPr>
          <p:txBody>
            <a:bodyPr wrap="none" anchor="ctr"/>
            <a:lstStyle/>
            <a:p>
              <a:endParaRPr lang="en-CA"/>
            </a:p>
          </p:txBody>
        </p:sp>
        <p:sp>
          <p:nvSpPr>
            <p:cNvPr id="385" name="Freeform 381"/>
            <p:cNvSpPr>
              <a:spLocks noChangeArrowheads="1"/>
            </p:cNvSpPr>
            <p:nvPr/>
          </p:nvSpPr>
          <p:spPr bwMode="auto">
            <a:xfrm>
              <a:off x="2779" y="1631"/>
              <a:ext cx="31" cy="42"/>
            </a:xfrm>
            <a:custGeom>
              <a:avLst/>
              <a:gdLst/>
              <a:ahLst/>
              <a:cxnLst>
                <a:cxn ang="0">
                  <a:pos x="35" y="36"/>
                </a:cxn>
                <a:cxn ang="0">
                  <a:pos x="7" y="42"/>
                </a:cxn>
                <a:cxn ang="0">
                  <a:pos x="0" y="6"/>
                </a:cxn>
                <a:cxn ang="0">
                  <a:pos x="28" y="0"/>
                </a:cxn>
                <a:cxn ang="0">
                  <a:pos x="35" y="36"/>
                </a:cxn>
              </a:cxnLst>
              <a:rect l="0" t="0" r="r" b="b"/>
              <a:pathLst>
                <a:path w="35" h="42">
                  <a:moveTo>
                    <a:pt x="35" y="36"/>
                  </a:moveTo>
                  <a:lnTo>
                    <a:pt x="7" y="42"/>
                  </a:lnTo>
                  <a:lnTo>
                    <a:pt x="0" y="6"/>
                  </a:lnTo>
                  <a:lnTo>
                    <a:pt x="28" y="0"/>
                  </a:lnTo>
                  <a:lnTo>
                    <a:pt x="35" y="36"/>
                  </a:lnTo>
                  <a:close/>
                </a:path>
              </a:pathLst>
            </a:custGeom>
            <a:solidFill>
              <a:srgbClr val="000000"/>
            </a:solidFill>
            <a:ln w="9525">
              <a:noFill/>
              <a:round/>
              <a:headEnd/>
              <a:tailEnd/>
            </a:ln>
            <a:effectLst/>
          </p:spPr>
          <p:txBody>
            <a:bodyPr wrap="none" anchor="ctr"/>
            <a:lstStyle/>
            <a:p>
              <a:endParaRPr lang="en-CA"/>
            </a:p>
          </p:txBody>
        </p:sp>
        <p:sp>
          <p:nvSpPr>
            <p:cNvPr id="386" name="Freeform 382"/>
            <p:cNvSpPr>
              <a:spLocks noChangeArrowheads="1"/>
            </p:cNvSpPr>
            <p:nvPr/>
          </p:nvSpPr>
          <p:spPr bwMode="auto">
            <a:xfrm>
              <a:off x="2754" y="1637"/>
              <a:ext cx="31" cy="36"/>
            </a:xfrm>
            <a:custGeom>
              <a:avLst/>
              <a:gdLst/>
              <a:ahLst/>
              <a:cxnLst>
                <a:cxn ang="0">
                  <a:pos x="35" y="36"/>
                </a:cxn>
                <a:cxn ang="0">
                  <a:pos x="7" y="36"/>
                </a:cxn>
                <a:cxn ang="0">
                  <a:pos x="0" y="0"/>
                </a:cxn>
                <a:cxn ang="0">
                  <a:pos x="28" y="0"/>
                </a:cxn>
                <a:cxn ang="0">
                  <a:pos x="35" y="36"/>
                </a:cxn>
              </a:cxnLst>
              <a:rect l="0" t="0" r="r" b="b"/>
              <a:pathLst>
                <a:path w="35" h="36">
                  <a:moveTo>
                    <a:pt x="35" y="36"/>
                  </a:moveTo>
                  <a:lnTo>
                    <a:pt x="7" y="36"/>
                  </a:lnTo>
                  <a:lnTo>
                    <a:pt x="0" y="0"/>
                  </a:lnTo>
                  <a:lnTo>
                    <a:pt x="28" y="0"/>
                  </a:lnTo>
                  <a:lnTo>
                    <a:pt x="35" y="36"/>
                  </a:lnTo>
                  <a:close/>
                </a:path>
              </a:pathLst>
            </a:custGeom>
            <a:solidFill>
              <a:srgbClr val="000000"/>
            </a:solidFill>
            <a:ln w="9525">
              <a:noFill/>
              <a:round/>
              <a:headEnd/>
              <a:tailEnd/>
            </a:ln>
            <a:effectLst/>
          </p:spPr>
          <p:txBody>
            <a:bodyPr wrap="none" anchor="ctr"/>
            <a:lstStyle/>
            <a:p>
              <a:endParaRPr lang="en-CA"/>
            </a:p>
          </p:txBody>
        </p:sp>
        <p:sp>
          <p:nvSpPr>
            <p:cNvPr id="387" name="Freeform 383"/>
            <p:cNvSpPr>
              <a:spLocks noChangeArrowheads="1"/>
            </p:cNvSpPr>
            <p:nvPr/>
          </p:nvSpPr>
          <p:spPr bwMode="auto">
            <a:xfrm>
              <a:off x="2803" y="1631"/>
              <a:ext cx="6" cy="36"/>
            </a:xfrm>
            <a:custGeom>
              <a:avLst/>
              <a:gdLst/>
              <a:ahLst/>
              <a:cxnLst>
                <a:cxn ang="0">
                  <a:pos x="7" y="0"/>
                </a:cxn>
                <a:cxn ang="0">
                  <a:pos x="7" y="36"/>
                </a:cxn>
                <a:cxn ang="0">
                  <a:pos x="0" y="36"/>
                </a:cxn>
                <a:cxn ang="0">
                  <a:pos x="7" y="0"/>
                </a:cxn>
              </a:cxnLst>
              <a:rect l="0" t="0" r="r" b="b"/>
              <a:pathLst>
                <a:path w="7" h="36">
                  <a:moveTo>
                    <a:pt x="7" y="0"/>
                  </a:moveTo>
                  <a:lnTo>
                    <a:pt x="7" y="36"/>
                  </a:lnTo>
                  <a:lnTo>
                    <a:pt x="0" y="36"/>
                  </a:lnTo>
                  <a:lnTo>
                    <a:pt x="7" y="0"/>
                  </a:lnTo>
                  <a:close/>
                </a:path>
              </a:pathLst>
            </a:custGeom>
            <a:solidFill>
              <a:srgbClr val="000000"/>
            </a:solidFill>
            <a:ln w="9525">
              <a:noFill/>
              <a:round/>
              <a:headEnd/>
              <a:tailEnd/>
            </a:ln>
            <a:effectLst/>
          </p:spPr>
          <p:txBody>
            <a:bodyPr wrap="none" anchor="ctr"/>
            <a:lstStyle/>
            <a:p>
              <a:endParaRPr lang="en-CA"/>
            </a:p>
          </p:txBody>
        </p:sp>
        <p:sp>
          <p:nvSpPr>
            <p:cNvPr id="388" name="Freeform 384"/>
            <p:cNvSpPr>
              <a:spLocks noChangeArrowheads="1"/>
            </p:cNvSpPr>
            <p:nvPr/>
          </p:nvSpPr>
          <p:spPr bwMode="auto">
            <a:xfrm>
              <a:off x="2716" y="1643"/>
              <a:ext cx="56" cy="47"/>
            </a:xfrm>
            <a:custGeom>
              <a:avLst/>
              <a:gdLst/>
              <a:ahLst/>
              <a:cxnLst>
                <a:cxn ang="0">
                  <a:pos x="63" y="30"/>
                </a:cxn>
                <a:cxn ang="0">
                  <a:pos x="35" y="47"/>
                </a:cxn>
                <a:cxn ang="0">
                  <a:pos x="0" y="30"/>
                </a:cxn>
                <a:cxn ang="0">
                  <a:pos x="35" y="0"/>
                </a:cxn>
                <a:cxn ang="0">
                  <a:pos x="63" y="30"/>
                </a:cxn>
              </a:cxnLst>
              <a:rect l="0" t="0" r="r" b="b"/>
              <a:pathLst>
                <a:path w="63" h="47">
                  <a:moveTo>
                    <a:pt x="63" y="30"/>
                  </a:moveTo>
                  <a:lnTo>
                    <a:pt x="35" y="47"/>
                  </a:lnTo>
                  <a:lnTo>
                    <a:pt x="0" y="30"/>
                  </a:lnTo>
                  <a:lnTo>
                    <a:pt x="35" y="0"/>
                  </a:lnTo>
                  <a:lnTo>
                    <a:pt x="63" y="30"/>
                  </a:lnTo>
                  <a:close/>
                </a:path>
              </a:pathLst>
            </a:custGeom>
            <a:solidFill>
              <a:srgbClr val="000000"/>
            </a:solidFill>
            <a:ln w="9525">
              <a:noFill/>
              <a:round/>
              <a:headEnd/>
              <a:tailEnd/>
            </a:ln>
            <a:effectLst/>
          </p:spPr>
          <p:txBody>
            <a:bodyPr wrap="none" anchor="ctr"/>
            <a:lstStyle/>
            <a:p>
              <a:endParaRPr lang="en-CA"/>
            </a:p>
          </p:txBody>
        </p:sp>
        <p:sp>
          <p:nvSpPr>
            <p:cNvPr id="389" name="Freeform 385"/>
            <p:cNvSpPr>
              <a:spLocks noChangeArrowheads="1"/>
            </p:cNvSpPr>
            <p:nvPr/>
          </p:nvSpPr>
          <p:spPr bwMode="auto">
            <a:xfrm>
              <a:off x="2704" y="1673"/>
              <a:ext cx="44" cy="53"/>
            </a:xfrm>
            <a:custGeom>
              <a:avLst/>
              <a:gdLst/>
              <a:ahLst/>
              <a:cxnLst>
                <a:cxn ang="0">
                  <a:pos x="49" y="17"/>
                </a:cxn>
                <a:cxn ang="0">
                  <a:pos x="35" y="53"/>
                </a:cxn>
                <a:cxn ang="0">
                  <a:pos x="0" y="35"/>
                </a:cxn>
                <a:cxn ang="0">
                  <a:pos x="14" y="0"/>
                </a:cxn>
                <a:cxn ang="0">
                  <a:pos x="49" y="17"/>
                </a:cxn>
              </a:cxnLst>
              <a:rect l="0" t="0" r="r" b="b"/>
              <a:pathLst>
                <a:path w="49" h="53">
                  <a:moveTo>
                    <a:pt x="49" y="17"/>
                  </a:moveTo>
                  <a:lnTo>
                    <a:pt x="35" y="53"/>
                  </a:lnTo>
                  <a:lnTo>
                    <a:pt x="0" y="35"/>
                  </a:lnTo>
                  <a:lnTo>
                    <a:pt x="14" y="0"/>
                  </a:lnTo>
                  <a:lnTo>
                    <a:pt x="49" y="17"/>
                  </a:lnTo>
                  <a:close/>
                </a:path>
              </a:pathLst>
            </a:custGeom>
            <a:solidFill>
              <a:srgbClr val="000000"/>
            </a:solidFill>
            <a:ln w="9525">
              <a:noFill/>
              <a:round/>
              <a:headEnd/>
              <a:tailEnd/>
            </a:ln>
            <a:effectLst/>
          </p:spPr>
          <p:txBody>
            <a:bodyPr wrap="none" anchor="ctr"/>
            <a:lstStyle/>
            <a:p>
              <a:endParaRPr lang="en-CA"/>
            </a:p>
          </p:txBody>
        </p:sp>
        <p:sp>
          <p:nvSpPr>
            <p:cNvPr id="390" name="Freeform 386"/>
            <p:cNvSpPr>
              <a:spLocks noChangeArrowheads="1"/>
            </p:cNvSpPr>
            <p:nvPr/>
          </p:nvSpPr>
          <p:spPr bwMode="auto">
            <a:xfrm>
              <a:off x="2747" y="1637"/>
              <a:ext cx="25" cy="36"/>
            </a:xfrm>
            <a:custGeom>
              <a:avLst/>
              <a:gdLst/>
              <a:ahLst/>
              <a:cxnLst>
                <a:cxn ang="0">
                  <a:pos x="7" y="0"/>
                </a:cxn>
                <a:cxn ang="0">
                  <a:pos x="0" y="6"/>
                </a:cxn>
                <a:cxn ang="0">
                  <a:pos x="14" y="36"/>
                </a:cxn>
                <a:cxn ang="0">
                  <a:pos x="28" y="36"/>
                </a:cxn>
                <a:cxn ang="0">
                  <a:pos x="7" y="0"/>
                </a:cxn>
              </a:cxnLst>
              <a:rect l="0" t="0" r="r" b="b"/>
              <a:pathLst>
                <a:path w="28" h="36">
                  <a:moveTo>
                    <a:pt x="7" y="0"/>
                  </a:moveTo>
                  <a:lnTo>
                    <a:pt x="0" y="6"/>
                  </a:lnTo>
                  <a:lnTo>
                    <a:pt x="14" y="36"/>
                  </a:lnTo>
                  <a:lnTo>
                    <a:pt x="28" y="36"/>
                  </a:lnTo>
                  <a:lnTo>
                    <a:pt x="7" y="0"/>
                  </a:lnTo>
                  <a:close/>
                </a:path>
              </a:pathLst>
            </a:custGeom>
            <a:solidFill>
              <a:srgbClr val="000000"/>
            </a:solidFill>
            <a:ln w="9525">
              <a:noFill/>
              <a:round/>
              <a:headEnd/>
              <a:tailEnd/>
            </a:ln>
            <a:effectLst/>
          </p:spPr>
          <p:txBody>
            <a:bodyPr wrap="none" anchor="ctr"/>
            <a:lstStyle/>
            <a:p>
              <a:endParaRPr lang="en-CA"/>
            </a:p>
          </p:txBody>
        </p:sp>
        <p:sp>
          <p:nvSpPr>
            <p:cNvPr id="391" name="Freeform 387"/>
            <p:cNvSpPr>
              <a:spLocks noChangeArrowheads="1"/>
            </p:cNvSpPr>
            <p:nvPr/>
          </p:nvSpPr>
          <p:spPr bwMode="auto">
            <a:xfrm>
              <a:off x="2704" y="1714"/>
              <a:ext cx="44" cy="83"/>
            </a:xfrm>
            <a:custGeom>
              <a:avLst/>
              <a:gdLst/>
              <a:ahLst/>
              <a:cxnLst>
                <a:cxn ang="0">
                  <a:pos x="42" y="0"/>
                </a:cxn>
                <a:cxn ang="0">
                  <a:pos x="49" y="83"/>
                </a:cxn>
                <a:cxn ang="0">
                  <a:pos x="7" y="83"/>
                </a:cxn>
                <a:cxn ang="0">
                  <a:pos x="0" y="0"/>
                </a:cxn>
                <a:cxn ang="0">
                  <a:pos x="42" y="0"/>
                </a:cxn>
              </a:cxnLst>
              <a:rect l="0" t="0" r="r" b="b"/>
              <a:pathLst>
                <a:path w="49" h="83">
                  <a:moveTo>
                    <a:pt x="42" y="0"/>
                  </a:moveTo>
                  <a:lnTo>
                    <a:pt x="49" y="83"/>
                  </a:lnTo>
                  <a:lnTo>
                    <a:pt x="7" y="83"/>
                  </a:lnTo>
                  <a:lnTo>
                    <a:pt x="0" y="0"/>
                  </a:lnTo>
                  <a:lnTo>
                    <a:pt x="42" y="0"/>
                  </a:lnTo>
                  <a:close/>
                </a:path>
              </a:pathLst>
            </a:custGeom>
            <a:solidFill>
              <a:srgbClr val="000000"/>
            </a:solidFill>
            <a:ln w="9525">
              <a:noFill/>
              <a:round/>
              <a:headEnd/>
              <a:tailEnd/>
            </a:ln>
            <a:effectLst/>
          </p:spPr>
          <p:txBody>
            <a:bodyPr wrap="none" anchor="ctr"/>
            <a:lstStyle/>
            <a:p>
              <a:endParaRPr lang="en-CA"/>
            </a:p>
          </p:txBody>
        </p:sp>
        <p:sp>
          <p:nvSpPr>
            <p:cNvPr id="392" name="Freeform 388"/>
            <p:cNvSpPr>
              <a:spLocks noChangeArrowheads="1"/>
            </p:cNvSpPr>
            <p:nvPr/>
          </p:nvSpPr>
          <p:spPr bwMode="auto">
            <a:xfrm>
              <a:off x="2704" y="1708"/>
              <a:ext cx="38" cy="18"/>
            </a:xfrm>
            <a:custGeom>
              <a:avLst/>
              <a:gdLst/>
              <a:ahLst/>
              <a:cxnLst>
                <a:cxn ang="0">
                  <a:pos x="0" y="0"/>
                </a:cxn>
                <a:cxn ang="0">
                  <a:pos x="0" y="6"/>
                </a:cxn>
                <a:cxn ang="0">
                  <a:pos x="35" y="18"/>
                </a:cxn>
                <a:cxn ang="0">
                  <a:pos x="42" y="6"/>
                </a:cxn>
                <a:cxn ang="0">
                  <a:pos x="0" y="0"/>
                </a:cxn>
              </a:cxnLst>
              <a:rect l="0" t="0" r="r" b="b"/>
              <a:pathLst>
                <a:path w="42" h="18">
                  <a:moveTo>
                    <a:pt x="0" y="0"/>
                  </a:moveTo>
                  <a:lnTo>
                    <a:pt x="0" y="6"/>
                  </a:lnTo>
                  <a:lnTo>
                    <a:pt x="35" y="18"/>
                  </a:lnTo>
                  <a:lnTo>
                    <a:pt x="42" y="6"/>
                  </a:lnTo>
                  <a:lnTo>
                    <a:pt x="0" y="0"/>
                  </a:lnTo>
                  <a:close/>
                </a:path>
              </a:pathLst>
            </a:custGeom>
            <a:solidFill>
              <a:srgbClr val="000000"/>
            </a:solidFill>
            <a:ln w="9525">
              <a:noFill/>
              <a:round/>
              <a:headEnd/>
              <a:tailEnd/>
            </a:ln>
            <a:effectLst/>
          </p:spPr>
          <p:txBody>
            <a:bodyPr wrap="none" anchor="ctr"/>
            <a:lstStyle/>
            <a:p>
              <a:endParaRPr lang="en-CA"/>
            </a:p>
          </p:txBody>
        </p:sp>
        <p:sp>
          <p:nvSpPr>
            <p:cNvPr id="393" name="Freeform 389"/>
            <p:cNvSpPr>
              <a:spLocks noChangeArrowheads="1"/>
            </p:cNvSpPr>
            <p:nvPr/>
          </p:nvSpPr>
          <p:spPr bwMode="auto">
            <a:xfrm>
              <a:off x="2710" y="1797"/>
              <a:ext cx="50" cy="41"/>
            </a:xfrm>
            <a:custGeom>
              <a:avLst/>
              <a:gdLst/>
              <a:ahLst/>
              <a:cxnLst>
                <a:cxn ang="0">
                  <a:pos x="42" y="0"/>
                </a:cxn>
                <a:cxn ang="0">
                  <a:pos x="56" y="35"/>
                </a:cxn>
                <a:cxn ang="0">
                  <a:pos x="14" y="41"/>
                </a:cxn>
                <a:cxn ang="0">
                  <a:pos x="0" y="6"/>
                </a:cxn>
                <a:cxn ang="0">
                  <a:pos x="42" y="0"/>
                </a:cxn>
              </a:cxnLst>
              <a:rect l="0" t="0" r="r" b="b"/>
              <a:pathLst>
                <a:path w="56" h="41">
                  <a:moveTo>
                    <a:pt x="42" y="0"/>
                  </a:moveTo>
                  <a:lnTo>
                    <a:pt x="56" y="35"/>
                  </a:lnTo>
                  <a:lnTo>
                    <a:pt x="14" y="41"/>
                  </a:lnTo>
                  <a:lnTo>
                    <a:pt x="0" y="6"/>
                  </a:lnTo>
                  <a:lnTo>
                    <a:pt x="42" y="0"/>
                  </a:lnTo>
                  <a:close/>
                </a:path>
              </a:pathLst>
            </a:custGeom>
            <a:solidFill>
              <a:srgbClr val="000000"/>
            </a:solidFill>
            <a:ln w="9525">
              <a:noFill/>
              <a:round/>
              <a:headEnd/>
              <a:tailEnd/>
            </a:ln>
            <a:effectLst/>
          </p:spPr>
          <p:txBody>
            <a:bodyPr wrap="none" anchor="ctr"/>
            <a:lstStyle/>
            <a:p>
              <a:endParaRPr lang="en-CA"/>
            </a:p>
          </p:txBody>
        </p:sp>
        <p:sp>
          <p:nvSpPr>
            <p:cNvPr id="394" name="Freeform 390"/>
            <p:cNvSpPr>
              <a:spLocks noChangeArrowheads="1"/>
            </p:cNvSpPr>
            <p:nvPr/>
          </p:nvSpPr>
          <p:spPr bwMode="auto">
            <a:xfrm>
              <a:off x="2710" y="1797"/>
              <a:ext cx="37" cy="6"/>
            </a:xfrm>
            <a:custGeom>
              <a:avLst/>
              <a:gdLst/>
              <a:ahLst/>
              <a:cxnLst>
                <a:cxn ang="0">
                  <a:pos x="0" y="0"/>
                </a:cxn>
                <a:cxn ang="0">
                  <a:pos x="0" y="6"/>
                </a:cxn>
                <a:cxn ang="0">
                  <a:pos x="42" y="0"/>
                </a:cxn>
                <a:cxn ang="0">
                  <a:pos x="42" y="0"/>
                </a:cxn>
                <a:cxn ang="0">
                  <a:pos x="0" y="0"/>
                </a:cxn>
              </a:cxnLst>
              <a:rect l="0" t="0" r="r" b="b"/>
              <a:pathLst>
                <a:path w="42" h="6">
                  <a:moveTo>
                    <a:pt x="0" y="0"/>
                  </a:moveTo>
                  <a:lnTo>
                    <a:pt x="0" y="6"/>
                  </a:lnTo>
                  <a:lnTo>
                    <a:pt x="42" y="0"/>
                  </a:lnTo>
                  <a:lnTo>
                    <a:pt x="42" y="0"/>
                  </a:lnTo>
                  <a:lnTo>
                    <a:pt x="0" y="0"/>
                  </a:lnTo>
                  <a:close/>
                </a:path>
              </a:pathLst>
            </a:custGeom>
            <a:solidFill>
              <a:srgbClr val="000000"/>
            </a:solidFill>
            <a:ln w="9525">
              <a:noFill/>
              <a:round/>
              <a:headEnd/>
              <a:tailEnd/>
            </a:ln>
            <a:effectLst/>
          </p:spPr>
          <p:txBody>
            <a:bodyPr wrap="none" anchor="ctr"/>
            <a:lstStyle/>
            <a:p>
              <a:endParaRPr lang="en-CA"/>
            </a:p>
          </p:txBody>
        </p:sp>
        <p:sp>
          <p:nvSpPr>
            <p:cNvPr id="395" name="Freeform 391"/>
            <p:cNvSpPr>
              <a:spLocks noChangeArrowheads="1"/>
            </p:cNvSpPr>
            <p:nvPr/>
          </p:nvSpPr>
          <p:spPr bwMode="auto">
            <a:xfrm>
              <a:off x="2723" y="1826"/>
              <a:ext cx="37" cy="36"/>
            </a:xfrm>
            <a:custGeom>
              <a:avLst/>
              <a:gdLst/>
              <a:ahLst/>
              <a:cxnLst>
                <a:cxn ang="0">
                  <a:pos x="35" y="0"/>
                </a:cxn>
                <a:cxn ang="0">
                  <a:pos x="42" y="6"/>
                </a:cxn>
                <a:cxn ang="0">
                  <a:pos x="14" y="36"/>
                </a:cxn>
                <a:cxn ang="0">
                  <a:pos x="0" y="18"/>
                </a:cxn>
                <a:cxn ang="0">
                  <a:pos x="35" y="0"/>
                </a:cxn>
              </a:cxnLst>
              <a:rect l="0" t="0" r="r" b="b"/>
              <a:pathLst>
                <a:path w="42" h="36">
                  <a:moveTo>
                    <a:pt x="35" y="0"/>
                  </a:moveTo>
                  <a:lnTo>
                    <a:pt x="42" y="6"/>
                  </a:lnTo>
                  <a:lnTo>
                    <a:pt x="14" y="36"/>
                  </a:lnTo>
                  <a:lnTo>
                    <a:pt x="0" y="18"/>
                  </a:lnTo>
                  <a:lnTo>
                    <a:pt x="35" y="0"/>
                  </a:lnTo>
                  <a:close/>
                </a:path>
              </a:pathLst>
            </a:custGeom>
            <a:solidFill>
              <a:srgbClr val="000000"/>
            </a:solidFill>
            <a:ln w="9525">
              <a:noFill/>
              <a:round/>
              <a:headEnd/>
              <a:tailEnd/>
            </a:ln>
            <a:effectLst/>
          </p:spPr>
          <p:txBody>
            <a:bodyPr wrap="none" anchor="ctr"/>
            <a:lstStyle/>
            <a:p>
              <a:endParaRPr lang="en-CA"/>
            </a:p>
          </p:txBody>
        </p:sp>
        <p:sp>
          <p:nvSpPr>
            <p:cNvPr id="396" name="Freeform 392"/>
            <p:cNvSpPr>
              <a:spLocks noChangeArrowheads="1"/>
            </p:cNvSpPr>
            <p:nvPr/>
          </p:nvSpPr>
          <p:spPr bwMode="auto">
            <a:xfrm>
              <a:off x="2735" y="1832"/>
              <a:ext cx="31" cy="42"/>
            </a:xfrm>
            <a:custGeom>
              <a:avLst/>
              <a:gdLst/>
              <a:ahLst/>
              <a:cxnLst>
                <a:cxn ang="0">
                  <a:pos x="28" y="0"/>
                </a:cxn>
                <a:cxn ang="0">
                  <a:pos x="35" y="6"/>
                </a:cxn>
                <a:cxn ang="0">
                  <a:pos x="28" y="42"/>
                </a:cxn>
                <a:cxn ang="0">
                  <a:pos x="0" y="30"/>
                </a:cxn>
                <a:cxn ang="0">
                  <a:pos x="28" y="0"/>
                </a:cxn>
              </a:cxnLst>
              <a:rect l="0" t="0" r="r" b="b"/>
              <a:pathLst>
                <a:path w="35" h="42">
                  <a:moveTo>
                    <a:pt x="28" y="0"/>
                  </a:moveTo>
                  <a:lnTo>
                    <a:pt x="35" y="6"/>
                  </a:lnTo>
                  <a:lnTo>
                    <a:pt x="28" y="42"/>
                  </a:lnTo>
                  <a:lnTo>
                    <a:pt x="0" y="30"/>
                  </a:lnTo>
                  <a:lnTo>
                    <a:pt x="28" y="0"/>
                  </a:lnTo>
                  <a:close/>
                </a:path>
              </a:pathLst>
            </a:custGeom>
            <a:solidFill>
              <a:srgbClr val="000000"/>
            </a:solidFill>
            <a:ln w="9525">
              <a:noFill/>
              <a:round/>
              <a:headEnd/>
              <a:tailEnd/>
            </a:ln>
            <a:effectLst/>
          </p:spPr>
          <p:txBody>
            <a:bodyPr wrap="none" anchor="ctr"/>
            <a:lstStyle/>
            <a:p>
              <a:endParaRPr lang="en-CA"/>
            </a:p>
          </p:txBody>
        </p:sp>
        <p:sp>
          <p:nvSpPr>
            <p:cNvPr id="397" name="Freeform 393"/>
            <p:cNvSpPr>
              <a:spLocks noChangeArrowheads="1"/>
            </p:cNvSpPr>
            <p:nvPr/>
          </p:nvSpPr>
          <p:spPr bwMode="auto">
            <a:xfrm>
              <a:off x="2760" y="1838"/>
              <a:ext cx="31" cy="42"/>
            </a:xfrm>
            <a:custGeom>
              <a:avLst/>
              <a:gdLst/>
              <a:ahLst/>
              <a:cxnLst>
                <a:cxn ang="0">
                  <a:pos x="7" y="0"/>
                </a:cxn>
                <a:cxn ang="0">
                  <a:pos x="35" y="6"/>
                </a:cxn>
                <a:cxn ang="0">
                  <a:pos x="28" y="42"/>
                </a:cxn>
                <a:cxn ang="0">
                  <a:pos x="0" y="36"/>
                </a:cxn>
                <a:cxn ang="0">
                  <a:pos x="7" y="0"/>
                </a:cxn>
              </a:cxnLst>
              <a:rect l="0" t="0" r="r" b="b"/>
              <a:pathLst>
                <a:path w="35" h="42">
                  <a:moveTo>
                    <a:pt x="7" y="0"/>
                  </a:moveTo>
                  <a:lnTo>
                    <a:pt x="35" y="6"/>
                  </a:lnTo>
                  <a:lnTo>
                    <a:pt x="28" y="42"/>
                  </a:lnTo>
                  <a:lnTo>
                    <a:pt x="0" y="36"/>
                  </a:lnTo>
                  <a:lnTo>
                    <a:pt x="7" y="0"/>
                  </a:lnTo>
                  <a:close/>
                </a:path>
              </a:pathLst>
            </a:custGeom>
            <a:solidFill>
              <a:srgbClr val="000000"/>
            </a:solidFill>
            <a:ln w="9525">
              <a:noFill/>
              <a:round/>
              <a:headEnd/>
              <a:tailEnd/>
            </a:ln>
            <a:effectLst/>
          </p:spPr>
          <p:txBody>
            <a:bodyPr wrap="none" anchor="ctr"/>
            <a:lstStyle/>
            <a:p>
              <a:endParaRPr lang="en-CA"/>
            </a:p>
          </p:txBody>
        </p:sp>
        <p:sp>
          <p:nvSpPr>
            <p:cNvPr id="398" name="Freeform 394"/>
            <p:cNvSpPr>
              <a:spLocks noChangeArrowheads="1"/>
            </p:cNvSpPr>
            <p:nvPr/>
          </p:nvSpPr>
          <p:spPr bwMode="auto">
            <a:xfrm>
              <a:off x="2723" y="1826"/>
              <a:ext cx="37" cy="18"/>
            </a:xfrm>
            <a:custGeom>
              <a:avLst/>
              <a:gdLst/>
              <a:ahLst/>
              <a:cxnLst>
                <a:cxn ang="0">
                  <a:pos x="0" y="12"/>
                </a:cxn>
                <a:cxn ang="0">
                  <a:pos x="0" y="18"/>
                </a:cxn>
                <a:cxn ang="0">
                  <a:pos x="42" y="6"/>
                </a:cxn>
                <a:cxn ang="0">
                  <a:pos x="35" y="0"/>
                </a:cxn>
                <a:cxn ang="0">
                  <a:pos x="0" y="12"/>
                </a:cxn>
              </a:cxnLst>
              <a:rect l="0" t="0" r="r" b="b"/>
              <a:pathLst>
                <a:path w="42" h="18">
                  <a:moveTo>
                    <a:pt x="0" y="12"/>
                  </a:moveTo>
                  <a:lnTo>
                    <a:pt x="0" y="18"/>
                  </a:lnTo>
                  <a:lnTo>
                    <a:pt x="42" y="6"/>
                  </a:lnTo>
                  <a:lnTo>
                    <a:pt x="35" y="0"/>
                  </a:lnTo>
                  <a:lnTo>
                    <a:pt x="0" y="12"/>
                  </a:lnTo>
                  <a:close/>
                </a:path>
              </a:pathLst>
            </a:custGeom>
            <a:solidFill>
              <a:srgbClr val="000000"/>
            </a:solidFill>
            <a:ln w="9525">
              <a:noFill/>
              <a:round/>
              <a:headEnd/>
              <a:tailEnd/>
            </a:ln>
            <a:effectLst/>
          </p:spPr>
          <p:txBody>
            <a:bodyPr wrap="none" anchor="ctr"/>
            <a:lstStyle/>
            <a:p>
              <a:endParaRPr lang="en-CA"/>
            </a:p>
          </p:txBody>
        </p:sp>
        <p:sp>
          <p:nvSpPr>
            <p:cNvPr id="399" name="Freeform 395"/>
            <p:cNvSpPr>
              <a:spLocks noChangeArrowheads="1"/>
            </p:cNvSpPr>
            <p:nvPr/>
          </p:nvSpPr>
          <p:spPr bwMode="auto">
            <a:xfrm>
              <a:off x="2791" y="1820"/>
              <a:ext cx="93" cy="60"/>
            </a:xfrm>
            <a:custGeom>
              <a:avLst/>
              <a:gdLst/>
              <a:ahLst/>
              <a:cxnLst>
                <a:cxn ang="0">
                  <a:pos x="0" y="24"/>
                </a:cxn>
                <a:cxn ang="0">
                  <a:pos x="84" y="0"/>
                </a:cxn>
                <a:cxn ang="0">
                  <a:pos x="105" y="30"/>
                </a:cxn>
                <a:cxn ang="0">
                  <a:pos x="7" y="60"/>
                </a:cxn>
                <a:cxn ang="0">
                  <a:pos x="0" y="24"/>
                </a:cxn>
              </a:cxnLst>
              <a:rect l="0" t="0" r="r" b="b"/>
              <a:pathLst>
                <a:path w="105" h="60">
                  <a:moveTo>
                    <a:pt x="0" y="24"/>
                  </a:moveTo>
                  <a:lnTo>
                    <a:pt x="84" y="0"/>
                  </a:lnTo>
                  <a:lnTo>
                    <a:pt x="105" y="30"/>
                  </a:lnTo>
                  <a:lnTo>
                    <a:pt x="7" y="60"/>
                  </a:lnTo>
                  <a:lnTo>
                    <a:pt x="0" y="24"/>
                  </a:lnTo>
                  <a:close/>
                </a:path>
              </a:pathLst>
            </a:custGeom>
            <a:solidFill>
              <a:srgbClr val="000000"/>
            </a:solidFill>
            <a:ln w="9525">
              <a:noFill/>
              <a:round/>
              <a:headEnd/>
              <a:tailEnd/>
            </a:ln>
            <a:effectLst/>
          </p:spPr>
          <p:txBody>
            <a:bodyPr wrap="none" anchor="ctr"/>
            <a:lstStyle/>
            <a:p>
              <a:endParaRPr lang="en-CA"/>
            </a:p>
          </p:txBody>
        </p:sp>
        <p:sp>
          <p:nvSpPr>
            <p:cNvPr id="400" name="Freeform 396"/>
            <p:cNvSpPr>
              <a:spLocks noChangeArrowheads="1"/>
            </p:cNvSpPr>
            <p:nvPr/>
          </p:nvSpPr>
          <p:spPr bwMode="auto">
            <a:xfrm>
              <a:off x="2866" y="1797"/>
              <a:ext cx="62" cy="53"/>
            </a:xfrm>
            <a:custGeom>
              <a:avLst/>
              <a:gdLst/>
              <a:ahLst/>
              <a:cxnLst>
                <a:cxn ang="0">
                  <a:pos x="0" y="23"/>
                </a:cxn>
                <a:cxn ang="0">
                  <a:pos x="35" y="0"/>
                </a:cxn>
                <a:cxn ang="0">
                  <a:pos x="70" y="17"/>
                </a:cxn>
                <a:cxn ang="0">
                  <a:pos x="21" y="53"/>
                </a:cxn>
                <a:cxn ang="0">
                  <a:pos x="0" y="23"/>
                </a:cxn>
              </a:cxnLst>
              <a:rect l="0" t="0" r="r" b="b"/>
              <a:pathLst>
                <a:path w="70" h="53">
                  <a:moveTo>
                    <a:pt x="0" y="23"/>
                  </a:moveTo>
                  <a:lnTo>
                    <a:pt x="35" y="0"/>
                  </a:lnTo>
                  <a:lnTo>
                    <a:pt x="70" y="17"/>
                  </a:lnTo>
                  <a:lnTo>
                    <a:pt x="21" y="53"/>
                  </a:lnTo>
                  <a:lnTo>
                    <a:pt x="0" y="23"/>
                  </a:lnTo>
                  <a:close/>
                </a:path>
              </a:pathLst>
            </a:custGeom>
            <a:solidFill>
              <a:srgbClr val="000000"/>
            </a:solidFill>
            <a:ln w="9525">
              <a:noFill/>
              <a:round/>
              <a:headEnd/>
              <a:tailEnd/>
            </a:ln>
            <a:effectLst/>
          </p:spPr>
          <p:txBody>
            <a:bodyPr wrap="none" anchor="ctr"/>
            <a:lstStyle/>
            <a:p>
              <a:endParaRPr lang="en-CA"/>
            </a:p>
          </p:txBody>
        </p:sp>
        <p:sp>
          <p:nvSpPr>
            <p:cNvPr id="401" name="Freeform 397"/>
            <p:cNvSpPr>
              <a:spLocks noChangeArrowheads="1"/>
            </p:cNvSpPr>
            <p:nvPr/>
          </p:nvSpPr>
          <p:spPr bwMode="auto">
            <a:xfrm>
              <a:off x="2897" y="1761"/>
              <a:ext cx="51" cy="53"/>
            </a:xfrm>
            <a:custGeom>
              <a:avLst/>
              <a:gdLst/>
              <a:ahLst/>
              <a:cxnLst>
                <a:cxn ang="0">
                  <a:pos x="0" y="36"/>
                </a:cxn>
                <a:cxn ang="0">
                  <a:pos x="21" y="0"/>
                </a:cxn>
                <a:cxn ang="0">
                  <a:pos x="57" y="18"/>
                </a:cxn>
                <a:cxn ang="0">
                  <a:pos x="35" y="53"/>
                </a:cxn>
                <a:cxn ang="0">
                  <a:pos x="0" y="36"/>
                </a:cxn>
              </a:cxnLst>
              <a:rect l="0" t="0" r="r" b="b"/>
              <a:pathLst>
                <a:path w="57" h="53">
                  <a:moveTo>
                    <a:pt x="0" y="36"/>
                  </a:moveTo>
                  <a:lnTo>
                    <a:pt x="21" y="0"/>
                  </a:lnTo>
                  <a:lnTo>
                    <a:pt x="57" y="18"/>
                  </a:lnTo>
                  <a:lnTo>
                    <a:pt x="35" y="53"/>
                  </a:lnTo>
                  <a:lnTo>
                    <a:pt x="0" y="36"/>
                  </a:lnTo>
                  <a:close/>
                </a:path>
              </a:pathLst>
            </a:custGeom>
            <a:solidFill>
              <a:srgbClr val="000000"/>
            </a:solidFill>
            <a:ln w="9525">
              <a:noFill/>
              <a:round/>
              <a:headEnd/>
              <a:tailEnd/>
            </a:ln>
            <a:effectLst/>
          </p:spPr>
          <p:txBody>
            <a:bodyPr wrap="none" anchor="ctr"/>
            <a:lstStyle/>
            <a:p>
              <a:endParaRPr lang="en-CA"/>
            </a:p>
          </p:txBody>
        </p:sp>
        <p:sp>
          <p:nvSpPr>
            <p:cNvPr id="402" name="Freeform 398"/>
            <p:cNvSpPr>
              <a:spLocks noChangeArrowheads="1"/>
            </p:cNvSpPr>
            <p:nvPr/>
          </p:nvSpPr>
          <p:spPr bwMode="auto">
            <a:xfrm>
              <a:off x="2785" y="1844"/>
              <a:ext cx="12" cy="36"/>
            </a:xfrm>
            <a:custGeom>
              <a:avLst/>
              <a:gdLst/>
              <a:ahLst/>
              <a:cxnLst>
                <a:cxn ang="0">
                  <a:pos x="0" y="36"/>
                </a:cxn>
                <a:cxn ang="0">
                  <a:pos x="14" y="36"/>
                </a:cxn>
                <a:cxn ang="0">
                  <a:pos x="7" y="0"/>
                </a:cxn>
                <a:cxn ang="0">
                  <a:pos x="7" y="0"/>
                </a:cxn>
                <a:cxn ang="0">
                  <a:pos x="0" y="36"/>
                </a:cxn>
              </a:cxnLst>
              <a:rect l="0" t="0" r="r" b="b"/>
              <a:pathLst>
                <a:path w="14" h="36">
                  <a:moveTo>
                    <a:pt x="0" y="36"/>
                  </a:moveTo>
                  <a:lnTo>
                    <a:pt x="14" y="36"/>
                  </a:lnTo>
                  <a:lnTo>
                    <a:pt x="7" y="0"/>
                  </a:lnTo>
                  <a:lnTo>
                    <a:pt x="7" y="0"/>
                  </a:lnTo>
                  <a:lnTo>
                    <a:pt x="0" y="36"/>
                  </a:lnTo>
                  <a:close/>
                </a:path>
              </a:pathLst>
            </a:custGeom>
            <a:solidFill>
              <a:srgbClr val="000000"/>
            </a:solidFill>
            <a:ln w="9525">
              <a:noFill/>
              <a:round/>
              <a:headEnd/>
              <a:tailEnd/>
            </a:ln>
            <a:effectLst/>
          </p:spPr>
          <p:txBody>
            <a:bodyPr wrap="none" anchor="ctr"/>
            <a:lstStyle/>
            <a:p>
              <a:endParaRPr lang="en-CA"/>
            </a:p>
          </p:txBody>
        </p:sp>
        <p:sp>
          <p:nvSpPr>
            <p:cNvPr id="403" name="Freeform 399"/>
            <p:cNvSpPr>
              <a:spLocks noChangeArrowheads="1"/>
            </p:cNvSpPr>
            <p:nvPr/>
          </p:nvSpPr>
          <p:spPr bwMode="auto">
            <a:xfrm>
              <a:off x="2916" y="1738"/>
              <a:ext cx="51" cy="35"/>
            </a:xfrm>
            <a:custGeom>
              <a:avLst/>
              <a:gdLst/>
              <a:ahLst/>
              <a:cxnLst>
                <a:cxn ang="0">
                  <a:pos x="0" y="29"/>
                </a:cxn>
                <a:cxn ang="0">
                  <a:pos x="14" y="0"/>
                </a:cxn>
                <a:cxn ang="0">
                  <a:pos x="57" y="6"/>
                </a:cxn>
                <a:cxn ang="0">
                  <a:pos x="43" y="35"/>
                </a:cxn>
                <a:cxn ang="0">
                  <a:pos x="0" y="29"/>
                </a:cxn>
              </a:cxnLst>
              <a:rect l="0" t="0" r="r" b="b"/>
              <a:pathLst>
                <a:path w="57" h="35">
                  <a:moveTo>
                    <a:pt x="0" y="29"/>
                  </a:moveTo>
                  <a:lnTo>
                    <a:pt x="14" y="0"/>
                  </a:lnTo>
                  <a:lnTo>
                    <a:pt x="57" y="6"/>
                  </a:lnTo>
                  <a:lnTo>
                    <a:pt x="43" y="35"/>
                  </a:lnTo>
                  <a:lnTo>
                    <a:pt x="0" y="29"/>
                  </a:lnTo>
                  <a:close/>
                </a:path>
              </a:pathLst>
            </a:custGeom>
            <a:solidFill>
              <a:srgbClr val="000000"/>
            </a:solidFill>
            <a:ln w="9525">
              <a:noFill/>
              <a:round/>
              <a:headEnd/>
              <a:tailEnd/>
            </a:ln>
            <a:effectLst/>
          </p:spPr>
          <p:txBody>
            <a:bodyPr wrap="none" anchor="ctr"/>
            <a:lstStyle/>
            <a:p>
              <a:endParaRPr lang="en-CA"/>
            </a:p>
          </p:txBody>
        </p:sp>
        <p:sp>
          <p:nvSpPr>
            <p:cNvPr id="404" name="Freeform 400"/>
            <p:cNvSpPr>
              <a:spLocks noChangeArrowheads="1"/>
            </p:cNvSpPr>
            <p:nvPr/>
          </p:nvSpPr>
          <p:spPr bwMode="auto">
            <a:xfrm>
              <a:off x="2916" y="1761"/>
              <a:ext cx="38" cy="18"/>
            </a:xfrm>
            <a:custGeom>
              <a:avLst/>
              <a:gdLst/>
              <a:ahLst/>
              <a:cxnLst>
                <a:cxn ang="0">
                  <a:pos x="36" y="18"/>
                </a:cxn>
                <a:cxn ang="0">
                  <a:pos x="43" y="12"/>
                </a:cxn>
                <a:cxn ang="0">
                  <a:pos x="0" y="0"/>
                </a:cxn>
                <a:cxn ang="0">
                  <a:pos x="0" y="6"/>
                </a:cxn>
                <a:cxn ang="0">
                  <a:pos x="36" y="18"/>
                </a:cxn>
              </a:cxnLst>
              <a:rect l="0" t="0" r="r" b="b"/>
              <a:pathLst>
                <a:path w="43" h="18">
                  <a:moveTo>
                    <a:pt x="36" y="18"/>
                  </a:moveTo>
                  <a:lnTo>
                    <a:pt x="43" y="12"/>
                  </a:lnTo>
                  <a:lnTo>
                    <a:pt x="0" y="0"/>
                  </a:lnTo>
                  <a:lnTo>
                    <a:pt x="0" y="6"/>
                  </a:lnTo>
                  <a:lnTo>
                    <a:pt x="36" y="18"/>
                  </a:lnTo>
                  <a:close/>
                </a:path>
              </a:pathLst>
            </a:custGeom>
            <a:solidFill>
              <a:srgbClr val="000000"/>
            </a:solidFill>
            <a:ln w="9525">
              <a:noFill/>
              <a:round/>
              <a:headEnd/>
              <a:tailEnd/>
            </a:ln>
            <a:effectLst/>
          </p:spPr>
          <p:txBody>
            <a:bodyPr wrap="none" anchor="ctr"/>
            <a:lstStyle/>
            <a:p>
              <a:endParaRPr lang="en-CA"/>
            </a:p>
          </p:txBody>
        </p:sp>
        <p:sp>
          <p:nvSpPr>
            <p:cNvPr id="405" name="Freeform 401"/>
            <p:cNvSpPr>
              <a:spLocks noChangeArrowheads="1"/>
            </p:cNvSpPr>
            <p:nvPr/>
          </p:nvSpPr>
          <p:spPr bwMode="auto">
            <a:xfrm>
              <a:off x="2922" y="1690"/>
              <a:ext cx="44" cy="48"/>
            </a:xfrm>
            <a:custGeom>
              <a:avLst/>
              <a:gdLst/>
              <a:ahLst/>
              <a:cxnLst>
                <a:cxn ang="0">
                  <a:pos x="7" y="48"/>
                </a:cxn>
                <a:cxn ang="0">
                  <a:pos x="0" y="6"/>
                </a:cxn>
                <a:cxn ang="0">
                  <a:pos x="43" y="0"/>
                </a:cxn>
                <a:cxn ang="0">
                  <a:pos x="50" y="42"/>
                </a:cxn>
                <a:cxn ang="0">
                  <a:pos x="7" y="48"/>
                </a:cxn>
              </a:cxnLst>
              <a:rect l="0" t="0" r="r" b="b"/>
              <a:pathLst>
                <a:path w="50" h="48">
                  <a:moveTo>
                    <a:pt x="7" y="48"/>
                  </a:moveTo>
                  <a:lnTo>
                    <a:pt x="0" y="6"/>
                  </a:lnTo>
                  <a:lnTo>
                    <a:pt x="43" y="0"/>
                  </a:lnTo>
                  <a:lnTo>
                    <a:pt x="50" y="42"/>
                  </a:lnTo>
                  <a:lnTo>
                    <a:pt x="7" y="48"/>
                  </a:lnTo>
                  <a:close/>
                </a:path>
              </a:pathLst>
            </a:custGeom>
            <a:solidFill>
              <a:srgbClr val="000000"/>
            </a:solidFill>
            <a:ln w="9525">
              <a:noFill/>
              <a:round/>
              <a:headEnd/>
              <a:tailEnd/>
            </a:ln>
            <a:effectLst/>
          </p:spPr>
          <p:txBody>
            <a:bodyPr wrap="none" anchor="ctr"/>
            <a:lstStyle/>
            <a:p>
              <a:endParaRPr lang="en-CA"/>
            </a:p>
          </p:txBody>
        </p:sp>
        <p:sp>
          <p:nvSpPr>
            <p:cNvPr id="406" name="Freeform 402"/>
            <p:cNvSpPr>
              <a:spLocks noChangeArrowheads="1"/>
            </p:cNvSpPr>
            <p:nvPr/>
          </p:nvSpPr>
          <p:spPr bwMode="auto">
            <a:xfrm>
              <a:off x="2928" y="1732"/>
              <a:ext cx="38" cy="12"/>
            </a:xfrm>
            <a:custGeom>
              <a:avLst/>
              <a:gdLst/>
              <a:ahLst/>
              <a:cxnLst>
                <a:cxn ang="0">
                  <a:pos x="43" y="12"/>
                </a:cxn>
                <a:cxn ang="0">
                  <a:pos x="43" y="0"/>
                </a:cxn>
                <a:cxn ang="0">
                  <a:pos x="0" y="6"/>
                </a:cxn>
                <a:cxn ang="0">
                  <a:pos x="0" y="6"/>
                </a:cxn>
                <a:cxn ang="0">
                  <a:pos x="43" y="12"/>
                </a:cxn>
              </a:cxnLst>
              <a:rect l="0" t="0" r="r" b="b"/>
              <a:pathLst>
                <a:path w="43" h="12">
                  <a:moveTo>
                    <a:pt x="43" y="12"/>
                  </a:moveTo>
                  <a:lnTo>
                    <a:pt x="43" y="0"/>
                  </a:lnTo>
                  <a:lnTo>
                    <a:pt x="0" y="6"/>
                  </a:lnTo>
                  <a:lnTo>
                    <a:pt x="0" y="6"/>
                  </a:lnTo>
                  <a:lnTo>
                    <a:pt x="43" y="12"/>
                  </a:lnTo>
                  <a:close/>
                </a:path>
              </a:pathLst>
            </a:custGeom>
            <a:solidFill>
              <a:srgbClr val="000000"/>
            </a:solidFill>
            <a:ln w="9525">
              <a:noFill/>
              <a:round/>
              <a:headEnd/>
              <a:tailEnd/>
            </a:ln>
            <a:effectLst/>
          </p:spPr>
          <p:txBody>
            <a:bodyPr wrap="none" anchor="ctr"/>
            <a:lstStyle/>
            <a:p>
              <a:endParaRPr lang="en-CA"/>
            </a:p>
          </p:txBody>
        </p:sp>
        <p:sp>
          <p:nvSpPr>
            <p:cNvPr id="407" name="Freeform 403"/>
            <p:cNvSpPr>
              <a:spLocks noChangeArrowheads="1"/>
            </p:cNvSpPr>
            <p:nvPr/>
          </p:nvSpPr>
          <p:spPr bwMode="auto">
            <a:xfrm>
              <a:off x="2916" y="1667"/>
              <a:ext cx="32" cy="47"/>
            </a:xfrm>
            <a:custGeom>
              <a:avLst/>
              <a:gdLst/>
              <a:ahLst/>
              <a:cxnLst>
                <a:cxn ang="0">
                  <a:pos x="14" y="47"/>
                </a:cxn>
                <a:cxn ang="0">
                  <a:pos x="0" y="35"/>
                </a:cxn>
                <a:cxn ang="0">
                  <a:pos x="7" y="0"/>
                </a:cxn>
                <a:cxn ang="0">
                  <a:pos x="36" y="17"/>
                </a:cxn>
                <a:cxn ang="0">
                  <a:pos x="14" y="47"/>
                </a:cxn>
              </a:cxnLst>
              <a:rect l="0" t="0" r="r" b="b"/>
              <a:pathLst>
                <a:path w="36" h="47">
                  <a:moveTo>
                    <a:pt x="14" y="47"/>
                  </a:moveTo>
                  <a:lnTo>
                    <a:pt x="0" y="35"/>
                  </a:lnTo>
                  <a:lnTo>
                    <a:pt x="7" y="0"/>
                  </a:lnTo>
                  <a:lnTo>
                    <a:pt x="36" y="17"/>
                  </a:lnTo>
                  <a:lnTo>
                    <a:pt x="14" y="47"/>
                  </a:lnTo>
                  <a:close/>
                </a:path>
              </a:pathLst>
            </a:custGeom>
            <a:solidFill>
              <a:srgbClr val="000000"/>
            </a:solidFill>
            <a:ln w="9525">
              <a:noFill/>
              <a:round/>
              <a:headEnd/>
              <a:tailEnd/>
            </a:ln>
            <a:effectLst/>
          </p:spPr>
          <p:txBody>
            <a:bodyPr wrap="none" anchor="ctr"/>
            <a:lstStyle/>
            <a:p>
              <a:endParaRPr lang="en-CA"/>
            </a:p>
          </p:txBody>
        </p:sp>
      </p:grpSp>
      <p:sp>
        <p:nvSpPr>
          <p:cNvPr id="408" name="Freeform 404"/>
          <p:cNvSpPr>
            <a:spLocks noChangeArrowheads="1"/>
          </p:cNvSpPr>
          <p:nvPr/>
        </p:nvSpPr>
        <p:spPr bwMode="auto">
          <a:xfrm>
            <a:off x="4578350" y="2636838"/>
            <a:ext cx="60325" cy="65087"/>
          </a:xfrm>
          <a:custGeom>
            <a:avLst/>
            <a:gdLst/>
            <a:ahLst/>
            <a:cxnLst>
              <a:cxn ang="0">
                <a:pos x="35" y="41"/>
              </a:cxn>
              <a:cxn ang="0">
                <a:pos x="0" y="35"/>
              </a:cxn>
              <a:cxn ang="0">
                <a:pos x="7" y="0"/>
              </a:cxn>
              <a:cxn ang="0">
                <a:pos x="42" y="6"/>
              </a:cxn>
              <a:cxn ang="0">
                <a:pos x="35" y="41"/>
              </a:cxn>
            </a:cxnLst>
            <a:rect l="0" t="0" r="r" b="b"/>
            <a:pathLst>
              <a:path w="42" h="41">
                <a:moveTo>
                  <a:pt x="35" y="41"/>
                </a:moveTo>
                <a:lnTo>
                  <a:pt x="0" y="35"/>
                </a:lnTo>
                <a:lnTo>
                  <a:pt x="7" y="0"/>
                </a:lnTo>
                <a:lnTo>
                  <a:pt x="42" y="6"/>
                </a:lnTo>
                <a:lnTo>
                  <a:pt x="35" y="41"/>
                </a:lnTo>
                <a:close/>
              </a:path>
            </a:pathLst>
          </a:custGeom>
          <a:solidFill>
            <a:srgbClr val="000000"/>
          </a:solidFill>
          <a:ln w="9525">
            <a:noFill/>
            <a:round/>
            <a:headEnd/>
            <a:tailEnd/>
          </a:ln>
          <a:effectLst/>
        </p:spPr>
        <p:txBody>
          <a:bodyPr wrap="none" anchor="ctr"/>
          <a:lstStyle/>
          <a:p>
            <a:endParaRPr lang="en-CA"/>
          </a:p>
        </p:txBody>
      </p:sp>
      <p:sp>
        <p:nvSpPr>
          <p:cNvPr id="409" name="Freeform 405"/>
          <p:cNvSpPr>
            <a:spLocks noChangeArrowheads="1"/>
          </p:cNvSpPr>
          <p:nvPr/>
        </p:nvSpPr>
        <p:spPr bwMode="auto">
          <a:xfrm>
            <a:off x="4638675" y="2673350"/>
            <a:ext cx="60325" cy="47625"/>
          </a:xfrm>
          <a:custGeom>
            <a:avLst/>
            <a:gdLst/>
            <a:ahLst/>
            <a:cxnLst>
              <a:cxn ang="0">
                <a:pos x="43" y="6"/>
              </a:cxn>
              <a:cxn ang="0">
                <a:pos x="29" y="0"/>
              </a:cxn>
              <a:cxn ang="0">
                <a:pos x="0" y="12"/>
              </a:cxn>
              <a:cxn ang="0">
                <a:pos x="7" y="30"/>
              </a:cxn>
              <a:cxn ang="0">
                <a:pos x="43" y="6"/>
              </a:cxn>
            </a:cxnLst>
            <a:rect l="0" t="0" r="r" b="b"/>
            <a:pathLst>
              <a:path w="43" h="30">
                <a:moveTo>
                  <a:pt x="43" y="6"/>
                </a:moveTo>
                <a:lnTo>
                  <a:pt x="29" y="0"/>
                </a:lnTo>
                <a:lnTo>
                  <a:pt x="0" y="12"/>
                </a:lnTo>
                <a:lnTo>
                  <a:pt x="7" y="30"/>
                </a:lnTo>
                <a:lnTo>
                  <a:pt x="43" y="6"/>
                </a:lnTo>
                <a:close/>
              </a:path>
            </a:pathLst>
          </a:custGeom>
          <a:solidFill>
            <a:srgbClr val="000000"/>
          </a:solidFill>
          <a:ln w="9525">
            <a:noFill/>
            <a:round/>
            <a:headEnd/>
            <a:tailEnd/>
          </a:ln>
          <a:effectLst/>
        </p:spPr>
        <p:txBody>
          <a:bodyPr wrap="none" anchor="ctr"/>
          <a:lstStyle/>
          <a:p>
            <a:endParaRPr lang="en-CA"/>
          </a:p>
        </p:txBody>
      </p:sp>
      <p:sp>
        <p:nvSpPr>
          <p:cNvPr id="410" name="Freeform 406"/>
          <p:cNvSpPr>
            <a:spLocks noChangeArrowheads="1"/>
          </p:cNvSpPr>
          <p:nvPr/>
        </p:nvSpPr>
        <p:spPr bwMode="auto">
          <a:xfrm>
            <a:off x="4559300" y="2617788"/>
            <a:ext cx="69850" cy="74612"/>
          </a:xfrm>
          <a:custGeom>
            <a:avLst/>
            <a:gdLst/>
            <a:ahLst/>
            <a:cxnLst>
              <a:cxn ang="0">
                <a:pos x="0" y="18"/>
              </a:cxn>
              <a:cxn ang="0">
                <a:pos x="28" y="0"/>
              </a:cxn>
              <a:cxn ang="0">
                <a:pos x="49" y="29"/>
              </a:cxn>
              <a:cxn ang="0">
                <a:pos x="21" y="47"/>
              </a:cxn>
              <a:cxn ang="0">
                <a:pos x="0" y="18"/>
              </a:cxn>
            </a:cxnLst>
            <a:rect l="0" t="0" r="r" b="b"/>
            <a:pathLst>
              <a:path w="49" h="47">
                <a:moveTo>
                  <a:pt x="0" y="18"/>
                </a:moveTo>
                <a:lnTo>
                  <a:pt x="28" y="0"/>
                </a:lnTo>
                <a:lnTo>
                  <a:pt x="49" y="29"/>
                </a:lnTo>
                <a:lnTo>
                  <a:pt x="21" y="47"/>
                </a:lnTo>
                <a:lnTo>
                  <a:pt x="0" y="18"/>
                </a:lnTo>
                <a:close/>
              </a:path>
            </a:pathLst>
          </a:custGeom>
          <a:solidFill>
            <a:srgbClr val="000000"/>
          </a:solidFill>
          <a:ln w="9525">
            <a:noFill/>
            <a:round/>
            <a:headEnd/>
            <a:tailEnd/>
          </a:ln>
          <a:effectLst/>
        </p:spPr>
        <p:txBody>
          <a:bodyPr wrap="none" anchor="ctr"/>
          <a:lstStyle/>
          <a:p>
            <a:endParaRPr lang="en-CA"/>
          </a:p>
        </p:txBody>
      </p:sp>
      <p:sp>
        <p:nvSpPr>
          <p:cNvPr id="411" name="Freeform 407"/>
          <p:cNvSpPr>
            <a:spLocks noChangeArrowheads="1"/>
          </p:cNvSpPr>
          <p:nvPr/>
        </p:nvSpPr>
        <p:spPr bwMode="auto">
          <a:xfrm>
            <a:off x="4559300" y="2636838"/>
            <a:ext cx="28575" cy="55562"/>
          </a:xfrm>
          <a:custGeom>
            <a:avLst/>
            <a:gdLst/>
            <a:ahLst/>
            <a:cxnLst>
              <a:cxn ang="0">
                <a:pos x="14" y="35"/>
              </a:cxn>
              <a:cxn ang="0">
                <a:pos x="0" y="6"/>
              </a:cxn>
              <a:cxn ang="0">
                <a:pos x="21" y="0"/>
              </a:cxn>
              <a:cxn ang="0">
                <a:pos x="14" y="35"/>
              </a:cxn>
            </a:cxnLst>
            <a:rect l="0" t="0" r="r" b="b"/>
            <a:pathLst>
              <a:path w="21" h="35">
                <a:moveTo>
                  <a:pt x="14" y="35"/>
                </a:moveTo>
                <a:lnTo>
                  <a:pt x="0" y="6"/>
                </a:lnTo>
                <a:lnTo>
                  <a:pt x="21" y="0"/>
                </a:lnTo>
                <a:lnTo>
                  <a:pt x="14" y="35"/>
                </a:lnTo>
                <a:close/>
              </a:path>
            </a:pathLst>
          </a:custGeom>
          <a:solidFill>
            <a:srgbClr val="000000"/>
          </a:solidFill>
          <a:ln w="9525">
            <a:noFill/>
            <a:round/>
            <a:headEnd/>
            <a:tailEnd/>
          </a:ln>
          <a:effectLst/>
        </p:spPr>
        <p:txBody>
          <a:bodyPr wrap="none" anchor="ctr"/>
          <a:lstStyle/>
          <a:p>
            <a:endParaRPr lang="en-CA"/>
          </a:p>
        </p:txBody>
      </p:sp>
      <p:sp>
        <p:nvSpPr>
          <p:cNvPr id="412" name="Freeform 408"/>
          <p:cNvSpPr>
            <a:spLocks noChangeArrowheads="1"/>
          </p:cNvSpPr>
          <p:nvPr/>
        </p:nvSpPr>
        <p:spPr bwMode="auto">
          <a:xfrm>
            <a:off x="4587875" y="2589213"/>
            <a:ext cx="60325" cy="47625"/>
          </a:xfrm>
          <a:custGeom>
            <a:avLst/>
            <a:gdLst/>
            <a:ahLst/>
            <a:cxnLst>
              <a:cxn ang="0">
                <a:pos x="0" y="30"/>
              </a:cxn>
              <a:cxn ang="0">
                <a:pos x="0" y="6"/>
              </a:cxn>
              <a:cxn ang="0">
                <a:pos x="42" y="0"/>
              </a:cxn>
              <a:cxn ang="0">
                <a:pos x="42" y="24"/>
              </a:cxn>
              <a:cxn ang="0">
                <a:pos x="0" y="30"/>
              </a:cxn>
            </a:cxnLst>
            <a:rect l="0" t="0" r="r" b="b"/>
            <a:pathLst>
              <a:path w="42" h="30">
                <a:moveTo>
                  <a:pt x="0" y="30"/>
                </a:moveTo>
                <a:lnTo>
                  <a:pt x="0" y="6"/>
                </a:lnTo>
                <a:lnTo>
                  <a:pt x="42" y="0"/>
                </a:lnTo>
                <a:lnTo>
                  <a:pt x="42" y="24"/>
                </a:lnTo>
                <a:lnTo>
                  <a:pt x="0" y="30"/>
                </a:lnTo>
                <a:close/>
              </a:path>
            </a:pathLst>
          </a:custGeom>
          <a:solidFill>
            <a:srgbClr val="000000"/>
          </a:solidFill>
          <a:ln w="9525">
            <a:noFill/>
            <a:round/>
            <a:headEnd/>
            <a:tailEnd/>
          </a:ln>
          <a:effectLst/>
        </p:spPr>
        <p:txBody>
          <a:bodyPr wrap="none" anchor="ctr"/>
          <a:lstStyle/>
          <a:p>
            <a:endParaRPr lang="en-CA"/>
          </a:p>
        </p:txBody>
      </p:sp>
      <p:sp>
        <p:nvSpPr>
          <p:cNvPr id="413" name="Freeform 409"/>
          <p:cNvSpPr>
            <a:spLocks noChangeArrowheads="1"/>
          </p:cNvSpPr>
          <p:nvPr/>
        </p:nvSpPr>
        <p:spPr bwMode="auto">
          <a:xfrm>
            <a:off x="4587875" y="2617788"/>
            <a:ext cx="60325" cy="46037"/>
          </a:xfrm>
          <a:custGeom>
            <a:avLst/>
            <a:gdLst/>
            <a:ahLst/>
            <a:cxnLst>
              <a:cxn ang="0">
                <a:pos x="28" y="29"/>
              </a:cxn>
              <a:cxn ang="0">
                <a:pos x="42" y="6"/>
              </a:cxn>
              <a:cxn ang="0">
                <a:pos x="7" y="0"/>
              </a:cxn>
              <a:cxn ang="0">
                <a:pos x="0" y="12"/>
              </a:cxn>
              <a:cxn ang="0">
                <a:pos x="28" y="29"/>
              </a:cxn>
            </a:cxnLst>
            <a:rect l="0" t="0" r="r" b="b"/>
            <a:pathLst>
              <a:path w="42" h="29">
                <a:moveTo>
                  <a:pt x="28" y="29"/>
                </a:moveTo>
                <a:lnTo>
                  <a:pt x="42" y="6"/>
                </a:lnTo>
                <a:lnTo>
                  <a:pt x="7" y="0"/>
                </a:lnTo>
                <a:lnTo>
                  <a:pt x="0" y="12"/>
                </a:lnTo>
                <a:lnTo>
                  <a:pt x="28" y="29"/>
                </a:lnTo>
                <a:close/>
              </a:path>
            </a:pathLst>
          </a:custGeom>
          <a:solidFill>
            <a:srgbClr val="000000"/>
          </a:solidFill>
          <a:ln w="9525">
            <a:noFill/>
            <a:round/>
            <a:headEnd/>
            <a:tailEnd/>
          </a:ln>
          <a:effectLst/>
        </p:spPr>
        <p:txBody>
          <a:bodyPr wrap="none" anchor="ctr"/>
          <a:lstStyle/>
          <a:p>
            <a:endParaRPr lang="en-CA"/>
          </a:p>
        </p:txBody>
      </p:sp>
      <p:sp>
        <p:nvSpPr>
          <p:cNvPr id="414" name="Freeform 410"/>
          <p:cNvSpPr>
            <a:spLocks noChangeArrowheads="1"/>
          </p:cNvSpPr>
          <p:nvPr/>
        </p:nvSpPr>
        <p:spPr bwMode="auto">
          <a:xfrm>
            <a:off x="4570413" y="2560638"/>
            <a:ext cx="68262" cy="57150"/>
          </a:xfrm>
          <a:custGeom>
            <a:avLst/>
            <a:gdLst/>
            <a:ahLst/>
            <a:cxnLst>
              <a:cxn ang="0">
                <a:pos x="14" y="36"/>
              </a:cxn>
              <a:cxn ang="0">
                <a:pos x="0" y="18"/>
              </a:cxn>
              <a:cxn ang="0">
                <a:pos x="35" y="0"/>
              </a:cxn>
              <a:cxn ang="0">
                <a:pos x="49" y="18"/>
              </a:cxn>
              <a:cxn ang="0">
                <a:pos x="14" y="36"/>
              </a:cxn>
            </a:cxnLst>
            <a:rect l="0" t="0" r="r" b="b"/>
            <a:pathLst>
              <a:path w="49" h="36">
                <a:moveTo>
                  <a:pt x="14" y="36"/>
                </a:moveTo>
                <a:lnTo>
                  <a:pt x="0" y="18"/>
                </a:lnTo>
                <a:lnTo>
                  <a:pt x="35" y="0"/>
                </a:lnTo>
                <a:lnTo>
                  <a:pt x="49" y="18"/>
                </a:lnTo>
                <a:lnTo>
                  <a:pt x="14" y="36"/>
                </a:lnTo>
                <a:close/>
              </a:path>
            </a:pathLst>
          </a:custGeom>
          <a:solidFill>
            <a:srgbClr val="000000"/>
          </a:solidFill>
          <a:ln w="9525">
            <a:noFill/>
            <a:round/>
            <a:headEnd/>
            <a:tailEnd/>
          </a:ln>
          <a:effectLst/>
        </p:spPr>
        <p:txBody>
          <a:bodyPr wrap="none" anchor="ctr"/>
          <a:lstStyle/>
          <a:p>
            <a:endParaRPr lang="en-CA"/>
          </a:p>
        </p:txBody>
      </p:sp>
      <p:sp>
        <p:nvSpPr>
          <p:cNvPr id="415" name="Freeform 411"/>
          <p:cNvSpPr>
            <a:spLocks noChangeArrowheads="1"/>
          </p:cNvSpPr>
          <p:nvPr/>
        </p:nvSpPr>
        <p:spPr bwMode="auto">
          <a:xfrm>
            <a:off x="4541838" y="2533650"/>
            <a:ext cx="76200" cy="55563"/>
          </a:xfrm>
          <a:custGeom>
            <a:avLst/>
            <a:gdLst/>
            <a:ahLst/>
            <a:cxnLst>
              <a:cxn ang="0">
                <a:pos x="21" y="35"/>
              </a:cxn>
              <a:cxn ang="0">
                <a:pos x="0" y="17"/>
              </a:cxn>
              <a:cxn ang="0">
                <a:pos x="35" y="0"/>
              </a:cxn>
              <a:cxn ang="0">
                <a:pos x="56" y="17"/>
              </a:cxn>
              <a:cxn ang="0">
                <a:pos x="21" y="35"/>
              </a:cxn>
            </a:cxnLst>
            <a:rect l="0" t="0" r="r" b="b"/>
            <a:pathLst>
              <a:path w="56" h="35">
                <a:moveTo>
                  <a:pt x="21" y="35"/>
                </a:moveTo>
                <a:lnTo>
                  <a:pt x="0" y="17"/>
                </a:lnTo>
                <a:lnTo>
                  <a:pt x="35" y="0"/>
                </a:lnTo>
                <a:lnTo>
                  <a:pt x="56" y="17"/>
                </a:lnTo>
                <a:lnTo>
                  <a:pt x="21" y="35"/>
                </a:lnTo>
                <a:close/>
              </a:path>
            </a:pathLst>
          </a:custGeom>
          <a:solidFill>
            <a:srgbClr val="000000"/>
          </a:solidFill>
          <a:ln w="9525">
            <a:noFill/>
            <a:round/>
            <a:headEnd/>
            <a:tailEnd/>
          </a:ln>
          <a:effectLst/>
        </p:spPr>
        <p:txBody>
          <a:bodyPr wrap="none" anchor="ctr"/>
          <a:lstStyle/>
          <a:p>
            <a:endParaRPr lang="en-CA"/>
          </a:p>
        </p:txBody>
      </p:sp>
      <p:sp>
        <p:nvSpPr>
          <p:cNvPr id="416" name="Freeform 412"/>
          <p:cNvSpPr>
            <a:spLocks noChangeArrowheads="1"/>
          </p:cNvSpPr>
          <p:nvPr/>
        </p:nvSpPr>
        <p:spPr bwMode="auto">
          <a:xfrm>
            <a:off x="4587875" y="2589213"/>
            <a:ext cx="60325" cy="28575"/>
          </a:xfrm>
          <a:custGeom>
            <a:avLst/>
            <a:gdLst/>
            <a:ahLst/>
            <a:cxnLst>
              <a:cxn ang="0">
                <a:pos x="42" y="0"/>
              </a:cxn>
              <a:cxn ang="0">
                <a:pos x="35" y="0"/>
              </a:cxn>
              <a:cxn ang="0">
                <a:pos x="0" y="6"/>
              </a:cxn>
              <a:cxn ang="0">
                <a:pos x="0" y="18"/>
              </a:cxn>
              <a:cxn ang="0">
                <a:pos x="42" y="0"/>
              </a:cxn>
            </a:cxnLst>
            <a:rect l="0" t="0" r="r" b="b"/>
            <a:pathLst>
              <a:path w="42" h="18">
                <a:moveTo>
                  <a:pt x="42" y="0"/>
                </a:moveTo>
                <a:lnTo>
                  <a:pt x="35" y="0"/>
                </a:lnTo>
                <a:lnTo>
                  <a:pt x="0" y="6"/>
                </a:lnTo>
                <a:lnTo>
                  <a:pt x="0" y="18"/>
                </a:lnTo>
                <a:lnTo>
                  <a:pt x="42" y="0"/>
                </a:lnTo>
                <a:close/>
              </a:path>
            </a:pathLst>
          </a:custGeom>
          <a:solidFill>
            <a:srgbClr val="000000"/>
          </a:solidFill>
          <a:ln w="9525">
            <a:noFill/>
            <a:round/>
            <a:headEnd/>
            <a:tailEnd/>
          </a:ln>
          <a:effectLst/>
        </p:spPr>
        <p:txBody>
          <a:bodyPr wrap="none" anchor="ctr"/>
          <a:lstStyle/>
          <a:p>
            <a:endParaRPr lang="en-CA"/>
          </a:p>
        </p:txBody>
      </p:sp>
      <p:sp>
        <p:nvSpPr>
          <p:cNvPr id="417" name="Freeform 413"/>
          <p:cNvSpPr>
            <a:spLocks noChangeArrowheads="1"/>
          </p:cNvSpPr>
          <p:nvPr/>
        </p:nvSpPr>
        <p:spPr bwMode="auto">
          <a:xfrm>
            <a:off x="4541838" y="2514600"/>
            <a:ext cx="57150" cy="38100"/>
          </a:xfrm>
          <a:custGeom>
            <a:avLst/>
            <a:gdLst/>
            <a:ahLst/>
            <a:cxnLst>
              <a:cxn ang="0">
                <a:pos x="0" y="18"/>
              </a:cxn>
              <a:cxn ang="0">
                <a:pos x="0" y="0"/>
              </a:cxn>
              <a:cxn ang="0">
                <a:pos x="42" y="6"/>
              </a:cxn>
              <a:cxn ang="0">
                <a:pos x="42" y="24"/>
              </a:cxn>
              <a:cxn ang="0">
                <a:pos x="0" y="18"/>
              </a:cxn>
            </a:cxnLst>
            <a:rect l="0" t="0" r="r" b="b"/>
            <a:pathLst>
              <a:path w="42" h="24">
                <a:moveTo>
                  <a:pt x="0" y="18"/>
                </a:moveTo>
                <a:lnTo>
                  <a:pt x="0" y="0"/>
                </a:lnTo>
                <a:lnTo>
                  <a:pt x="42" y="6"/>
                </a:lnTo>
                <a:lnTo>
                  <a:pt x="42" y="24"/>
                </a:lnTo>
                <a:lnTo>
                  <a:pt x="0" y="18"/>
                </a:lnTo>
                <a:close/>
              </a:path>
            </a:pathLst>
          </a:custGeom>
          <a:solidFill>
            <a:srgbClr val="000000"/>
          </a:solidFill>
          <a:ln w="9525">
            <a:noFill/>
            <a:round/>
            <a:headEnd/>
            <a:tailEnd/>
          </a:ln>
          <a:effectLst/>
        </p:spPr>
        <p:txBody>
          <a:bodyPr wrap="none" anchor="ctr"/>
          <a:lstStyle/>
          <a:p>
            <a:endParaRPr lang="en-CA"/>
          </a:p>
        </p:txBody>
      </p:sp>
      <p:sp>
        <p:nvSpPr>
          <p:cNvPr id="418" name="Freeform 414"/>
          <p:cNvSpPr>
            <a:spLocks noChangeArrowheads="1"/>
          </p:cNvSpPr>
          <p:nvPr/>
        </p:nvSpPr>
        <p:spPr bwMode="auto">
          <a:xfrm>
            <a:off x="4541838" y="2533650"/>
            <a:ext cx="57150" cy="26988"/>
          </a:xfrm>
          <a:custGeom>
            <a:avLst/>
            <a:gdLst/>
            <a:ahLst/>
            <a:cxnLst>
              <a:cxn ang="0">
                <a:pos x="0" y="17"/>
              </a:cxn>
              <a:cxn ang="0">
                <a:pos x="0" y="6"/>
              </a:cxn>
              <a:cxn ang="0">
                <a:pos x="35" y="0"/>
              </a:cxn>
              <a:cxn ang="0">
                <a:pos x="42" y="12"/>
              </a:cxn>
              <a:cxn ang="0">
                <a:pos x="0" y="17"/>
              </a:cxn>
            </a:cxnLst>
            <a:rect l="0" t="0" r="r" b="b"/>
            <a:pathLst>
              <a:path w="42" h="17">
                <a:moveTo>
                  <a:pt x="0" y="17"/>
                </a:moveTo>
                <a:lnTo>
                  <a:pt x="0" y="6"/>
                </a:lnTo>
                <a:lnTo>
                  <a:pt x="35" y="0"/>
                </a:lnTo>
                <a:lnTo>
                  <a:pt x="42" y="12"/>
                </a:lnTo>
                <a:lnTo>
                  <a:pt x="0" y="17"/>
                </a:lnTo>
                <a:close/>
              </a:path>
            </a:pathLst>
          </a:custGeom>
          <a:solidFill>
            <a:srgbClr val="000000"/>
          </a:solidFill>
          <a:ln w="9525">
            <a:noFill/>
            <a:round/>
            <a:headEnd/>
            <a:tailEnd/>
          </a:ln>
          <a:effectLst/>
        </p:spPr>
        <p:txBody>
          <a:bodyPr wrap="none" anchor="ctr"/>
          <a:lstStyle/>
          <a:p>
            <a:endParaRPr lang="en-CA"/>
          </a:p>
        </p:txBody>
      </p:sp>
      <p:sp>
        <p:nvSpPr>
          <p:cNvPr id="419" name="Freeform 415"/>
          <p:cNvSpPr>
            <a:spLocks noChangeArrowheads="1"/>
          </p:cNvSpPr>
          <p:nvPr/>
        </p:nvSpPr>
        <p:spPr bwMode="auto">
          <a:xfrm>
            <a:off x="4549775" y="2476500"/>
            <a:ext cx="68263" cy="66675"/>
          </a:xfrm>
          <a:custGeom>
            <a:avLst/>
            <a:gdLst/>
            <a:ahLst/>
            <a:cxnLst>
              <a:cxn ang="0">
                <a:pos x="0" y="12"/>
              </a:cxn>
              <a:cxn ang="0">
                <a:pos x="28" y="42"/>
              </a:cxn>
              <a:cxn ang="0">
                <a:pos x="49" y="30"/>
              </a:cxn>
              <a:cxn ang="0">
                <a:pos x="21" y="0"/>
              </a:cxn>
              <a:cxn ang="0">
                <a:pos x="0" y="12"/>
              </a:cxn>
            </a:cxnLst>
            <a:rect l="0" t="0" r="r" b="b"/>
            <a:pathLst>
              <a:path w="49" h="42">
                <a:moveTo>
                  <a:pt x="0" y="12"/>
                </a:moveTo>
                <a:lnTo>
                  <a:pt x="28" y="42"/>
                </a:lnTo>
                <a:lnTo>
                  <a:pt x="49" y="30"/>
                </a:lnTo>
                <a:lnTo>
                  <a:pt x="21" y="0"/>
                </a:lnTo>
                <a:lnTo>
                  <a:pt x="0" y="12"/>
                </a:lnTo>
                <a:close/>
              </a:path>
            </a:pathLst>
          </a:custGeom>
          <a:solidFill>
            <a:srgbClr val="000000"/>
          </a:solidFill>
          <a:ln w="9525">
            <a:noFill/>
            <a:round/>
            <a:headEnd/>
            <a:tailEnd/>
          </a:ln>
          <a:effectLst/>
        </p:spPr>
        <p:txBody>
          <a:bodyPr wrap="none" anchor="ctr"/>
          <a:lstStyle/>
          <a:p>
            <a:endParaRPr lang="en-CA"/>
          </a:p>
        </p:txBody>
      </p:sp>
      <p:sp>
        <p:nvSpPr>
          <p:cNvPr id="420" name="Freeform 416"/>
          <p:cNvSpPr>
            <a:spLocks noChangeArrowheads="1"/>
          </p:cNvSpPr>
          <p:nvPr/>
        </p:nvSpPr>
        <p:spPr bwMode="auto">
          <a:xfrm>
            <a:off x="4541838" y="2495550"/>
            <a:ext cx="57150" cy="47625"/>
          </a:xfrm>
          <a:custGeom>
            <a:avLst/>
            <a:gdLst/>
            <a:ahLst/>
            <a:cxnLst>
              <a:cxn ang="0">
                <a:pos x="0" y="12"/>
              </a:cxn>
              <a:cxn ang="0">
                <a:pos x="7" y="0"/>
              </a:cxn>
              <a:cxn ang="0">
                <a:pos x="42" y="18"/>
              </a:cxn>
              <a:cxn ang="0">
                <a:pos x="35" y="30"/>
              </a:cxn>
              <a:cxn ang="0">
                <a:pos x="0" y="12"/>
              </a:cxn>
            </a:cxnLst>
            <a:rect l="0" t="0" r="r" b="b"/>
            <a:pathLst>
              <a:path w="42" h="30">
                <a:moveTo>
                  <a:pt x="0" y="12"/>
                </a:moveTo>
                <a:lnTo>
                  <a:pt x="7" y="0"/>
                </a:lnTo>
                <a:lnTo>
                  <a:pt x="42" y="18"/>
                </a:lnTo>
                <a:lnTo>
                  <a:pt x="35" y="30"/>
                </a:lnTo>
                <a:lnTo>
                  <a:pt x="0" y="12"/>
                </a:lnTo>
                <a:close/>
              </a:path>
            </a:pathLst>
          </a:custGeom>
          <a:solidFill>
            <a:srgbClr val="000000"/>
          </a:solidFill>
          <a:ln w="9525">
            <a:noFill/>
            <a:round/>
            <a:headEnd/>
            <a:tailEnd/>
          </a:ln>
          <a:effectLst/>
        </p:spPr>
        <p:txBody>
          <a:bodyPr wrap="none" anchor="ctr"/>
          <a:lstStyle/>
          <a:p>
            <a:endParaRPr lang="en-CA"/>
          </a:p>
        </p:txBody>
      </p:sp>
      <p:sp>
        <p:nvSpPr>
          <p:cNvPr id="421" name="Freeform 417"/>
          <p:cNvSpPr>
            <a:spLocks noChangeArrowheads="1"/>
          </p:cNvSpPr>
          <p:nvPr/>
        </p:nvSpPr>
        <p:spPr bwMode="auto">
          <a:xfrm>
            <a:off x="4578350" y="2466975"/>
            <a:ext cx="39688" cy="57150"/>
          </a:xfrm>
          <a:custGeom>
            <a:avLst/>
            <a:gdLst/>
            <a:ahLst/>
            <a:cxnLst>
              <a:cxn ang="0">
                <a:pos x="28" y="36"/>
              </a:cxn>
              <a:cxn ang="0">
                <a:pos x="14" y="0"/>
              </a:cxn>
              <a:cxn ang="0">
                <a:pos x="0" y="6"/>
              </a:cxn>
              <a:cxn ang="0">
                <a:pos x="14" y="36"/>
              </a:cxn>
              <a:cxn ang="0">
                <a:pos x="28" y="36"/>
              </a:cxn>
            </a:cxnLst>
            <a:rect l="0" t="0" r="r" b="b"/>
            <a:pathLst>
              <a:path w="28" h="36">
                <a:moveTo>
                  <a:pt x="28" y="36"/>
                </a:moveTo>
                <a:lnTo>
                  <a:pt x="14" y="0"/>
                </a:lnTo>
                <a:lnTo>
                  <a:pt x="0" y="6"/>
                </a:lnTo>
                <a:lnTo>
                  <a:pt x="14" y="36"/>
                </a:lnTo>
                <a:lnTo>
                  <a:pt x="28" y="36"/>
                </a:lnTo>
                <a:close/>
              </a:path>
            </a:pathLst>
          </a:custGeom>
          <a:solidFill>
            <a:srgbClr val="000000"/>
          </a:solidFill>
          <a:ln w="9525">
            <a:noFill/>
            <a:round/>
            <a:headEnd/>
            <a:tailEnd/>
          </a:ln>
          <a:effectLst/>
        </p:spPr>
        <p:txBody>
          <a:bodyPr wrap="none" anchor="ctr"/>
          <a:lstStyle/>
          <a:p>
            <a:endParaRPr lang="en-CA"/>
          </a:p>
        </p:txBody>
      </p:sp>
      <p:sp>
        <p:nvSpPr>
          <p:cNvPr id="422" name="Freeform 418"/>
          <p:cNvSpPr>
            <a:spLocks noChangeArrowheads="1"/>
          </p:cNvSpPr>
          <p:nvPr/>
        </p:nvSpPr>
        <p:spPr bwMode="auto">
          <a:xfrm>
            <a:off x="4302125" y="1397000"/>
            <a:ext cx="515938" cy="357188"/>
          </a:xfrm>
          <a:custGeom>
            <a:avLst/>
            <a:gdLst/>
            <a:ahLst/>
            <a:cxnLst>
              <a:cxn ang="0">
                <a:pos x="133" y="12"/>
              </a:cxn>
              <a:cxn ang="0">
                <a:pos x="112" y="18"/>
              </a:cxn>
              <a:cxn ang="0">
                <a:pos x="98" y="24"/>
              </a:cxn>
              <a:cxn ang="0">
                <a:pos x="98" y="36"/>
              </a:cxn>
              <a:cxn ang="0">
                <a:pos x="77" y="36"/>
              </a:cxn>
              <a:cxn ang="0">
                <a:pos x="63" y="48"/>
              </a:cxn>
              <a:cxn ang="0">
                <a:pos x="49" y="59"/>
              </a:cxn>
              <a:cxn ang="0">
                <a:pos x="35" y="77"/>
              </a:cxn>
              <a:cxn ang="0">
                <a:pos x="14" y="89"/>
              </a:cxn>
              <a:cxn ang="0">
                <a:pos x="7" y="107"/>
              </a:cxn>
              <a:cxn ang="0">
                <a:pos x="0" y="124"/>
              </a:cxn>
              <a:cxn ang="0">
                <a:pos x="0" y="148"/>
              </a:cxn>
              <a:cxn ang="0">
                <a:pos x="14" y="166"/>
              </a:cxn>
              <a:cxn ang="0">
                <a:pos x="35" y="172"/>
              </a:cxn>
              <a:cxn ang="0">
                <a:pos x="49" y="189"/>
              </a:cxn>
              <a:cxn ang="0">
                <a:pos x="84" y="184"/>
              </a:cxn>
              <a:cxn ang="0">
                <a:pos x="112" y="207"/>
              </a:cxn>
              <a:cxn ang="0">
                <a:pos x="133" y="219"/>
              </a:cxn>
              <a:cxn ang="0">
                <a:pos x="154" y="219"/>
              </a:cxn>
              <a:cxn ang="0">
                <a:pos x="182" y="225"/>
              </a:cxn>
              <a:cxn ang="0">
                <a:pos x="210" y="213"/>
              </a:cxn>
              <a:cxn ang="0">
                <a:pos x="238" y="219"/>
              </a:cxn>
              <a:cxn ang="0">
                <a:pos x="252" y="207"/>
              </a:cxn>
              <a:cxn ang="0">
                <a:pos x="259" y="189"/>
              </a:cxn>
              <a:cxn ang="0">
                <a:pos x="252" y="178"/>
              </a:cxn>
              <a:cxn ang="0">
                <a:pos x="245" y="166"/>
              </a:cxn>
              <a:cxn ang="0">
                <a:pos x="259" y="160"/>
              </a:cxn>
              <a:cxn ang="0">
                <a:pos x="259" y="148"/>
              </a:cxn>
              <a:cxn ang="0">
                <a:pos x="288" y="160"/>
              </a:cxn>
              <a:cxn ang="0">
                <a:pos x="309" y="166"/>
              </a:cxn>
              <a:cxn ang="0">
                <a:pos x="337" y="160"/>
              </a:cxn>
              <a:cxn ang="0">
                <a:pos x="337" y="148"/>
              </a:cxn>
              <a:cxn ang="0">
                <a:pos x="351" y="136"/>
              </a:cxn>
              <a:cxn ang="0">
                <a:pos x="365" y="118"/>
              </a:cxn>
              <a:cxn ang="0">
                <a:pos x="358" y="95"/>
              </a:cxn>
              <a:cxn ang="0">
                <a:pos x="358" y="77"/>
              </a:cxn>
              <a:cxn ang="0">
                <a:pos x="344" y="59"/>
              </a:cxn>
              <a:cxn ang="0">
                <a:pos x="323" y="42"/>
              </a:cxn>
              <a:cxn ang="0">
                <a:pos x="302" y="30"/>
              </a:cxn>
              <a:cxn ang="0">
                <a:pos x="281" y="24"/>
              </a:cxn>
              <a:cxn ang="0">
                <a:pos x="259" y="30"/>
              </a:cxn>
              <a:cxn ang="0">
                <a:pos x="238" y="24"/>
              </a:cxn>
              <a:cxn ang="0">
                <a:pos x="231" y="12"/>
              </a:cxn>
              <a:cxn ang="0">
                <a:pos x="210" y="12"/>
              </a:cxn>
              <a:cxn ang="0">
                <a:pos x="189" y="0"/>
              </a:cxn>
              <a:cxn ang="0">
                <a:pos x="175" y="6"/>
              </a:cxn>
              <a:cxn ang="0">
                <a:pos x="154" y="12"/>
              </a:cxn>
              <a:cxn ang="0">
                <a:pos x="133" y="12"/>
              </a:cxn>
            </a:cxnLst>
            <a:rect l="0" t="0" r="r" b="b"/>
            <a:pathLst>
              <a:path w="365" h="225">
                <a:moveTo>
                  <a:pt x="133" y="12"/>
                </a:moveTo>
                <a:lnTo>
                  <a:pt x="112" y="18"/>
                </a:lnTo>
                <a:lnTo>
                  <a:pt x="98" y="24"/>
                </a:lnTo>
                <a:lnTo>
                  <a:pt x="98" y="36"/>
                </a:lnTo>
                <a:lnTo>
                  <a:pt x="77" y="36"/>
                </a:lnTo>
                <a:lnTo>
                  <a:pt x="63" y="48"/>
                </a:lnTo>
                <a:lnTo>
                  <a:pt x="49" y="59"/>
                </a:lnTo>
                <a:lnTo>
                  <a:pt x="35" y="77"/>
                </a:lnTo>
                <a:lnTo>
                  <a:pt x="14" y="89"/>
                </a:lnTo>
                <a:lnTo>
                  <a:pt x="7" y="107"/>
                </a:lnTo>
                <a:lnTo>
                  <a:pt x="0" y="124"/>
                </a:lnTo>
                <a:lnTo>
                  <a:pt x="0" y="148"/>
                </a:lnTo>
                <a:lnTo>
                  <a:pt x="14" y="166"/>
                </a:lnTo>
                <a:lnTo>
                  <a:pt x="35" y="172"/>
                </a:lnTo>
                <a:lnTo>
                  <a:pt x="49" y="189"/>
                </a:lnTo>
                <a:lnTo>
                  <a:pt x="84" y="184"/>
                </a:lnTo>
                <a:lnTo>
                  <a:pt x="112" y="207"/>
                </a:lnTo>
                <a:lnTo>
                  <a:pt x="133" y="219"/>
                </a:lnTo>
                <a:lnTo>
                  <a:pt x="154" y="219"/>
                </a:lnTo>
                <a:lnTo>
                  <a:pt x="182" y="225"/>
                </a:lnTo>
                <a:lnTo>
                  <a:pt x="210" y="213"/>
                </a:lnTo>
                <a:lnTo>
                  <a:pt x="238" y="219"/>
                </a:lnTo>
                <a:lnTo>
                  <a:pt x="252" y="207"/>
                </a:lnTo>
                <a:lnTo>
                  <a:pt x="259" y="189"/>
                </a:lnTo>
                <a:lnTo>
                  <a:pt x="252" y="178"/>
                </a:lnTo>
                <a:lnTo>
                  <a:pt x="245" y="166"/>
                </a:lnTo>
                <a:lnTo>
                  <a:pt x="259" y="160"/>
                </a:lnTo>
                <a:lnTo>
                  <a:pt x="259" y="148"/>
                </a:lnTo>
                <a:lnTo>
                  <a:pt x="288" y="160"/>
                </a:lnTo>
                <a:lnTo>
                  <a:pt x="309" y="166"/>
                </a:lnTo>
                <a:lnTo>
                  <a:pt x="337" y="160"/>
                </a:lnTo>
                <a:lnTo>
                  <a:pt x="337" y="148"/>
                </a:lnTo>
                <a:lnTo>
                  <a:pt x="351" y="136"/>
                </a:lnTo>
                <a:lnTo>
                  <a:pt x="365" y="118"/>
                </a:lnTo>
                <a:lnTo>
                  <a:pt x="358" y="95"/>
                </a:lnTo>
                <a:lnTo>
                  <a:pt x="358" y="77"/>
                </a:lnTo>
                <a:lnTo>
                  <a:pt x="344" y="59"/>
                </a:lnTo>
                <a:lnTo>
                  <a:pt x="323" y="42"/>
                </a:lnTo>
                <a:lnTo>
                  <a:pt x="302" y="30"/>
                </a:lnTo>
                <a:lnTo>
                  <a:pt x="281" y="24"/>
                </a:lnTo>
                <a:lnTo>
                  <a:pt x="259" y="30"/>
                </a:lnTo>
                <a:lnTo>
                  <a:pt x="238" y="24"/>
                </a:lnTo>
                <a:lnTo>
                  <a:pt x="231" y="12"/>
                </a:lnTo>
                <a:lnTo>
                  <a:pt x="210" y="12"/>
                </a:lnTo>
                <a:lnTo>
                  <a:pt x="189" y="0"/>
                </a:lnTo>
                <a:lnTo>
                  <a:pt x="175" y="6"/>
                </a:lnTo>
                <a:lnTo>
                  <a:pt x="154" y="12"/>
                </a:lnTo>
                <a:lnTo>
                  <a:pt x="133" y="12"/>
                </a:lnTo>
                <a:close/>
              </a:path>
            </a:pathLst>
          </a:custGeom>
          <a:solidFill>
            <a:srgbClr val="7F5773"/>
          </a:solidFill>
          <a:ln w="9525">
            <a:noFill/>
            <a:round/>
            <a:headEnd/>
            <a:tailEnd/>
          </a:ln>
          <a:effectLst/>
        </p:spPr>
        <p:txBody>
          <a:bodyPr wrap="none" anchor="ctr"/>
          <a:lstStyle/>
          <a:p>
            <a:endParaRPr lang="en-CA"/>
          </a:p>
        </p:txBody>
      </p:sp>
      <p:sp>
        <p:nvSpPr>
          <p:cNvPr id="423" name="Freeform 419"/>
          <p:cNvSpPr>
            <a:spLocks noChangeArrowheads="1"/>
          </p:cNvSpPr>
          <p:nvPr/>
        </p:nvSpPr>
        <p:spPr bwMode="auto">
          <a:xfrm>
            <a:off x="4321175" y="1706563"/>
            <a:ext cx="158750" cy="112712"/>
          </a:xfrm>
          <a:custGeom>
            <a:avLst/>
            <a:gdLst/>
            <a:ahLst/>
            <a:cxnLst>
              <a:cxn ang="0">
                <a:pos x="42" y="6"/>
              </a:cxn>
              <a:cxn ang="0">
                <a:pos x="28" y="0"/>
              </a:cxn>
              <a:cxn ang="0">
                <a:pos x="7" y="6"/>
              </a:cxn>
              <a:cxn ang="0">
                <a:pos x="0" y="18"/>
              </a:cxn>
              <a:cxn ang="0">
                <a:pos x="0" y="24"/>
              </a:cxn>
              <a:cxn ang="0">
                <a:pos x="7" y="42"/>
              </a:cxn>
              <a:cxn ang="0">
                <a:pos x="21" y="48"/>
              </a:cxn>
              <a:cxn ang="0">
                <a:pos x="35" y="59"/>
              </a:cxn>
              <a:cxn ang="0">
                <a:pos x="56" y="65"/>
              </a:cxn>
              <a:cxn ang="0">
                <a:pos x="77" y="71"/>
              </a:cxn>
              <a:cxn ang="0">
                <a:pos x="91" y="65"/>
              </a:cxn>
              <a:cxn ang="0">
                <a:pos x="98" y="59"/>
              </a:cxn>
              <a:cxn ang="0">
                <a:pos x="112" y="48"/>
              </a:cxn>
              <a:cxn ang="0">
                <a:pos x="105" y="36"/>
              </a:cxn>
              <a:cxn ang="0">
                <a:pos x="91" y="30"/>
              </a:cxn>
              <a:cxn ang="0">
                <a:pos x="77" y="24"/>
              </a:cxn>
              <a:cxn ang="0">
                <a:pos x="63" y="12"/>
              </a:cxn>
              <a:cxn ang="0">
                <a:pos x="42" y="6"/>
              </a:cxn>
            </a:cxnLst>
            <a:rect l="0" t="0" r="r" b="b"/>
            <a:pathLst>
              <a:path w="112" h="71">
                <a:moveTo>
                  <a:pt x="42" y="6"/>
                </a:moveTo>
                <a:lnTo>
                  <a:pt x="28" y="0"/>
                </a:lnTo>
                <a:lnTo>
                  <a:pt x="7" y="6"/>
                </a:lnTo>
                <a:lnTo>
                  <a:pt x="0" y="18"/>
                </a:lnTo>
                <a:lnTo>
                  <a:pt x="0" y="24"/>
                </a:lnTo>
                <a:lnTo>
                  <a:pt x="7" y="42"/>
                </a:lnTo>
                <a:lnTo>
                  <a:pt x="21" y="48"/>
                </a:lnTo>
                <a:lnTo>
                  <a:pt x="35" y="59"/>
                </a:lnTo>
                <a:lnTo>
                  <a:pt x="56" y="65"/>
                </a:lnTo>
                <a:lnTo>
                  <a:pt x="77" y="71"/>
                </a:lnTo>
                <a:lnTo>
                  <a:pt x="91" y="65"/>
                </a:lnTo>
                <a:lnTo>
                  <a:pt x="98" y="59"/>
                </a:lnTo>
                <a:lnTo>
                  <a:pt x="112" y="48"/>
                </a:lnTo>
                <a:lnTo>
                  <a:pt x="105" y="36"/>
                </a:lnTo>
                <a:lnTo>
                  <a:pt x="91" y="30"/>
                </a:lnTo>
                <a:lnTo>
                  <a:pt x="77" y="24"/>
                </a:lnTo>
                <a:lnTo>
                  <a:pt x="63" y="12"/>
                </a:lnTo>
                <a:lnTo>
                  <a:pt x="42" y="6"/>
                </a:lnTo>
                <a:close/>
              </a:path>
            </a:pathLst>
          </a:custGeom>
          <a:solidFill>
            <a:srgbClr val="008ED6"/>
          </a:solidFill>
          <a:ln w="9525">
            <a:noFill/>
            <a:round/>
            <a:headEnd/>
            <a:tailEnd/>
          </a:ln>
          <a:effectLst/>
        </p:spPr>
        <p:txBody>
          <a:bodyPr wrap="none" anchor="ctr"/>
          <a:lstStyle/>
          <a:p>
            <a:endParaRPr lang="en-CA"/>
          </a:p>
        </p:txBody>
      </p:sp>
      <p:sp>
        <p:nvSpPr>
          <p:cNvPr id="424" name="Freeform 420"/>
          <p:cNvSpPr>
            <a:spLocks noChangeArrowheads="1"/>
          </p:cNvSpPr>
          <p:nvPr/>
        </p:nvSpPr>
        <p:spPr bwMode="auto">
          <a:xfrm>
            <a:off x="4827588" y="3624263"/>
            <a:ext cx="1587" cy="19050"/>
          </a:xfrm>
          <a:custGeom>
            <a:avLst/>
            <a:gdLst/>
            <a:ahLst/>
            <a:cxnLst>
              <a:cxn ang="0">
                <a:pos x="0" y="12"/>
              </a:cxn>
              <a:cxn ang="0">
                <a:pos x="0" y="0"/>
              </a:cxn>
              <a:cxn ang="0">
                <a:pos x="0" y="6"/>
              </a:cxn>
              <a:cxn ang="0">
                <a:pos x="0" y="12"/>
              </a:cxn>
            </a:cxnLst>
            <a:rect l="0" t="0" r="r" b="b"/>
            <a:pathLst>
              <a:path h="12">
                <a:moveTo>
                  <a:pt x="0" y="12"/>
                </a:moveTo>
                <a:lnTo>
                  <a:pt x="0" y="0"/>
                </a:lnTo>
                <a:lnTo>
                  <a:pt x="0" y="6"/>
                </a:lnTo>
                <a:lnTo>
                  <a:pt x="0" y="12"/>
                </a:lnTo>
                <a:close/>
              </a:path>
            </a:pathLst>
          </a:custGeom>
          <a:solidFill>
            <a:srgbClr val="000000"/>
          </a:solidFill>
          <a:ln w="9525">
            <a:noFill/>
            <a:round/>
            <a:headEnd/>
            <a:tailEnd/>
          </a:ln>
          <a:effectLst/>
        </p:spPr>
        <p:txBody>
          <a:bodyPr wrap="none" anchor="ctr"/>
          <a:lstStyle/>
          <a:p>
            <a:endParaRPr lang="en-CA"/>
          </a:p>
        </p:txBody>
      </p:sp>
      <p:sp>
        <p:nvSpPr>
          <p:cNvPr id="425" name="Freeform 421"/>
          <p:cNvSpPr>
            <a:spLocks noChangeArrowheads="1"/>
          </p:cNvSpPr>
          <p:nvPr/>
        </p:nvSpPr>
        <p:spPr bwMode="auto">
          <a:xfrm>
            <a:off x="4321175" y="2505075"/>
            <a:ext cx="346075" cy="441325"/>
          </a:xfrm>
          <a:custGeom>
            <a:avLst/>
            <a:gdLst/>
            <a:ahLst/>
            <a:cxnLst>
              <a:cxn ang="0">
                <a:pos x="161" y="12"/>
              </a:cxn>
              <a:cxn ang="0">
                <a:pos x="161" y="0"/>
              </a:cxn>
              <a:cxn ang="0">
                <a:pos x="147" y="0"/>
              </a:cxn>
              <a:cxn ang="0">
                <a:pos x="147" y="12"/>
              </a:cxn>
              <a:cxn ang="0">
                <a:pos x="140" y="12"/>
              </a:cxn>
              <a:cxn ang="0">
                <a:pos x="140" y="0"/>
              </a:cxn>
              <a:cxn ang="0">
                <a:pos x="133" y="6"/>
              </a:cxn>
              <a:cxn ang="0">
                <a:pos x="133" y="18"/>
              </a:cxn>
              <a:cxn ang="0">
                <a:pos x="119" y="18"/>
              </a:cxn>
              <a:cxn ang="0">
                <a:pos x="112" y="24"/>
              </a:cxn>
              <a:cxn ang="0">
                <a:pos x="112" y="41"/>
              </a:cxn>
              <a:cxn ang="0">
                <a:pos x="91" y="47"/>
              </a:cxn>
              <a:cxn ang="0">
                <a:pos x="70" y="47"/>
              </a:cxn>
              <a:cxn ang="0">
                <a:pos x="70" y="53"/>
              </a:cxn>
              <a:cxn ang="0">
                <a:pos x="77" y="65"/>
              </a:cxn>
              <a:cxn ang="0">
                <a:pos x="77" y="65"/>
              </a:cxn>
              <a:cxn ang="0">
                <a:pos x="70" y="71"/>
              </a:cxn>
              <a:cxn ang="0">
                <a:pos x="49" y="83"/>
              </a:cxn>
              <a:cxn ang="0">
                <a:pos x="35" y="95"/>
              </a:cxn>
              <a:cxn ang="0">
                <a:pos x="14" y="100"/>
              </a:cxn>
              <a:cxn ang="0">
                <a:pos x="7" y="118"/>
              </a:cxn>
              <a:cxn ang="0">
                <a:pos x="0" y="136"/>
              </a:cxn>
              <a:cxn ang="0">
                <a:pos x="0" y="154"/>
              </a:cxn>
              <a:cxn ang="0">
                <a:pos x="7" y="177"/>
              </a:cxn>
              <a:cxn ang="0">
                <a:pos x="7" y="195"/>
              </a:cxn>
              <a:cxn ang="0">
                <a:pos x="7" y="219"/>
              </a:cxn>
              <a:cxn ang="0">
                <a:pos x="21" y="236"/>
              </a:cxn>
              <a:cxn ang="0">
                <a:pos x="21" y="248"/>
              </a:cxn>
              <a:cxn ang="0">
                <a:pos x="35" y="260"/>
              </a:cxn>
              <a:cxn ang="0">
                <a:pos x="49" y="272"/>
              </a:cxn>
              <a:cxn ang="0">
                <a:pos x="63" y="278"/>
              </a:cxn>
              <a:cxn ang="0">
                <a:pos x="147" y="266"/>
              </a:cxn>
              <a:cxn ang="0">
                <a:pos x="168" y="254"/>
              </a:cxn>
              <a:cxn ang="0">
                <a:pos x="196" y="242"/>
              </a:cxn>
              <a:cxn ang="0">
                <a:pos x="210" y="219"/>
              </a:cxn>
              <a:cxn ang="0">
                <a:pos x="231" y="219"/>
              </a:cxn>
              <a:cxn ang="0">
                <a:pos x="238" y="189"/>
              </a:cxn>
              <a:cxn ang="0">
                <a:pos x="245" y="124"/>
              </a:cxn>
              <a:cxn ang="0">
                <a:pos x="231" y="106"/>
              </a:cxn>
              <a:cxn ang="0">
                <a:pos x="217" y="106"/>
              </a:cxn>
              <a:cxn ang="0">
                <a:pos x="203" y="100"/>
              </a:cxn>
              <a:cxn ang="0">
                <a:pos x="189" y="95"/>
              </a:cxn>
              <a:cxn ang="0">
                <a:pos x="196" y="83"/>
              </a:cxn>
              <a:cxn ang="0">
                <a:pos x="203" y="77"/>
              </a:cxn>
              <a:cxn ang="0">
                <a:pos x="203" y="59"/>
              </a:cxn>
              <a:cxn ang="0">
                <a:pos x="189" y="41"/>
              </a:cxn>
              <a:cxn ang="0">
                <a:pos x="182" y="24"/>
              </a:cxn>
              <a:cxn ang="0">
                <a:pos x="189" y="6"/>
              </a:cxn>
              <a:cxn ang="0">
                <a:pos x="175" y="0"/>
              </a:cxn>
              <a:cxn ang="0">
                <a:pos x="168" y="18"/>
              </a:cxn>
              <a:cxn ang="0">
                <a:pos x="161" y="12"/>
              </a:cxn>
            </a:cxnLst>
            <a:rect l="0" t="0" r="r" b="b"/>
            <a:pathLst>
              <a:path w="245" h="278">
                <a:moveTo>
                  <a:pt x="161" y="12"/>
                </a:moveTo>
                <a:lnTo>
                  <a:pt x="161" y="0"/>
                </a:lnTo>
                <a:lnTo>
                  <a:pt x="147" y="0"/>
                </a:lnTo>
                <a:lnTo>
                  <a:pt x="147" y="12"/>
                </a:lnTo>
                <a:lnTo>
                  <a:pt x="140" y="12"/>
                </a:lnTo>
                <a:lnTo>
                  <a:pt x="140" y="0"/>
                </a:lnTo>
                <a:lnTo>
                  <a:pt x="133" y="6"/>
                </a:lnTo>
                <a:lnTo>
                  <a:pt x="133" y="18"/>
                </a:lnTo>
                <a:lnTo>
                  <a:pt x="119" y="18"/>
                </a:lnTo>
                <a:lnTo>
                  <a:pt x="112" y="24"/>
                </a:lnTo>
                <a:lnTo>
                  <a:pt x="112" y="41"/>
                </a:lnTo>
                <a:lnTo>
                  <a:pt x="91" y="47"/>
                </a:lnTo>
                <a:lnTo>
                  <a:pt x="70" y="47"/>
                </a:lnTo>
                <a:lnTo>
                  <a:pt x="70" y="53"/>
                </a:lnTo>
                <a:lnTo>
                  <a:pt x="77" y="65"/>
                </a:lnTo>
                <a:lnTo>
                  <a:pt x="77" y="65"/>
                </a:lnTo>
                <a:lnTo>
                  <a:pt x="70" y="71"/>
                </a:lnTo>
                <a:lnTo>
                  <a:pt x="49" y="83"/>
                </a:lnTo>
                <a:lnTo>
                  <a:pt x="35" y="95"/>
                </a:lnTo>
                <a:lnTo>
                  <a:pt x="14" y="100"/>
                </a:lnTo>
                <a:lnTo>
                  <a:pt x="7" y="118"/>
                </a:lnTo>
                <a:lnTo>
                  <a:pt x="0" y="136"/>
                </a:lnTo>
                <a:lnTo>
                  <a:pt x="0" y="154"/>
                </a:lnTo>
                <a:lnTo>
                  <a:pt x="7" y="177"/>
                </a:lnTo>
                <a:lnTo>
                  <a:pt x="7" y="195"/>
                </a:lnTo>
                <a:lnTo>
                  <a:pt x="7" y="219"/>
                </a:lnTo>
                <a:lnTo>
                  <a:pt x="21" y="236"/>
                </a:lnTo>
                <a:lnTo>
                  <a:pt x="21" y="248"/>
                </a:lnTo>
                <a:lnTo>
                  <a:pt x="35" y="260"/>
                </a:lnTo>
                <a:lnTo>
                  <a:pt x="49" y="272"/>
                </a:lnTo>
                <a:lnTo>
                  <a:pt x="63" y="278"/>
                </a:lnTo>
                <a:lnTo>
                  <a:pt x="147" y="266"/>
                </a:lnTo>
                <a:lnTo>
                  <a:pt x="168" y="254"/>
                </a:lnTo>
                <a:lnTo>
                  <a:pt x="196" y="242"/>
                </a:lnTo>
                <a:lnTo>
                  <a:pt x="210" y="219"/>
                </a:lnTo>
                <a:lnTo>
                  <a:pt x="231" y="219"/>
                </a:lnTo>
                <a:lnTo>
                  <a:pt x="238" y="189"/>
                </a:lnTo>
                <a:lnTo>
                  <a:pt x="245" y="124"/>
                </a:lnTo>
                <a:lnTo>
                  <a:pt x="231" y="106"/>
                </a:lnTo>
                <a:lnTo>
                  <a:pt x="217" y="106"/>
                </a:lnTo>
                <a:lnTo>
                  <a:pt x="203" y="100"/>
                </a:lnTo>
                <a:lnTo>
                  <a:pt x="189" y="95"/>
                </a:lnTo>
                <a:lnTo>
                  <a:pt x="196" y="83"/>
                </a:lnTo>
                <a:lnTo>
                  <a:pt x="203" y="77"/>
                </a:lnTo>
                <a:lnTo>
                  <a:pt x="203" y="59"/>
                </a:lnTo>
                <a:lnTo>
                  <a:pt x="189" y="41"/>
                </a:lnTo>
                <a:lnTo>
                  <a:pt x="182" y="24"/>
                </a:lnTo>
                <a:lnTo>
                  <a:pt x="189" y="6"/>
                </a:lnTo>
                <a:lnTo>
                  <a:pt x="175" y="0"/>
                </a:lnTo>
                <a:lnTo>
                  <a:pt x="168" y="18"/>
                </a:lnTo>
                <a:lnTo>
                  <a:pt x="161" y="12"/>
                </a:lnTo>
                <a:close/>
              </a:path>
            </a:pathLst>
          </a:custGeom>
          <a:solidFill>
            <a:srgbClr val="E02827"/>
          </a:solidFill>
          <a:ln w="9525">
            <a:noFill/>
            <a:round/>
            <a:headEnd/>
            <a:tailEnd/>
          </a:ln>
          <a:effectLst/>
        </p:spPr>
        <p:txBody>
          <a:bodyPr wrap="none" anchor="ctr"/>
          <a:lstStyle/>
          <a:p>
            <a:endParaRPr lang="en-CA"/>
          </a:p>
        </p:txBody>
      </p:sp>
      <p:sp>
        <p:nvSpPr>
          <p:cNvPr id="426" name="Freeform 422"/>
          <p:cNvSpPr>
            <a:spLocks noChangeArrowheads="1"/>
          </p:cNvSpPr>
          <p:nvPr/>
        </p:nvSpPr>
        <p:spPr bwMode="auto">
          <a:xfrm>
            <a:off x="4400550" y="2570163"/>
            <a:ext cx="169863" cy="93662"/>
          </a:xfrm>
          <a:custGeom>
            <a:avLst/>
            <a:gdLst/>
            <a:ahLst/>
            <a:cxnLst>
              <a:cxn ang="0">
                <a:pos x="119" y="36"/>
              </a:cxn>
              <a:cxn ang="0">
                <a:pos x="77" y="6"/>
              </a:cxn>
              <a:cxn ang="0">
                <a:pos x="35" y="0"/>
              </a:cxn>
              <a:cxn ang="0">
                <a:pos x="0" y="6"/>
              </a:cxn>
              <a:cxn ang="0">
                <a:pos x="0" y="18"/>
              </a:cxn>
              <a:cxn ang="0">
                <a:pos x="14" y="24"/>
              </a:cxn>
              <a:cxn ang="0">
                <a:pos x="42" y="30"/>
              </a:cxn>
              <a:cxn ang="0">
                <a:pos x="63" y="42"/>
              </a:cxn>
              <a:cxn ang="0">
                <a:pos x="70" y="59"/>
              </a:cxn>
              <a:cxn ang="0">
                <a:pos x="105" y="59"/>
              </a:cxn>
              <a:cxn ang="0">
                <a:pos x="119" y="36"/>
              </a:cxn>
            </a:cxnLst>
            <a:rect l="0" t="0" r="r" b="b"/>
            <a:pathLst>
              <a:path w="119" h="59">
                <a:moveTo>
                  <a:pt x="119" y="36"/>
                </a:moveTo>
                <a:lnTo>
                  <a:pt x="77" y="6"/>
                </a:lnTo>
                <a:lnTo>
                  <a:pt x="35" y="0"/>
                </a:lnTo>
                <a:lnTo>
                  <a:pt x="0" y="6"/>
                </a:lnTo>
                <a:lnTo>
                  <a:pt x="0" y="18"/>
                </a:lnTo>
                <a:lnTo>
                  <a:pt x="14" y="24"/>
                </a:lnTo>
                <a:lnTo>
                  <a:pt x="42" y="30"/>
                </a:lnTo>
                <a:lnTo>
                  <a:pt x="63" y="42"/>
                </a:lnTo>
                <a:lnTo>
                  <a:pt x="70" y="59"/>
                </a:lnTo>
                <a:lnTo>
                  <a:pt x="105" y="59"/>
                </a:lnTo>
                <a:lnTo>
                  <a:pt x="119" y="36"/>
                </a:lnTo>
                <a:close/>
              </a:path>
            </a:pathLst>
          </a:custGeom>
          <a:solidFill>
            <a:srgbClr val="F27160"/>
          </a:solidFill>
          <a:ln w="9525">
            <a:noFill/>
            <a:round/>
            <a:headEnd/>
            <a:tailEnd/>
          </a:ln>
          <a:effectLst/>
        </p:spPr>
        <p:txBody>
          <a:bodyPr wrap="none" anchor="ctr"/>
          <a:lstStyle/>
          <a:p>
            <a:endParaRPr lang="en-CA"/>
          </a:p>
        </p:txBody>
      </p:sp>
      <p:sp>
        <p:nvSpPr>
          <p:cNvPr id="427" name="Freeform 423"/>
          <p:cNvSpPr>
            <a:spLocks noChangeArrowheads="1"/>
          </p:cNvSpPr>
          <p:nvPr/>
        </p:nvSpPr>
        <p:spPr bwMode="auto">
          <a:xfrm>
            <a:off x="4400550" y="2570163"/>
            <a:ext cx="169863" cy="93662"/>
          </a:xfrm>
          <a:custGeom>
            <a:avLst/>
            <a:gdLst/>
            <a:ahLst/>
            <a:cxnLst>
              <a:cxn ang="0">
                <a:pos x="119" y="36"/>
              </a:cxn>
              <a:cxn ang="0">
                <a:pos x="77" y="6"/>
              </a:cxn>
              <a:cxn ang="0">
                <a:pos x="35" y="0"/>
              </a:cxn>
              <a:cxn ang="0">
                <a:pos x="0" y="6"/>
              </a:cxn>
              <a:cxn ang="0">
                <a:pos x="0" y="18"/>
              </a:cxn>
              <a:cxn ang="0">
                <a:pos x="14" y="24"/>
              </a:cxn>
              <a:cxn ang="0">
                <a:pos x="42" y="30"/>
              </a:cxn>
              <a:cxn ang="0">
                <a:pos x="63" y="42"/>
              </a:cxn>
              <a:cxn ang="0">
                <a:pos x="70" y="59"/>
              </a:cxn>
              <a:cxn ang="0">
                <a:pos x="105" y="59"/>
              </a:cxn>
              <a:cxn ang="0">
                <a:pos x="119" y="36"/>
              </a:cxn>
            </a:cxnLst>
            <a:rect l="0" t="0" r="r" b="b"/>
            <a:pathLst>
              <a:path w="119" h="59">
                <a:moveTo>
                  <a:pt x="119" y="36"/>
                </a:moveTo>
                <a:lnTo>
                  <a:pt x="77" y="6"/>
                </a:lnTo>
                <a:lnTo>
                  <a:pt x="35" y="0"/>
                </a:lnTo>
                <a:lnTo>
                  <a:pt x="0" y="6"/>
                </a:lnTo>
                <a:lnTo>
                  <a:pt x="0" y="18"/>
                </a:lnTo>
                <a:lnTo>
                  <a:pt x="14" y="24"/>
                </a:lnTo>
                <a:lnTo>
                  <a:pt x="42" y="30"/>
                </a:lnTo>
                <a:lnTo>
                  <a:pt x="63" y="42"/>
                </a:lnTo>
                <a:lnTo>
                  <a:pt x="70" y="59"/>
                </a:lnTo>
                <a:lnTo>
                  <a:pt x="105" y="59"/>
                </a:lnTo>
                <a:lnTo>
                  <a:pt x="119" y="36"/>
                </a:lnTo>
                <a:close/>
              </a:path>
            </a:pathLst>
          </a:custGeom>
          <a:noFill/>
          <a:ln w="33480">
            <a:solidFill>
              <a:srgbClr val="000000"/>
            </a:solidFill>
            <a:round/>
            <a:headEnd/>
            <a:tailEnd/>
          </a:ln>
          <a:effectLst/>
        </p:spPr>
        <p:txBody>
          <a:bodyPr wrap="none" anchor="ctr"/>
          <a:lstStyle/>
          <a:p>
            <a:endParaRPr lang="en-CA"/>
          </a:p>
        </p:txBody>
      </p:sp>
      <p:sp>
        <p:nvSpPr>
          <p:cNvPr id="428" name="Text Box 424"/>
          <p:cNvSpPr txBox="1">
            <a:spLocks noChangeArrowheads="1"/>
          </p:cNvSpPr>
          <p:nvPr/>
        </p:nvSpPr>
        <p:spPr bwMode="auto">
          <a:xfrm>
            <a:off x="685800" y="2265363"/>
            <a:ext cx="1981200" cy="501650"/>
          </a:xfrm>
          <a:prstGeom prst="rect">
            <a:avLst/>
          </a:prstGeom>
          <a:solidFill>
            <a:schemeClr val="bg1"/>
          </a:solidFill>
          <a:ln w="25560">
            <a:solidFill>
              <a:srgbClr val="0B78E5"/>
            </a:solidFill>
            <a:miter lim="800000"/>
            <a:headEnd/>
            <a:tailEnd/>
          </a:ln>
          <a:effectLst/>
        </p:spPr>
        <p:txBody>
          <a:bodyPr lIns="90000" tIns="46800" rIns="90000" bIns="46800" anchor="ctr">
            <a:spAutoFit/>
          </a:bodyPr>
          <a:lstStyle/>
          <a:p>
            <a:pPr algn="ctr" eaLnBrk="0" hangingPunct="0">
              <a:lnSpc>
                <a:spcPct val="90000"/>
              </a:lnSpc>
              <a:buClr>
                <a:srgbClr val="FFCC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Brain</a:t>
            </a:r>
            <a:endParaRPr lang="en-GB" sz="2800">
              <a:solidFill>
                <a:srgbClr val="000000"/>
              </a:solidFill>
            </a:endParaRPr>
          </a:p>
        </p:txBody>
      </p:sp>
      <p:sp>
        <p:nvSpPr>
          <p:cNvPr id="429" name="Rectangle 425"/>
          <p:cNvSpPr>
            <a:spLocks noGrp="1" noChangeArrowheads="1"/>
          </p:cNvSpPr>
          <p:nvPr>
            <p:ph type="title"/>
          </p:nvPr>
        </p:nvSpPr>
        <p:spPr>
          <a:xfrm>
            <a:off x="457200" y="499786"/>
            <a:ext cx="7696200" cy="556179"/>
          </a:xfrm>
          <a:ln/>
        </p:spPr>
        <p:txBody>
          <a:bodyPr lIns="90000" tIns="46800" rIns="90000" bIns="46800">
            <a:sp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000" dirty="0">
                <a:solidFill>
                  <a:schemeClr val="accent1"/>
                </a:solidFill>
              </a:rPr>
              <a:t>       </a:t>
            </a:r>
            <a:r>
              <a:rPr lang="en-GB" sz="3000" dirty="0" smtClean="0"/>
              <a:t>Problems Caused by High Blood Sugars</a:t>
            </a:r>
            <a:endParaRPr lang="en-GB" sz="3000" dirty="0"/>
          </a:p>
        </p:txBody>
      </p:sp>
      <p:sp>
        <p:nvSpPr>
          <p:cNvPr id="430" name="Text Box 426"/>
          <p:cNvSpPr txBox="1">
            <a:spLocks noChangeArrowheads="1"/>
          </p:cNvSpPr>
          <p:nvPr/>
        </p:nvSpPr>
        <p:spPr bwMode="auto">
          <a:xfrm>
            <a:off x="609600" y="3789363"/>
            <a:ext cx="2190750" cy="501650"/>
          </a:xfrm>
          <a:prstGeom prst="rect">
            <a:avLst/>
          </a:prstGeom>
          <a:solidFill>
            <a:schemeClr val="bg1"/>
          </a:solidFill>
          <a:ln w="25560">
            <a:solidFill>
              <a:srgbClr val="0B78E5"/>
            </a:solidFill>
            <a:miter lim="800000"/>
            <a:headEnd/>
            <a:tailEnd/>
          </a:ln>
          <a:effectLst/>
        </p:spPr>
        <p:txBody>
          <a:bodyPr lIns="90000" tIns="46800" rIns="90000" bIns="46800" anchor="ctr">
            <a:spAutoFit/>
          </a:bodyPr>
          <a:lstStyle/>
          <a:p>
            <a:pPr algn="ctr" eaLnBrk="0" hangingPunct="0">
              <a:lnSpc>
                <a:spcPct val="90000"/>
              </a:lnSpc>
              <a:buClr>
                <a:srgbClr val="FFCC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Heart</a:t>
            </a:r>
          </a:p>
        </p:txBody>
      </p:sp>
      <p:sp>
        <p:nvSpPr>
          <p:cNvPr id="431" name="Line 427"/>
          <p:cNvSpPr>
            <a:spLocks noChangeShapeType="1"/>
          </p:cNvSpPr>
          <p:nvPr/>
        </p:nvSpPr>
        <p:spPr bwMode="auto">
          <a:xfrm flipV="1">
            <a:off x="2819400" y="2787650"/>
            <a:ext cx="1651000" cy="1022350"/>
          </a:xfrm>
          <a:prstGeom prst="line">
            <a:avLst/>
          </a:prstGeom>
          <a:noFill/>
          <a:ln w="28440">
            <a:solidFill>
              <a:srgbClr val="0B78E5"/>
            </a:solidFill>
            <a:miter lim="800000"/>
            <a:headEnd/>
            <a:tailEnd type="triangle" w="med" len="med"/>
          </a:ln>
          <a:effectLst/>
        </p:spPr>
        <p:txBody>
          <a:bodyPr/>
          <a:lstStyle/>
          <a:p>
            <a:endParaRPr lang="en-CA"/>
          </a:p>
        </p:txBody>
      </p:sp>
      <p:sp>
        <p:nvSpPr>
          <p:cNvPr id="432" name="Rectangle 428"/>
          <p:cNvSpPr>
            <a:spLocks noChangeArrowheads="1"/>
          </p:cNvSpPr>
          <p:nvPr/>
        </p:nvSpPr>
        <p:spPr bwMode="auto">
          <a:xfrm>
            <a:off x="609600" y="5410200"/>
            <a:ext cx="2209800" cy="457200"/>
          </a:xfrm>
          <a:prstGeom prst="rect">
            <a:avLst/>
          </a:prstGeom>
          <a:solidFill>
            <a:schemeClr val="bg1"/>
          </a:solidFill>
          <a:ln w="28440">
            <a:solidFill>
              <a:srgbClr val="0B78E5"/>
            </a:solidFill>
            <a:miter lim="800000"/>
            <a:headEnd/>
            <a:tailEnd/>
          </a:ln>
          <a:effectLst/>
        </p:spPr>
        <p:txBody>
          <a:bodyPr lIns="90000" tIns="46800" rIns="90000" bIns="46800"/>
          <a:lstStyle/>
          <a:p>
            <a:pPr algn="ctr" eaLnBrk="0" hangingPunct="0">
              <a:lnSpc>
                <a:spcPct val="90000"/>
              </a:lnSpc>
              <a:buClr>
                <a:srgbClr val="FFCC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rgbClr val="000000"/>
                </a:solidFill>
              </a:rPr>
              <a:t>Feet</a:t>
            </a:r>
            <a:endParaRPr lang="en-GB" sz="2800" dirty="0">
              <a:solidFill>
                <a:srgbClr val="000000"/>
              </a:solidFill>
            </a:endParaRPr>
          </a:p>
        </p:txBody>
      </p:sp>
      <p:sp>
        <p:nvSpPr>
          <p:cNvPr id="433" name="Line 429"/>
          <p:cNvSpPr>
            <a:spLocks noChangeShapeType="1"/>
          </p:cNvSpPr>
          <p:nvPr/>
        </p:nvSpPr>
        <p:spPr bwMode="auto">
          <a:xfrm>
            <a:off x="2819400" y="5486400"/>
            <a:ext cx="1447800" cy="808038"/>
          </a:xfrm>
          <a:prstGeom prst="line">
            <a:avLst/>
          </a:prstGeom>
          <a:noFill/>
          <a:ln w="28440">
            <a:solidFill>
              <a:srgbClr val="0B78E5"/>
            </a:solidFill>
            <a:miter lim="800000"/>
            <a:headEnd/>
            <a:tailEnd type="triangle" w="med" len="med"/>
          </a:ln>
          <a:effectLst/>
        </p:spPr>
        <p:txBody>
          <a:bodyPr/>
          <a:lstStyle/>
          <a:p>
            <a:endParaRPr lang="en-CA"/>
          </a:p>
        </p:txBody>
      </p:sp>
      <p:grpSp>
        <p:nvGrpSpPr>
          <p:cNvPr id="434" name="Group 432"/>
          <p:cNvGrpSpPr>
            <a:grpSpLocks/>
          </p:cNvGrpSpPr>
          <p:nvPr/>
        </p:nvGrpSpPr>
        <p:grpSpPr bwMode="auto">
          <a:xfrm>
            <a:off x="4173538" y="3475038"/>
            <a:ext cx="650875" cy="346075"/>
            <a:chOff x="2629" y="2189"/>
            <a:chExt cx="410" cy="218"/>
          </a:xfrm>
        </p:grpSpPr>
        <p:sp>
          <p:nvSpPr>
            <p:cNvPr id="435" name="Freeform 433"/>
            <p:cNvSpPr>
              <a:spLocks noChangeArrowheads="1"/>
            </p:cNvSpPr>
            <p:nvPr/>
          </p:nvSpPr>
          <p:spPr bwMode="auto">
            <a:xfrm>
              <a:off x="2915" y="2201"/>
              <a:ext cx="113" cy="189"/>
            </a:xfrm>
            <a:custGeom>
              <a:avLst/>
              <a:gdLst/>
              <a:ahLst/>
              <a:cxnLst>
                <a:cxn ang="0">
                  <a:pos x="43" y="0"/>
                </a:cxn>
                <a:cxn ang="0">
                  <a:pos x="14" y="11"/>
                </a:cxn>
                <a:cxn ang="0">
                  <a:pos x="0" y="29"/>
                </a:cxn>
                <a:cxn ang="0">
                  <a:pos x="0" y="59"/>
                </a:cxn>
                <a:cxn ang="0">
                  <a:pos x="28" y="76"/>
                </a:cxn>
                <a:cxn ang="0">
                  <a:pos x="21" y="88"/>
                </a:cxn>
                <a:cxn ang="0">
                  <a:pos x="28" y="100"/>
                </a:cxn>
                <a:cxn ang="0">
                  <a:pos x="7" y="124"/>
                </a:cxn>
                <a:cxn ang="0">
                  <a:pos x="7" y="153"/>
                </a:cxn>
                <a:cxn ang="0">
                  <a:pos x="14" y="177"/>
                </a:cxn>
                <a:cxn ang="0">
                  <a:pos x="50" y="189"/>
                </a:cxn>
                <a:cxn ang="0">
                  <a:pos x="85" y="177"/>
                </a:cxn>
                <a:cxn ang="0">
                  <a:pos x="113" y="153"/>
                </a:cxn>
                <a:cxn ang="0">
                  <a:pos x="127" y="124"/>
                </a:cxn>
                <a:cxn ang="0">
                  <a:pos x="127" y="100"/>
                </a:cxn>
                <a:cxn ang="0">
                  <a:pos x="120" y="65"/>
                </a:cxn>
                <a:cxn ang="0">
                  <a:pos x="106" y="29"/>
                </a:cxn>
                <a:cxn ang="0">
                  <a:pos x="85" y="5"/>
                </a:cxn>
                <a:cxn ang="0">
                  <a:pos x="64" y="0"/>
                </a:cxn>
                <a:cxn ang="0">
                  <a:pos x="43" y="0"/>
                </a:cxn>
              </a:cxnLst>
              <a:rect l="0" t="0" r="r" b="b"/>
              <a:pathLst>
                <a:path w="127" h="189">
                  <a:moveTo>
                    <a:pt x="43" y="0"/>
                  </a:moveTo>
                  <a:lnTo>
                    <a:pt x="14" y="11"/>
                  </a:lnTo>
                  <a:lnTo>
                    <a:pt x="0" y="29"/>
                  </a:lnTo>
                  <a:lnTo>
                    <a:pt x="0" y="59"/>
                  </a:lnTo>
                  <a:lnTo>
                    <a:pt x="28" y="76"/>
                  </a:lnTo>
                  <a:lnTo>
                    <a:pt x="21" y="88"/>
                  </a:lnTo>
                  <a:lnTo>
                    <a:pt x="28" y="100"/>
                  </a:lnTo>
                  <a:lnTo>
                    <a:pt x="7" y="124"/>
                  </a:lnTo>
                  <a:lnTo>
                    <a:pt x="7" y="153"/>
                  </a:lnTo>
                  <a:lnTo>
                    <a:pt x="14" y="177"/>
                  </a:lnTo>
                  <a:lnTo>
                    <a:pt x="50" y="189"/>
                  </a:lnTo>
                  <a:lnTo>
                    <a:pt x="85" y="177"/>
                  </a:lnTo>
                  <a:lnTo>
                    <a:pt x="113" y="153"/>
                  </a:lnTo>
                  <a:lnTo>
                    <a:pt x="127" y="124"/>
                  </a:lnTo>
                  <a:lnTo>
                    <a:pt x="127" y="100"/>
                  </a:lnTo>
                  <a:lnTo>
                    <a:pt x="120" y="65"/>
                  </a:lnTo>
                  <a:lnTo>
                    <a:pt x="106" y="29"/>
                  </a:lnTo>
                  <a:lnTo>
                    <a:pt x="85" y="5"/>
                  </a:lnTo>
                  <a:lnTo>
                    <a:pt x="64" y="0"/>
                  </a:lnTo>
                  <a:lnTo>
                    <a:pt x="43" y="0"/>
                  </a:lnTo>
                  <a:close/>
                </a:path>
              </a:pathLst>
            </a:custGeom>
            <a:solidFill>
              <a:srgbClr val="000000"/>
            </a:solidFill>
            <a:ln w="9525">
              <a:noFill/>
              <a:round/>
              <a:headEnd/>
              <a:tailEnd/>
            </a:ln>
            <a:effectLst/>
          </p:spPr>
          <p:txBody>
            <a:bodyPr wrap="none" anchor="ctr"/>
            <a:lstStyle/>
            <a:p>
              <a:endParaRPr lang="en-CA"/>
            </a:p>
          </p:txBody>
        </p:sp>
        <p:sp>
          <p:nvSpPr>
            <p:cNvPr id="436" name="Freeform 434"/>
            <p:cNvSpPr>
              <a:spLocks noChangeArrowheads="1"/>
            </p:cNvSpPr>
            <p:nvPr/>
          </p:nvSpPr>
          <p:spPr bwMode="auto">
            <a:xfrm>
              <a:off x="2915" y="2189"/>
              <a:ext cx="38" cy="35"/>
            </a:xfrm>
            <a:custGeom>
              <a:avLst/>
              <a:gdLst/>
              <a:ahLst/>
              <a:cxnLst>
                <a:cxn ang="0">
                  <a:pos x="43" y="29"/>
                </a:cxn>
                <a:cxn ang="0">
                  <a:pos x="21" y="35"/>
                </a:cxn>
                <a:cxn ang="0">
                  <a:pos x="0" y="12"/>
                </a:cxn>
                <a:cxn ang="0">
                  <a:pos x="36" y="0"/>
                </a:cxn>
                <a:cxn ang="0">
                  <a:pos x="43" y="29"/>
                </a:cxn>
              </a:cxnLst>
              <a:rect l="0" t="0" r="r" b="b"/>
              <a:pathLst>
                <a:path w="43" h="35">
                  <a:moveTo>
                    <a:pt x="43" y="29"/>
                  </a:moveTo>
                  <a:lnTo>
                    <a:pt x="21" y="35"/>
                  </a:lnTo>
                  <a:lnTo>
                    <a:pt x="0" y="12"/>
                  </a:lnTo>
                  <a:lnTo>
                    <a:pt x="36" y="0"/>
                  </a:lnTo>
                  <a:lnTo>
                    <a:pt x="43" y="29"/>
                  </a:lnTo>
                  <a:close/>
                </a:path>
              </a:pathLst>
            </a:custGeom>
            <a:solidFill>
              <a:srgbClr val="000000"/>
            </a:solidFill>
            <a:ln w="9525">
              <a:noFill/>
              <a:round/>
              <a:headEnd/>
              <a:tailEnd/>
            </a:ln>
            <a:effectLst/>
          </p:spPr>
          <p:txBody>
            <a:bodyPr wrap="none" anchor="ctr"/>
            <a:lstStyle/>
            <a:p>
              <a:endParaRPr lang="en-CA"/>
            </a:p>
          </p:txBody>
        </p:sp>
        <p:sp>
          <p:nvSpPr>
            <p:cNvPr id="437" name="Freeform 435"/>
            <p:cNvSpPr>
              <a:spLocks noChangeArrowheads="1"/>
            </p:cNvSpPr>
            <p:nvPr/>
          </p:nvSpPr>
          <p:spPr bwMode="auto">
            <a:xfrm>
              <a:off x="2902" y="2201"/>
              <a:ext cx="31" cy="41"/>
            </a:xfrm>
            <a:custGeom>
              <a:avLst/>
              <a:gdLst/>
              <a:ahLst/>
              <a:cxnLst>
                <a:cxn ang="0">
                  <a:pos x="35" y="23"/>
                </a:cxn>
                <a:cxn ang="0">
                  <a:pos x="21" y="41"/>
                </a:cxn>
                <a:cxn ang="0">
                  <a:pos x="0" y="17"/>
                </a:cxn>
                <a:cxn ang="0">
                  <a:pos x="14" y="0"/>
                </a:cxn>
                <a:cxn ang="0">
                  <a:pos x="35" y="23"/>
                </a:cxn>
              </a:cxnLst>
              <a:rect l="0" t="0" r="r" b="b"/>
              <a:pathLst>
                <a:path w="35" h="41">
                  <a:moveTo>
                    <a:pt x="35" y="23"/>
                  </a:moveTo>
                  <a:lnTo>
                    <a:pt x="21" y="41"/>
                  </a:lnTo>
                  <a:lnTo>
                    <a:pt x="0" y="17"/>
                  </a:lnTo>
                  <a:lnTo>
                    <a:pt x="14" y="0"/>
                  </a:lnTo>
                  <a:lnTo>
                    <a:pt x="35" y="23"/>
                  </a:lnTo>
                  <a:close/>
                </a:path>
              </a:pathLst>
            </a:custGeom>
            <a:solidFill>
              <a:srgbClr val="000000"/>
            </a:solidFill>
            <a:ln w="9525">
              <a:noFill/>
              <a:round/>
              <a:headEnd/>
              <a:tailEnd/>
            </a:ln>
            <a:effectLst/>
          </p:spPr>
          <p:txBody>
            <a:bodyPr wrap="none" anchor="ctr"/>
            <a:lstStyle/>
            <a:p>
              <a:endParaRPr lang="en-CA"/>
            </a:p>
          </p:txBody>
        </p:sp>
        <p:sp>
          <p:nvSpPr>
            <p:cNvPr id="438" name="Freeform 436"/>
            <p:cNvSpPr>
              <a:spLocks noChangeArrowheads="1"/>
            </p:cNvSpPr>
            <p:nvPr/>
          </p:nvSpPr>
          <p:spPr bwMode="auto">
            <a:xfrm>
              <a:off x="2896" y="2224"/>
              <a:ext cx="31" cy="48"/>
            </a:xfrm>
            <a:custGeom>
              <a:avLst/>
              <a:gdLst/>
              <a:ahLst/>
              <a:cxnLst>
                <a:cxn ang="0">
                  <a:pos x="35" y="6"/>
                </a:cxn>
                <a:cxn ang="0">
                  <a:pos x="35" y="30"/>
                </a:cxn>
                <a:cxn ang="0">
                  <a:pos x="7" y="48"/>
                </a:cxn>
                <a:cxn ang="0">
                  <a:pos x="0" y="0"/>
                </a:cxn>
                <a:cxn ang="0">
                  <a:pos x="35" y="6"/>
                </a:cxn>
              </a:cxnLst>
              <a:rect l="0" t="0" r="r" b="b"/>
              <a:pathLst>
                <a:path w="35" h="48">
                  <a:moveTo>
                    <a:pt x="35" y="6"/>
                  </a:moveTo>
                  <a:lnTo>
                    <a:pt x="35" y="30"/>
                  </a:lnTo>
                  <a:lnTo>
                    <a:pt x="7" y="48"/>
                  </a:lnTo>
                  <a:lnTo>
                    <a:pt x="0" y="0"/>
                  </a:lnTo>
                  <a:lnTo>
                    <a:pt x="35" y="6"/>
                  </a:lnTo>
                  <a:close/>
                </a:path>
              </a:pathLst>
            </a:custGeom>
            <a:solidFill>
              <a:srgbClr val="000000"/>
            </a:solidFill>
            <a:ln w="9525">
              <a:noFill/>
              <a:round/>
              <a:headEnd/>
              <a:tailEnd/>
            </a:ln>
            <a:effectLst/>
          </p:spPr>
          <p:txBody>
            <a:bodyPr wrap="none" anchor="ctr"/>
            <a:lstStyle/>
            <a:p>
              <a:endParaRPr lang="en-CA"/>
            </a:p>
          </p:txBody>
        </p:sp>
        <p:sp>
          <p:nvSpPr>
            <p:cNvPr id="439" name="Freeform 437"/>
            <p:cNvSpPr>
              <a:spLocks noChangeArrowheads="1"/>
            </p:cNvSpPr>
            <p:nvPr/>
          </p:nvSpPr>
          <p:spPr bwMode="auto">
            <a:xfrm>
              <a:off x="2902" y="2254"/>
              <a:ext cx="51" cy="35"/>
            </a:xfrm>
            <a:custGeom>
              <a:avLst/>
              <a:gdLst/>
              <a:ahLst/>
              <a:cxnLst>
                <a:cxn ang="0">
                  <a:pos x="28" y="0"/>
                </a:cxn>
                <a:cxn ang="0">
                  <a:pos x="57" y="18"/>
                </a:cxn>
                <a:cxn ang="0">
                  <a:pos x="28" y="35"/>
                </a:cxn>
                <a:cxn ang="0">
                  <a:pos x="0" y="18"/>
                </a:cxn>
                <a:cxn ang="0">
                  <a:pos x="28" y="0"/>
                </a:cxn>
              </a:cxnLst>
              <a:rect l="0" t="0" r="r" b="b"/>
              <a:pathLst>
                <a:path w="57" h="35">
                  <a:moveTo>
                    <a:pt x="28" y="0"/>
                  </a:moveTo>
                  <a:lnTo>
                    <a:pt x="57" y="18"/>
                  </a:lnTo>
                  <a:lnTo>
                    <a:pt x="28" y="35"/>
                  </a:lnTo>
                  <a:lnTo>
                    <a:pt x="0" y="18"/>
                  </a:lnTo>
                  <a:lnTo>
                    <a:pt x="28" y="0"/>
                  </a:lnTo>
                  <a:close/>
                </a:path>
              </a:pathLst>
            </a:custGeom>
            <a:solidFill>
              <a:srgbClr val="000000"/>
            </a:solidFill>
            <a:ln w="9525">
              <a:noFill/>
              <a:round/>
              <a:headEnd/>
              <a:tailEnd/>
            </a:ln>
            <a:effectLst/>
          </p:spPr>
          <p:txBody>
            <a:bodyPr wrap="none" anchor="ctr"/>
            <a:lstStyle/>
            <a:p>
              <a:endParaRPr lang="en-CA"/>
            </a:p>
          </p:txBody>
        </p:sp>
        <p:sp>
          <p:nvSpPr>
            <p:cNvPr id="440" name="Freeform 438"/>
            <p:cNvSpPr>
              <a:spLocks noChangeArrowheads="1"/>
            </p:cNvSpPr>
            <p:nvPr/>
          </p:nvSpPr>
          <p:spPr bwMode="auto">
            <a:xfrm>
              <a:off x="2896" y="2218"/>
              <a:ext cx="31" cy="24"/>
            </a:xfrm>
            <a:custGeom>
              <a:avLst/>
              <a:gdLst/>
              <a:ahLst/>
              <a:cxnLst>
                <a:cxn ang="0">
                  <a:pos x="7" y="0"/>
                </a:cxn>
                <a:cxn ang="0">
                  <a:pos x="0" y="6"/>
                </a:cxn>
                <a:cxn ang="0">
                  <a:pos x="28" y="24"/>
                </a:cxn>
                <a:cxn ang="0">
                  <a:pos x="35" y="12"/>
                </a:cxn>
                <a:cxn ang="0">
                  <a:pos x="7" y="0"/>
                </a:cxn>
              </a:cxnLst>
              <a:rect l="0" t="0" r="r" b="b"/>
              <a:pathLst>
                <a:path w="35" h="24">
                  <a:moveTo>
                    <a:pt x="7" y="0"/>
                  </a:moveTo>
                  <a:lnTo>
                    <a:pt x="0" y="6"/>
                  </a:lnTo>
                  <a:lnTo>
                    <a:pt x="28" y="24"/>
                  </a:lnTo>
                  <a:lnTo>
                    <a:pt x="35" y="12"/>
                  </a:lnTo>
                  <a:lnTo>
                    <a:pt x="7" y="0"/>
                  </a:lnTo>
                  <a:close/>
                </a:path>
              </a:pathLst>
            </a:custGeom>
            <a:solidFill>
              <a:srgbClr val="000000"/>
            </a:solidFill>
            <a:ln w="9525">
              <a:noFill/>
              <a:round/>
              <a:headEnd/>
              <a:tailEnd/>
            </a:ln>
            <a:effectLst/>
          </p:spPr>
          <p:txBody>
            <a:bodyPr wrap="none" anchor="ctr"/>
            <a:lstStyle/>
            <a:p>
              <a:endParaRPr lang="en-CA"/>
            </a:p>
          </p:txBody>
        </p:sp>
        <p:sp>
          <p:nvSpPr>
            <p:cNvPr id="441" name="Freeform 439"/>
            <p:cNvSpPr>
              <a:spLocks noChangeArrowheads="1"/>
            </p:cNvSpPr>
            <p:nvPr/>
          </p:nvSpPr>
          <p:spPr bwMode="auto">
            <a:xfrm>
              <a:off x="2915" y="2272"/>
              <a:ext cx="38" cy="17"/>
            </a:xfrm>
            <a:custGeom>
              <a:avLst/>
              <a:gdLst/>
              <a:ahLst/>
              <a:cxnLst>
                <a:cxn ang="0">
                  <a:pos x="43" y="5"/>
                </a:cxn>
                <a:cxn ang="0">
                  <a:pos x="36" y="17"/>
                </a:cxn>
                <a:cxn ang="0">
                  <a:pos x="0" y="17"/>
                </a:cxn>
                <a:cxn ang="0">
                  <a:pos x="7" y="0"/>
                </a:cxn>
                <a:cxn ang="0">
                  <a:pos x="43" y="5"/>
                </a:cxn>
              </a:cxnLst>
              <a:rect l="0" t="0" r="r" b="b"/>
              <a:pathLst>
                <a:path w="43" h="17">
                  <a:moveTo>
                    <a:pt x="43" y="5"/>
                  </a:moveTo>
                  <a:lnTo>
                    <a:pt x="36" y="17"/>
                  </a:lnTo>
                  <a:lnTo>
                    <a:pt x="0" y="17"/>
                  </a:lnTo>
                  <a:lnTo>
                    <a:pt x="7" y="0"/>
                  </a:lnTo>
                  <a:lnTo>
                    <a:pt x="43" y="5"/>
                  </a:lnTo>
                  <a:close/>
                </a:path>
              </a:pathLst>
            </a:custGeom>
            <a:solidFill>
              <a:srgbClr val="000000"/>
            </a:solidFill>
            <a:ln w="9525">
              <a:noFill/>
              <a:round/>
              <a:headEnd/>
              <a:tailEnd/>
            </a:ln>
            <a:effectLst/>
          </p:spPr>
          <p:txBody>
            <a:bodyPr wrap="none" anchor="ctr"/>
            <a:lstStyle/>
            <a:p>
              <a:endParaRPr lang="en-CA"/>
            </a:p>
          </p:txBody>
        </p:sp>
        <p:sp>
          <p:nvSpPr>
            <p:cNvPr id="442" name="Freeform 440"/>
            <p:cNvSpPr>
              <a:spLocks noChangeArrowheads="1"/>
            </p:cNvSpPr>
            <p:nvPr/>
          </p:nvSpPr>
          <p:spPr bwMode="auto">
            <a:xfrm>
              <a:off x="2915" y="2289"/>
              <a:ext cx="38" cy="12"/>
            </a:xfrm>
            <a:custGeom>
              <a:avLst/>
              <a:gdLst/>
              <a:ahLst/>
              <a:cxnLst>
                <a:cxn ang="0">
                  <a:pos x="36" y="0"/>
                </a:cxn>
                <a:cxn ang="0">
                  <a:pos x="43" y="12"/>
                </a:cxn>
                <a:cxn ang="0">
                  <a:pos x="7" y="12"/>
                </a:cxn>
                <a:cxn ang="0">
                  <a:pos x="0" y="0"/>
                </a:cxn>
                <a:cxn ang="0">
                  <a:pos x="36" y="0"/>
                </a:cxn>
              </a:cxnLst>
              <a:rect l="0" t="0" r="r" b="b"/>
              <a:pathLst>
                <a:path w="43" h="12">
                  <a:moveTo>
                    <a:pt x="36" y="0"/>
                  </a:moveTo>
                  <a:lnTo>
                    <a:pt x="43" y="12"/>
                  </a:lnTo>
                  <a:lnTo>
                    <a:pt x="7" y="12"/>
                  </a:lnTo>
                  <a:lnTo>
                    <a:pt x="0" y="0"/>
                  </a:lnTo>
                  <a:lnTo>
                    <a:pt x="36" y="0"/>
                  </a:lnTo>
                  <a:close/>
                </a:path>
              </a:pathLst>
            </a:custGeom>
            <a:solidFill>
              <a:srgbClr val="000000"/>
            </a:solidFill>
            <a:ln w="9525">
              <a:noFill/>
              <a:round/>
              <a:headEnd/>
              <a:tailEnd/>
            </a:ln>
            <a:effectLst/>
          </p:spPr>
          <p:txBody>
            <a:bodyPr wrap="none" anchor="ctr"/>
            <a:lstStyle/>
            <a:p>
              <a:endParaRPr lang="en-CA"/>
            </a:p>
          </p:txBody>
        </p:sp>
        <p:sp>
          <p:nvSpPr>
            <p:cNvPr id="443" name="Freeform 441"/>
            <p:cNvSpPr>
              <a:spLocks noChangeArrowheads="1"/>
            </p:cNvSpPr>
            <p:nvPr/>
          </p:nvSpPr>
          <p:spPr bwMode="auto">
            <a:xfrm>
              <a:off x="2921" y="2272"/>
              <a:ext cx="32" cy="17"/>
            </a:xfrm>
            <a:custGeom>
              <a:avLst/>
              <a:gdLst/>
              <a:ahLst/>
              <a:cxnLst>
                <a:cxn ang="0">
                  <a:pos x="36" y="0"/>
                </a:cxn>
                <a:cxn ang="0">
                  <a:pos x="36" y="5"/>
                </a:cxn>
                <a:cxn ang="0">
                  <a:pos x="7" y="17"/>
                </a:cxn>
                <a:cxn ang="0">
                  <a:pos x="0" y="0"/>
                </a:cxn>
                <a:cxn ang="0">
                  <a:pos x="36" y="0"/>
                </a:cxn>
              </a:cxnLst>
              <a:rect l="0" t="0" r="r" b="b"/>
              <a:pathLst>
                <a:path w="36" h="17">
                  <a:moveTo>
                    <a:pt x="36" y="0"/>
                  </a:moveTo>
                  <a:lnTo>
                    <a:pt x="36" y="5"/>
                  </a:lnTo>
                  <a:lnTo>
                    <a:pt x="7" y="17"/>
                  </a:lnTo>
                  <a:lnTo>
                    <a:pt x="0" y="0"/>
                  </a:lnTo>
                  <a:lnTo>
                    <a:pt x="36" y="0"/>
                  </a:lnTo>
                  <a:close/>
                </a:path>
              </a:pathLst>
            </a:custGeom>
            <a:solidFill>
              <a:srgbClr val="000000"/>
            </a:solidFill>
            <a:ln w="9525">
              <a:noFill/>
              <a:round/>
              <a:headEnd/>
              <a:tailEnd/>
            </a:ln>
            <a:effectLst/>
          </p:spPr>
          <p:txBody>
            <a:bodyPr wrap="none" anchor="ctr"/>
            <a:lstStyle/>
            <a:p>
              <a:endParaRPr lang="en-CA"/>
            </a:p>
          </p:txBody>
        </p:sp>
        <p:sp>
          <p:nvSpPr>
            <p:cNvPr id="444" name="Freeform 442"/>
            <p:cNvSpPr>
              <a:spLocks noChangeArrowheads="1"/>
            </p:cNvSpPr>
            <p:nvPr/>
          </p:nvSpPr>
          <p:spPr bwMode="auto">
            <a:xfrm>
              <a:off x="2902" y="2295"/>
              <a:ext cx="51" cy="30"/>
            </a:xfrm>
            <a:custGeom>
              <a:avLst/>
              <a:gdLst/>
              <a:ahLst/>
              <a:cxnLst>
                <a:cxn ang="0">
                  <a:pos x="57" y="18"/>
                </a:cxn>
                <a:cxn ang="0">
                  <a:pos x="35" y="30"/>
                </a:cxn>
                <a:cxn ang="0">
                  <a:pos x="0" y="24"/>
                </a:cxn>
                <a:cxn ang="0">
                  <a:pos x="28" y="0"/>
                </a:cxn>
                <a:cxn ang="0">
                  <a:pos x="57" y="18"/>
                </a:cxn>
              </a:cxnLst>
              <a:rect l="0" t="0" r="r" b="b"/>
              <a:pathLst>
                <a:path w="57" h="30">
                  <a:moveTo>
                    <a:pt x="57" y="18"/>
                  </a:moveTo>
                  <a:lnTo>
                    <a:pt x="35" y="30"/>
                  </a:lnTo>
                  <a:lnTo>
                    <a:pt x="0" y="24"/>
                  </a:lnTo>
                  <a:lnTo>
                    <a:pt x="28" y="0"/>
                  </a:lnTo>
                  <a:lnTo>
                    <a:pt x="57" y="18"/>
                  </a:lnTo>
                  <a:close/>
                </a:path>
              </a:pathLst>
            </a:custGeom>
            <a:solidFill>
              <a:srgbClr val="000000"/>
            </a:solidFill>
            <a:ln w="9525">
              <a:noFill/>
              <a:round/>
              <a:headEnd/>
              <a:tailEnd/>
            </a:ln>
            <a:effectLst/>
          </p:spPr>
          <p:txBody>
            <a:bodyPr wrap="none" anchor="ctr"/>
            <a:lstStyle/>
            <a:p>
              <a:endParaRPr lang="en-CA"/>
            </a:p>
          </p:txBody>
        </p:sp>
        <p:sp>
          <p:nvSpPr>
            <p:cNvPr id="445" name="Freeform 443"/>
            <p:cNvSpPr>
              <a:spLocks noChangeArrowheads="1"/>
            </p:cNvSpPr>
            <p:nvPr/>
          </p:nvSpPr>
          <p:spPr bwMode="auto">
            <a:xfrm>
              <a:off x="2902" y="2319"/>
              <a:ext cx="31" cy="35"/>
            </a:xfrm>
            <a:custGeom>
              <a:avLst/>
              <a:gdLst/>
              <a:ahLst/>
              <a:cxnLst>
                <a:cxn ang="0">
                  <a:pos x="35" y="6"/>
                </a:cxn>
                <a:cxn ang="0">
                  <a:pos x="35" y="35"/>
                </a:cxn>
                <a:cxn ang="0">
                  <a:pos x="0" y="29"/>
                </a:cxn>
                <a:cxn ang="0">
                  <a:pos x="0" y="0"/>
                </a:cxn>
                <a:cxn ang="0">
                  <a:pos x="35" y="6"/>
                </a:cxn>
              </a:cxnLst>
              <a:rect l="0" t="0" r="r" b="b"/>
              <a:pathLst>
                <a:path w="35" h="35">
                  <a:moveTo>
                    <a:pt x="35" y="6"/>
                  </a:moveTo>
                  <a:lnTo>
                    <a:pt x="35" y="35"/>
                  </a:lnTo>
                  <a:lnTo>
                    <a:pt x="0" y="29"/>
                  </a:lnTo>
                  <a:lnTo>
                    <a:pt x="0" y="0"/>
                  </a:lnTo>
                  <a:lnTo>
                    <a:pt x="35" y="6"/>
                  </a:lnTo>
                  <a:close/>
                </a:path>
              </a:pathLst>
            </a:custGeom>
            <a:solidFill>
              <a:srgbClr val="000000"/>
            </a:solidFill>
            <a:ln w="9525">
              <a:noFill/>
              <a:round/>
              <a:headEnd/>
              <a:tailEnd/>
            </a:ln>
            <a:effectLst/>
          </p:spPr>
          <p:txBody>
            <a:bodyPr wrap="none" anchor="ctr"/>
            <a:lstStyle/>
            <a:p>
              <a:endParaRPr lang="en-CA"/>
            </a:p>
          </p:txBody>
        </p:sp>
        <p:sp>
          <p:nvSpPr>
            <p:cNvPr id="446" name="Rectangle 444"/>
            <p:cNvSpPr>
              <a:spLocks noChangeArrowheads="1"/>
            </p:cNvSpPr>
            <p:nvPr/>
          </p:nvSpPr>
          <p:spPr bwMode="auto">
            <a:xfrm>
              <a:off x="2953" y="2301"/>
              <a:ext cx="1" cy="12"/>
            </a:xfrm>
            <a:prstGeom prst="rect">
              <a:avLst/>
            </a:prstGeom>
            <a:solidFill>
              <a:srgbClr val="000000"/>
            </a:solidFill>
            <a:ln w="9525">
              <a:noFill/>
              <a:round/>
              <a:headEnd/>
              <a:tailEnd/>
            </a:ln>
            <a:effectLst/>
          </p:spPr>
          <p:txBody>
            <a:bodyPr wrap="none" anchor="ctr"/>
            <a:lstStyle/>
            <a:p>
              <a:endParaRPr lang="en-CA"/>
            </a:p>
          </p:txBody>
        </p:sp>
        <p:sp>
          <p:nvSpPr>
            <p:cNvPr id="447" name="Freeform 445"/>
            <p:cNvSpPr>
              <a:spLocks noChangeArrowheads="1"/>
            </p:cNvSpPr>
            <p:nvPr/>
          </p:nvSpPr>
          <p:spPr bwMode="auto">
            <a:xfrm>
              <a:off x="2921" y="2295"/>
              <a:ext cx="32" cy="18"/>
            </a:xfrm>
            <a:custGeom>
              <a:avLst/>
              <a:gdLst/>
              <a:ahLst/>
              <a:cxnLst>
                <a:cxn ang="0">
                  <a:pos x="36" y="6"/>
                </a:cxn>
                <a:cxn ang="0">
                  <a:pos x="36" y="18"/>
                </a:cxn>
                <a:cxn ang="0">
                  <a:pos x="0" y="6"/>
                </a:cxn>
                <a:cxn ang="0">
                  <a:pos x="7" y="0"/>
                </a:cxn>
                <a:cxn ang="0">
                  <a:pos x="36" y="6"/>
                </a:cxn>
              </a:cxnLst>
              <a:rect l="0" t="0" r="r" b="b"/>
              <a:pathLst>
                <a:path w="36" h="18">
                  <a:moveTo>
                    <a:pt x="36" y="6"/>
                  </a:moveTo>
                  <a:lnTo>
                    <a:pt x="36" y="18"/>
                  </a:lnTo>
                  <a:lnTo>
                    <a:pt x="0" y="6"/>
                  </a:lnTo>
                  <a:lnTo>
                    <a:pt x="7" y="0"/>
                  </a:lnTo>
                  <a:lnTo>
                    <a:pt x="36" y="6"/>
                  </a:lnTo>
                  <a:close/>
                </a:path>
              </a:pathLst>
            </a:custGeom>
            <a:solidFill>
              <a:srgbClr val="000000"/>
            </a:solidFill>
            <a:ln w="9525">
              <a:noFill/>
              <a:round/>
              <a:headEnd/>
              <a:tailEnd/>
            </a:ln>
            <a:effectLst/>
          </p:spPr>
          <p:txBody>
            <a:bodyPr wrap="none" anchor="ctr"/>
            <a:lstStyle/>
            <a:p>
              <a:endParaRPr lang="en-CA"/>
            </a:p>
          </p:txBody>
        </p:sp>
        <p:sp>
          <p:nvSpPr>
            <p:cNvPr id="448" name="Freeform 446"/>
            <p:cNvSpPr>
              <a:spLocks noChangeArrowheads="1"/>
            </p:cNvSpPr>
            <p:nvPr/>
          </p:nvSpPr>
          <p:spPr bwMode="auto">
            <a:xfrm>
              <a:off x="2902" y="2354"/>
              <a:ext cx="37" cy="36"/>
            </a:xfrm>
            <a:custGeom>
              <a:avLst/>
              <a:gdLst/>
              <a:ahLst/>
              <a:cxnLst>
                <a:cxn ang="0">
                  <a:pos x="35" y="0"/>
                </a:cxn>
                <a:cxn ang="0">
                  <a:pos x="42" y="18"/>
                </a:cxn>
                <a:cxn ang="0">
                  <a:pos x="14" y="36"/>
                </a:cxn>
                <a:cxn ang="0">
                  <a:pos x="0" y="6"/>
                </a:cxn>
                <a:cxn ang="0">
                  <a:pos x="35" y="0"/>
                </a:cxn>
              </a:cxnLst>
              <a:rect l="0" t="0" r="r" b="b"/>
              <a:pathLst>
                <a:path w="42" h="36">
                  <a:moveTo>
                    <a:pt x="35" y="0"/>
                  </a:moveTo>
                  <a:lnTo>
                    <a:pt x="42" y="18"/>
                  </a:lnTo>
                  <a:lnTo>
                    <a:pt x="14" y="36"/>
                  </a:lnTo>
                  <a:lnTo>
                    <a:pt x="0" y="6"/>
                  </a:lnTo>
                  <a:lnTo>
                    <a:pt x="35" y="0"/>
                  </a:lnTo>
                  <a:close/>
                </a:path>
              </a:pathLst>
            </a:custGeom>
            <a:solidFill>
              <a:srgbClr val="000000"/>
            </a:solidFill>
            <a:ln w="9525">
              <a:noFill/>
              <a:round/>
              <a:headEnd/>
              <a:tailEnd/>
            </a:ln>
            <a:effectLst/>
          </p:spPr>
          <p:txBody>
            <a:bodyPr wrap="none" anchor="ctr"/>
            <a:lstStyle/>
            <a:p>
              <a:endParaRPr lang="en-CA"/>
            </a:p>
          </p:txBody>
        </p:sp>
        <p:sp>
          <p:nvSpPr>
            <p:cNvPr id="449" name="Freeform 447"/>
            <p:cNvSpPr>
              <a:spLocks noChangeArrowheads="1"/>
            </p:cNvSpPr>
            <p:nvPr/>
          </p:nvSpPr>
          <p:spPr bwMode="auto">
            <a:xfrm>
              <a:off x="2915" y="2372"/>
              <a:ext cx="57" cy="30"/>
            </a:xfrm>
            <a:custGeom>
              <a:avLst/>
              <a:gdLst/>
              <a:ahLst/>
              <a:cxnLst>
                <a:cxn ang="0">
                  <a:pos x="28" y="0"/>
                </a:cxn>
                <a:cxn ang="0">
                  <a:pos x="64" y="12"/>
                </a:cxn>
                <a:cxn ang="0">
                  <a:pos x="36" y="30"/>
                </a:cxn>
                <a:cxn ang="0">
                  <a:pos x="0" y="18"/>
                </a:cxn>
                <a:cxn ang="0">
                  <a:pos x="28" y="0"/>
                </a:cxn>
              </a:cxnLst>
              <a:rect l="0" t="0" r="r" b="b"/>
              <a:pathLst>
                <a:path w="64" h="30">
                  <a:moveTo>
                    <a:pt x="28" y="0"/>
                  </a:moveTo>
                  <a:lnTo>
                    <a:pt x="64" y="12"/>
                  </a:lnTo>
                  <a:lnTo>
                    <a:pt x="36" y="30"/>
                  </a:lnTo>
                  <a:lnTo>
                    <a:pt x="0" y="18"/>
                  </a:lnTo>
                  <a:lnTo>
                    <a:pt x="28" y="0"/>
                  </a:lnTo>
                  <a:close/>
                </a:path>
              </a:pathLst>
            </a:custGeom>
            <a:solidFill>
              <a:srgbClr val="000000"/>
            </a:solidFill>
            <a:ln w="9525">
              <a:noFill/>
              <a:round/>
              <a:headEnd/>
              <a:tailEnd/>
            </a:ln>
            <a:effectLst/>
          </p:spPr>
          <p:txBody>
            <a:bodyPr wrap="none" anchor="ctr"/>
            <a:lstStyle/>
            <a:p>
              <a:endParaRPr lang="en-CA"/>
            </a:p>
          </p:txBody>
        </p:sp>
        <p:sp>
          <p:nvSpPr>
            <p:cNvPr id="450" name="Freeform 448"/>
            <p:cNvSpPr>
              <a:spLocks noChangeArrowheads="1"/>
            </p:cNvSpPr>
            <p:nvPr/>
          </p:nvSpPr>
          <p:spPr bwMode="auto">
            <a:xfrm>
              <a:off x="2902" y="2348"/>
              <a:ext cx="1" cy="12"/>
            </a:xfrm>
            <a:custGeom>
              <a:avLst/>
              <a:gdLst/>
              <a:ahLst/>
              <a:cxnLst>
                <a:cxn ang="0">
                  <a:pos x="0" y="0"/>
                </a:cxn>
                <a:cxn ang="0">
                  <a:pos x="0" y="12"/>
                </a:cxn>
                <a:cxn ang="0">
                  <a:pos x="0" y="6"/>
                </a:cxn>
                <a:cxn ang="0">
                  <a:pos x="0" y="0"/>
                </a:cxn>
              </a:cxnLst>
              <a:rect l="0" t="0" r="r" b="b"/>
              <a:pathLst>
                <a:path h="12">
                  <a:moveTo>
                    <a:pt x="0" y="0"/>
                  </a:moveTo>
                  <a:lnTo>
                    <a:pt x="0" y="12"/>
                  </a:lnTo>
                  <a:lnTo>
                    <a:pt x="0" y="6"/>
                  </a:lnTo>
                  <a:lnTo>
                    <a:pt x="0" y="0"/>
                  </a:lnTo>
                  <a:close/>
                </a:path>
              </a:pathLst>
            </a:custGeom>
            <a:solidFill>
              <a:srgbClr val="000000"/>
            </a:solidFill>
            <a:ln w="9525">
              <a:noFill/>
              <a:round/>
              <a:headEnd/>
              <a:tailEnd/>
            </a:ln>
            <a:effectLst/>
          </p:spPr>
          <p:txBody>
            <a:bodyPr wrap="none" anchor="ctr"/>
            <a:lstStyle/>
            <a:p>
              <a:endParaRPr lang="en-CA"/>
            </a:p>
          </p:txBody>
        </p:sp>
        <p:sp>
          <p:nvSpPr>
            <p:cNvPr id="451" name="Freeform 449"/>
            <p:cNvSpPr>
              <a:spLocks noChangeArrowheads="1"/>
            </p:cNvSpPr>
            <p:nvPr/>
          </p:nvSpPr>
          <p:spPr bwMode="auto">
            <a:xfrm>
              <a:off x="2902" y="2348"/>
              <a:ext cx="31" cy="12"/>
            </a:xfrm>
            <a:custGeom>
              <a:avLst/>
              <a:gdLst/>
              <a:ahLst/>
              <a:cxnLst>
                <a:cxn ang="0">
                  <a:pos x="0" y="0"/>
                </a:cxn>
                <a:cxn ang="0">
                  <a:pos x="0" y="12"/>
                </a:cxn>
                <a:cxn ang="0">
                  <a:pos x="35" y="6"/>
                </a:cxn>
                <a:cxn ang="0">
                  <a:pos x="35" y="6"/>
                </a:cxn>
                <a:cxn ang="0">
                  <a:pos x="0" y="0"/>
                </a:cxn>
              </a:cxnLst>
              <a:rect l="0" t="0" r="r" b="b"/>
              <a:pathLst>
                <a:path w="35" h="12">
                  <a:moveTo>
                    <a:pt x="0" y="0"/>
                  </a:moveTo>
                  <a:lnTo>
                    <a:pt x="0" y="12"/>
                  </a:lnTo>
                  <a:lnTo>
                    <a:pt x="35" y="6"/>
                  </a:lnTo>
                  <a:lnTo>
                    <a:pt x="35" y="6"/>
                  </a:lnTo>
                  <a:lnTo>
                    <a:pt x="0" y="0"/>
                  </a:lnTo>
                  <a:close/>
                </a:path>
              </a:pathLst>
            </a:custGeom>
            <a:solidFill>
              <a:srgbClr val="000000"/>
            </a:solidFill>
            <a:ln w="9525">
              <a:noFill/>
              <a:round/>
              <a:headEnd/>
              <a:tailEnd/>
            </a:ln>
            <a:effectLst/>
          </p:spPr>
          <p:txBody>
            <a:bodyPr wrap="none" anchor="ctr"/>
            <a:lstStyle/>
            <a:p>
              <a:endParaRPr lang="en-CA"/>
            </a:p>
          </p:txBody>
        </p:sp>
        <p:sp>
          <p:nvSpPr>
            <p:cNvPr id="452" name="Freeform 450"/>
            <p:cNvSpPr>
              <a:spLocks noChangeArrowheads="1"/>
            </p:cNvSpPr>
            <p:nvPr/>
          </p:nvSpPr>
          <p:spPr bwMode="auto">
            <a:xfrm>
              <a:off x="2959" y="2366"/>
              <a:ext cx="37" cy="42"/>
            </a:xfrm>
            <a:custGeom>
              <a:avLst/>
              <a:gdLst/>
              <a:ahLst/>
              <a:cxnLst>
                <a:cxn ang="0">
                  <a:pos x="0" y="12"/>
                </a:cxn>
                <a:cxn ang="0">
                  <a:pos x="21" y="0"/>
                </a:cxn>
                <a:cxn ang="0">
                  <a:pos x="42" y="24"/>
                </a:cxn>
                <a:cxn ang="0">
                  <a:pos x="7" y="42"/>
                </a:cxn>
                <a:cxn ang="0">
                  <a:pos x="0" y="12"/>
                </a:cxn>
              </a:cxnLst>
              <a:rect l="0" t="0" r="r" b="b"/>
              <a:pathLst>
                <a:path w="42" h="42">
                  <a:moveTo>
                    <a:pt x="0" y="12"/>
                  </a:moveTo>
                  <a:lnTo>
                    <a:pt x="21" y="0"/>
                  </a:lnTo>
                  <a:lnTo>
                    <a:pt x="42" y="24"/>
                  </a:lnTo>
                  <a:lnTo>
                    <a:pt x="7" y="42"/>
                  </a:lnTo>
                  <a:lnTo>
                    <a:pt x="0" y="12"/>
                  </a:lnTo>
                  <a:close/>
                </a:path>
              </a:pathLst>
            </a:custGeom>
            <a:solidFill>
              <a:srgbClr val="000000"/>
            </a:solidFill>
            <a:ln w="9525">
              <a:noFill/>
              <a:round/>
              <a:headEnd/>
              <a:tailEnd/>
            </a:ln>
            <a:effectLst/>
          </p:spPr>
          <p:txBody>
            <a:bodyPr wrap="none" anchor="ctr"/>
            <a:lstStyle/>
            <a:p>
              <a:endParaRPr lang="en-CA"/>
            </a:p>
          </p:txBody>
        </p:sp>
        <p:sp>
          <p:nvSpPr>
            <p:cNvPr id="453" name="Freeform 451"/>
            <p:cNvSpPr>
              <a:spLocks noChangeArrowheads="1"/>
            </p:cNvSpPr>
            <p:nvPr/>
          </p:nvSpPr>
          <p:spPr bwMode="auto">
            <a:xfrm>
              <a:off x="2978" y="2348"/>
              <a:ext cx="50" cy="42"/>
            </a:xfrm>
            <a:custGeom>
              <a:avLst/>
              <a:gdLst/>
              <a:ahLst/>
              <a:cxnLst>
                <a:cxn ang="0">
                  <a:pos x="0" y="18"/>
                </a:cxn>
                <a:cxn ang="0">
                  <a:pos x="28" y="0"/>
                </a:cxn>
                <a:cxn ang="0">
                  <a:pos x="56" y="18"/>
                </a:cxn>
                <a:cxn ang="0">
                  <a:pos x="21" y="42"/>
                </a:cxn>
                <a:cxn ang="0">
                  <a:pos x="0" y="18"/>
                </a:cxn>
              </a:cxnLst>
              <a:rect l="0" t="0" r="r" b="b"/>
              <a:pathLst>
                <a:path w="56" h="42">
                  <a:moveTo>
                    <a:pt x="0" y="18"/>
                  </a:moveTo>
                  <a:lnTo>
                    <a:pt x="28" y="0"/>
                  </a:lnTo>
                  <a:lnTo>
                    <a:pt x="56" y="18"/>
                  </a:lnTo>
                  <a:lnTo>
                    <a:pt x="21" y="42"/>
                  </a:lnTo>
                  <a:lnTo>
                    <a:pt x="0" y="18"/>
                  </a:lnTo>
                  <a:close/>
                </a:path>
              </a:pathLst>
            </a:custGeom>
            <a:solidFill>
              <a:srgbClr val="000000"/>
            </a:solidFill>
            <a:ln w="9525">
              <a:noFill/>
              <a:round/>
              <a:headEnd/>
              <a:tailEnd/>
            </a:ln>
            <a:effectLst/>
          </p:spPr>
          <p:txBody>
            <a:bodyPr wrap="none" anchor="ctr"/>
            <a:lstStyle/>
            <a:p>
              <a:endParaRPr lang="en-CA"/>
            </a:p>
          </p:txBody>
        </p:sp>
        <p:sp>
          <p:nvSpPr>
            <p:cNvPr id="454" name="Freeform 452"/>
            <p:cNvSpPr>
              <a:spLocks noChangeArrowheads="1"/>
            </p:cNvSpPr>
            <p:nvPr/>
          </p:nvSpPr>
          <p:spPr bwMode="auto">
            <a:xfrm>
              <a:off x="3003" y="2325"/>
              <a:ext cx="37" cy="41"/>
            </a:xfrm>
            <a:custGeom>
              <a:avLst/>
              <a:gdLst/>
              <a:ahLst/>
              <a:cxnLst>
                <a:cxn ang="0">
                  <a:pos x="0" y="23"/>
                </a:cxn>
                <a:cxn ang="0">
                  <a:pos x="7" y="0"/>
                </a:cxn>
                <a:cxn ang="0">
                  <a:pos x="42" y="6"/>
                </a:cxn>
                <a:cxn ang="0">
                  <a:pos x="28" y="41"/>
                </a:cxn>
                <a:cxn ang="0">
                  <a:pos x="0" y="23"/>
                </a:cxn>
              </a:cxnLst>
              <a:rect l="0" t="0" r="r" b="b"/>
              <a:pathLst>
                <a:path w="42" h="41">
                  <a:moveTo>
                    <a:pt x="0" y="23"/>
                  </a:moveTo>
                  <a:lnTo>
                    <a:pt x="7" y="0"/>
                  </a:lnTo>
                  <a:lnTo>
                    <a:pt x="42" y="6"/>
                  </a:lnTo>
                  <a:lnTo>
                    <a:pt x="28" y="41"/>
                  </a:lnTo>
                  <a:lnTo>
                    <a:pt x="0" y="23"/>
                  </a:lnTo>
                  <a:close/>
                </a:path>
              </a:pathLst>
            </a:custGeom>
            <a:solidFill>
              <a:srgbClr val="000000"/>
            </a:solidFill>
            <a:ln w="9525">
              <a:noFill/>
              <a:round/>
              <a:headEnd/>
              <a:tailEnd/>
            </a:ln>
            <a:effectLst/>
          </p:spPr>
          <p:txBody>
            <a:bodyPr wrap="none" anchor="ctr"/>
            <a:lstStyle/>
            <a:p>
              <a:endParaRPr lang="en-CA"/>
            </a:p>
          </p:txBody>
        </p:sp>
        <p:sp>
          <p:nvSpPr>
            <p:cNvPr id="455" name="Freeform 453"/>
            <p:cNvSpPr>
              <a:spLocks noChangeArrowheads="1"/>
            </p:cNvSpPr>
            <p:nvPr/>
          </p:nvSpPr>
          <p:spPr bwMode="auto">
            <a:xfrm>
              <a:off x="3009" y="2301"/>
              <a:ext cx="31" cy="30"/>
            </a:xfrm>
            <a:custGeom>
              <a:avLst/>
              <a:gdLst/>
              <a:ahLst/>
              <a:cxnLst>
                <a:cxn ang="0">
                  <a:pos x="0" y="24"/>
                </a:cxn>
                <a:cxn ang="0">
                  <a:pos x="0" y="0"/>
                </a:cxn>
                <a:cxn ang="0">
                  <a:pos x="35" y="6"/>
                </a:cxn>
                <a:cxn ang="0">
                  <a:pos x="35" y="30"/>
                </a:cxn>
                <a:cxn ang="0">
                  <a:pos x="0" y="24"/>
                </a:cxn>
              </a:cxnLst>
              <a:rect l="0" t="0" r="r" b="b"/>
              <a:pathLst>
                <a:path w="35" h="30">
                  <a:moveTo>
                    <a:pt x="0" y="24"/>
                  </a:moveTo>
                  <a:lnTo>
                    <a:pt x="0" y="0"/>
                  </a:lnTo>
                  <a:lnTo>
                    <a:pt x="35" y="6"/>
                  </a:lnTo>
                  <a:lnTo>
                    <a:pt x="35" y="30"/>
                  </a:lnTo>
                  <a:lnTo>
                    <a:pt x="0" y="24"/>
                  </a:lnTo>
                  <a:close/>
                </a:path>
              </a:pathLst>
            </a:custGeom>
            <a:solidFill>
              <a:srgbClr val="000000"/>
            </a:solidFill>
            <a:ln w="9525">
              <a:noFill/>
              <a:round/>
              <a:headEnd/>
              <a:tailEnd/>
            </a:ln>
            <a:effectLst/>
          </p:spPr>
          <p:txBody>
            <a:bodyPr wrap="none" anchor="ctr"/>
            <a:lstStyle/>
            <a:p>
              <a:endParaRPr lang="en-CA"/>
            </a:p>
          </p:txBody>
        </p:sp>
        <p:sp>
          <p:nvSpPr>
            <p:cNvPr id="456" name="Freeform 454"/>
            <p:cNvSpPr>
              <a:spLocks noChangeArrowheads="1"/>
            </p:cNvSpPr>
            <p:nvPr/>
          </p:nvSpPr>
          <p:spPr bwMode="auto">
            <a:xfrm>
              <a:off x="2947" y="2402"/>
              <a:ext cx="19" cy="6"/>
            </a:xfrm>
            <a:custGeom>
              <a:avLst/>
              <a:gdLst/>
              <a:ahLst/>
              <a:cxnLst>
                <a:cxn ang="0">
                  <a:pos x="0" y="0"/>
                </a:cxn>
                <a:cxn ang="0">
                  <a:pos x="21" y="6"/>
                </a:cxn>
                <a:cxn ang="0">
                  <a:pos x="7" y="6"/>
                </a:cxn>
                <a:cxn ang="0">
                  <a:pos x="0" y="0"/>
                </a:cxn>
              </a:cxnLst>
              <a:rect l="0" t="0" r="r" b="b"/>
              <a:pathLst>
                <a:path w="21" h="6">
                  <a:moveTo>
                    <a:pt x="0" y="0"/>
                  </a:moveTo>
                  <a:lnTo>
                    <a:pt x="21" y="6"/>
                  </a:lnTo>
                  <a:lnTo>
                    <a:pt x="7" y="6"/>
                  </a:lnTo>
                  <a:lnTo>
                    <a:pt x="0" y="0"/>
                  </a:lnTo>
                  <a:close/>
                </a:path>
              </a:pathLst>
            </a:custGeom>
            <a:solidFill>
              <a:srgbClr val="000000"/>
            </a:solidFill>
            <a:ln w="9525">
              <a:noFill/>
              <a:round/>
              <a:headEnd/>
              <a:tailEnd/>
            </a:ln>
            <a:effectLst/>
          </p:spPr>
          <p:txBody>
            <a:bodyPr wrap="none" anchor="ctr"/>
            <a:lstStyle/>
            <a:p>
              <a:endParaRPr lang="en-CA"/>
            </a:p>
          </p:txBody>
        </p:sp>
        <p:sp>
          <p:nvSpPr>
            <p:cNvPr id="457" name="Freeform 455"/>
            <p:cNvSpPr>
              <a:spLocks noChangeArrowheads="1"/>
            </p:cNvSpPr>
            <p:nvPr/>
          </p:nvSpPr>
          <p:spPr bwMode="auto">
            <a:xfrm>
              <a:off x="2947" y="2378"/>
              <a:ext cx="25" cy="30"/>
            </a:xfrm>
            <a:custGeom>
              <a:avLst/>
              <a:gdLst/>
              <a:ahLst/>
              <a:cxnLst>
                <a:cxn ang="0">
                  <a:pos x="0" y="24"/>
                </a:cxn>
                <a:cxn ang="0">
                  <a:pos x="21" y="30"/>
                </a:cxn>
                <a:cxn ang="0">
                  <a:pos x="28" y="6"/>
                </a:cxn>
                <a:cxn ang="0">
                  <a:pos x="14" y="0"/>
                </a:cxn>
                <a:cxn ang="0">
                  <a:pos x="0" y="24"/>
                </a:cxn>
              </a:cxnLst>
              <a:rect l="0" t="0" r="r" b="b"/>
              <a:pathLst>
                <a:path w="28" h="30">
                  <a:moveTo>
                    <a:pt x="0" y="24"/>
                  </a:moveTo>
                  <a:lnTo>
                    <a:pt x="21" y="30"/>
                  </a:lnTo>
                  <a:lnTo>
                    <a:pt x="28" y="6"/>
                  </a:lnTo>
                  <a:lnTo>
                    <a:pt x="14" y="0"/>
                  </a:lnTo>
                  <a:lnTo>
                    <a:pt x="0" y="24"/>
                  </a:lnTo>
                  <a:close/>
                </a:path>
              </a:pathLst>
            </a:custGeom>
            <a:solidFill>
              <a:srgbClr val="000000"/>
            </a:solidFill>
            <a:ln w="9525">
              <a:noFill/>
              <a:round/>
              <a:headEnd/>
              <a:tailEnd/>
            </a:ln>
            <a:effectLst/>
          </p:spPr>
          <p:txBody>
            <a:bodyPr wrap="none" anchor="ctr"/>
            <a:lstStyle/>
            <a:p>
              <a:endParaRPr lang="en-CA"/>
            </a:p>
          </p:txBody>
        </p:sp>
        <p:sp>
          <p:nvSpPr>
            <p:cNvPr id="458" name="Freeform 456"/>
            <p:cNvSpPr>
              <a:spLocks noChangeArrowheads="1"/>
            </p:cNvSpPr>
            <p:nvPr/>
          </p:nvSpPr>
          <p:spPr bwMode="auto">
            <a:xfrm>
              <a:off x="3003" y="2260"/>
              <a:ext cx="37" cy="41"/>
            </a:xfrm>
            <a:custGeom>
              <a:avLst/>
              <a:gdLst/>
              <a:ahLst/>
              <a:cxnLst>
                <a:cxn ang="0">
                  <a:pos x="7" y="41"/>
                </a:cxn>
                <a:cxn ang="0">
                  <a:pos x="0" y="6"/>
                </a:cxn>
                <a:cxn ang="0">
                  <a:pos x="35" y="0"/>
                </a:cxn>
                <a:cxn ang="0">
                  <a:pos x="42" y="35"/>
                </a:cxn>
                <a:cxn ang="0">
                  <a:pos x="7" y="41"/>
                </a:cxn>
              </a:cxnLst>
              <a:rect l="0" t="0" r="r" b="b"/>
              <a:pathLst>
                <a:path w="42" h="41">
                  <a:moveTo>
                    <a:pt x="7" y="41"/>
                  </a:moveTo>
                  <a:lnTo>
                    <a:pt x="0" y="6"/>
                  </a:lnTo>
                  <a:lnTo>
                    <a:pt x="35" y="0"/>
                  </a:lnTo>
                  <a:lnTo>
                    <a:pt x="42" y="35"/>
                  </a:lnTo>
                  <a:lnTo>
                    <a:pt x="7" y="41"/>
                  </a:lnTo>
                  <a:close/>
                </a:path>
              </a:pathLst>
            </a:custGeom>
            <a:solidFill>
              <a:srgbClr val="000000"/>
            </a:solidFill>
            <a:ln w="9525">
              <a:noFill/>
              <a:round/>
              <a:headEnd/>
              <a:tailEnd/>
            </a:ln>
            <a:effectLst/>
          </p:spPr>
          <p:txBody>
            <a:bodyPr wrap="none" anchor="ctr"/>
            <a:lstStyle/>
            <a:p>
              <a:endParaRPr lang="en-CA"/>
            </a:p>
          </p:txBody>
        </p:sp>
        <p:sp>
          <p:nvSpPr>
            <p:cNvPr id="459" name="Freeform 457"/>
            <p:cNvSpPr>
              <a:spLocks noChangeArrowheads="1"/>
            </p:cNvSpPr>
            <p:nvPr/>
          </p:nvSpPr>
          <p:spPr bwMode="auto">
            <a:xfrm>
              <a:off x="2997" y="2224"/>
              <a:ext cx="37" cy="42"/>
            </a:xfrm>
            <a:custGeom>
              <a:avLst/>
              <a:gdLst/>
              <a:ahLst/>
              <a:cxnLst>
                <a:cxn ang="0">
                  <a:pos x="7" y="42"/>
                </a:cxn>
                <a:cxn ang="0">
                  <a:pos x="0" y="18"/>
                </a:cxn>
                <a:cxn ang="0">
                  <a:pos x="28" y="0"/>
                </a:cxn>
                <a:cxn ang="0">
                  <a:pos x="42" y="36"/>
                </a:cxn>
                <a:cxn ang="0">
                  <a:pos x="7" y="42"/>
                </a:cxn>
              </a:cxnLst>
              <a:rect l="0" t="0" r="r" b="b"/>
              <a:pathLst>
                <a:path w="42" h="42">
                  <a:moveTo>
                    <a:pt x="7" y="42"/>
                  </a:moveTo>
                  <a:lnTo>
                    <a:pt x="0" y="18"/>
                  </a:lnTo>
                  <a:lnTo>
                    <a:pt x="28" y="0"/>
                  </a:lnTo>
                  <a:lnTo>
                    <a:pt x="42" y="36"/>
                  </a:lnTo>
                  <a:lnTo>
                    <a:pt x="7" y="42"/>
                  </a:lnTo>
                  <a:close/>
                </a:path>
              </a:pathLst>
            </a:custGeom>
            <a:solidFill>
              <a:srgbClr val="000000"/>
            </a:solidFill>
            <a:ln w="9525">
              <a:noFill/>
              <a:round/>
              <a:headEnd/>
              <a:tailEnd/>
            </a:ln>
            <a:effectLst/>
          </p:spPr>
          <p:txBody>
            <a:bodyPr wrap="none" anchor="ctr"/>
            <a:lstStyle/>
            <a:p>
              <a:endParaRPr lang="en-CA"/>
            </a:p>
          </p:txBody>
        </p:sp>
        <p:sp>
          <p:nvSpPr>
            <p:cNvPr id="460" name="Freeform 458"/>
            <p:cNvSpPr>
              <a:spLocks noChangeArrowheads="1"/>
            </p:cNvSpPr>
            <p:nvPr/>
          </p:nvSpPr>
          <p:spPr bwMode="auto">
            <a:xfrm>
              <a:off x="2978" y="2195"/>
              <a:ext cx="44" cy="47"/>
            </a:xfrm>
            <a:custGeom>
              <a:avLst/>
              <a:gdLst/>
              <a:ahLst/>
              <a:cxnLst>
                <a:cxn ang="0">
                  <a:pos x="21" y="47"/>
                </a:cxn>
                <a:cxn ang="0">
                  <a:pos x="0" y="23"/>
                </a:cxn>
                <a:cxn ang="0">
                  <a:pos x="21" y="0"/>
                </a:cxn>
                <a:cxn ang="0">
                  <a:pos x="49" y="29"/>
                </a:cxn>
                <a:cxn ang="0">
                  <a:pos x="21" y="47"/>
                </a:cxn>
              </a:cxnLst>
              <a:rect l="0" t="0" r="r" b="b"/>
              <a:pathLst>
                <a:path w="49" h="47">
                  <a:moveTo>
                    <a:pt x="21" y="47"/>
                  </a:moveTo>
                  <a:lnTo>
                    <a:pt x="0" y="23"/>
                  </a:lnTo>
                  <a:lnTo>
                    <a:pt x="21" y="0"/>
                  </a:lnTo>
                  <a:lnTo>
                    <a:pt x="49" y="29"/>
                  </a:lnTo>
                  <a:lnTo>
                    <a:pt x="21" y="47"/>
                  </a:lnTo>
                  <a:close/>
                </a:path>
              </a:pathLst>
            </a:custGeom>
            <a:solidFill>
              <a:srgbClr val="000000"/>
            </a:solidFill>
            <a:ln w="9525">
              <a:noFill/>
              <a:round/>
              <a:headEnd/>
              <a:tailEnd/>
            </a:ln>
            <a:effectLst/>
          </p:spPr>
          <p:txBody>
            <a:bodyPr wrap="none" anchor="ctr"/>
            <a:lstStyle/>
            <a:p>
              <a:endParaRPr lang="en-CA"/>
            </a:p>
          </p:txBody>
        </p:sp>
        <p:sp>
          <p:nvSpPr>
            <p:cNvPr id="461" name="Freeform 459"/>
            <p:cNvSpPr>
              <a:spLocks noChangeArrowheads="1"/>
            </p:cNvSpPr>
            <p:nvPr/>
          </p:nvSpPr>
          <p:spPr bwMode="auto">
            <a:xfrm>
              <a:off x="2972" y="2189"/>
              <a:ext cx="25" cy="29"/>
            </a:xfrm>
            <a:custGeom>
              <a:avLst/>
              <a:gdLst/>
              <a:ahLst/>
              <a:cxnLst>
                <a:cxn ang="0">
                  <a:pos x="7" y="29"/>
                </a:cxn>
                <a:cxn ang="0">
                  <a:pos x="0" y="29"/>
                </a:cxn>
                <a:cxn ang="0">
                  <a:pos x="7" y="0"/>
                </a:cxn>
                <a:cxn ang="0">
                  <a:pos x="28" y="6"/>
                </a:cxn>
                <a:cxn ang="0">
                  <a:pos x="7" y="29"/>
                </a:cxn>
              </a:cxnLst>
              <a:rect l="0" t="0" r="r" b="b"/>
              <a:pathLst>
                <a:path w="28" h="29">
                  <a:moveTo>
                    <a:pt x="7" y="29"/>
                  </a:moveTo>
                  <a:lnTo>
                    <a:pt x="0" y="29"/>
                  </a:lnTo>
                  <a:lnTo>
                    <a:pt x="7" y="0"/>
                  </a:lnTo>
                  <a:lnTo>
                    <a:pt x="28" y="6"/>
                  </a:lnTo>
                  <a:lnTo>
                    <a:pt x="7" y="29"/>
                  </a:lnTo>
                  <a:close/>
                </a:path>
              </a:pathLst>
            </a:custGeom>
            <a:solidFill>
              <a:srgbClr val="000000"/>
            </a:solidFill>
            <a:ln w="9525">
              <a:noFill/>
              <a:round/>
              <a:headEnd/>
              <a:tailEnd/>
            </a:ln>
            <a:effectLst/>
          </p:spPr>
          <p:txBody>
            <a:bodyPr wrap="none" anchor="ctr"/>
            <a:lstStyle/>
            <a:p>
              <a:endParaRPr lang="en-CA"/>
            </a:p>
          </p:txBody>
        </p:sp>
        <p:sp>
          <p:nvSpPr>
            <p:cNvPr id="462" name="Freeform 460"/>
            <p:cNvSpPr>
              <a:spLocks noChangeArrowheads="1"/>
            </p:cNvSpPr>
            <p:nvPr/>
          </p:nvSpPr>
          <p:spPr bwMode="auto">
            <a:xfrm>
              <a:off x="2953" y="2189"/>
              <a:ext cx="25" cy="29"/>
            </a:xfrm>
            <a:custGeom>
              <a:avLst/>
              <a:gdLst/>
              <a:ahLst/>
              <a:cxnLst>
                <a:cxn ang="0">
                  <a:pos x="21" y="29"/>
                </a:cxn>
                <a:cxn ang="0">
                  <a:pos x="0" y="29"/>
                </a:cxn>
                <a:cxn ang="0">
                  <a:pos x="0" y="0"/>
                </a:cxn>
                <a:cxn ang="0">
                  <a:pos x="28" y="0"/>
                </a:cxn>
                <a:cxn ang="0">
                  <a:pos x="21" y="29"/>
                </a:cxn>
              </a:cxnLst>
              <a:rect l="0" t="0" r="r" b="b"/>
              <a:pathLst>
                <a:path w="28" h="29">
                  <a:moveTo>
                    <a:pt x="21" y="29"/>
                  </a:moveTo>
                  <a:lnTo>
                    <a:pt x="0" y="29"/>
                  </a:lnTo>
                  <a:lnTo>
                    <a:pt x="0" y="0"/>
                  </a:lnTo>
                  <a:lnTo>
                    <a:pt x="28" y="0"/>
                  </a:lnTo>
                  <a:lnTo>
                    <a:pt x="21" y="29"/>
                  </a:lnTo>
                  <a:close/>
                </a:path>
              </a:pathLst>
            </a:custGeom>
            <a:solidFill>
              <a:srgbClr val="000000"/>
            </a:solidFill>
            <a:ln w="9525">
              <a:noFill/>
              <a:round/>
              <a:headEnd/>
              <a:tailEnd/>
            </a:ln>
            <a:effectLst/>
          </p:spPr>
          <p:txBody>
            <a:bodyPr wrap="none" anchor="ctr"/>
            <a:lstStyle/>
            <a:p>
              <a:endParaRPr lang="en-CA"/>
            </a:p>
          </p:txBody>
        </p:sp>
        <p:sp>
          <p:nvSpPr>
            <p:cNvPr id="463" name="Freeform 461"/>
            <p:cNvSpPr>
              <a:spLocks noChangeArrowheads="1"/>
            </p:cNvSpPr>
            <p:nvPr/>
          </p:nvSpPr>
          <p:spPr bwMode="auto">
            <a:xfrm>
              <a:off x="3009" y="2295"/>
              <a:ext cx="31" cy="12"/>
            </a:xfrm>
            <a:custGeom>
              <a:avLst/>
              <a:gdLst/>
              <a:ahLst/>
              <a:cxnLst>
                <a:cxn ang="0">
                  <a:pos x="35" y="12"/>
                </a:cxn>
                <a:cxn ang="0">
                  <a:pos x="35" y="0"/>
                </a:cxn>
                <a:cxn ang="0">
                  <a:pos x="0" y="6"/>
                </a:cxn>
                <a:cxn ang="0">
                  <a:pos x="0" y="6"/>
                </a:cxn>
                <a:cxn ang="0">
                  <a:pos x="35" y="12"/>
                </a:cxn>
              </a:cxnLst>
              <a:rect l="0" t="0" r="r" b="b"/>
              <a:pathLst>
                <a:path w="35" h="12">
                  <a:moveTo>
                    <a:pt x="35" y="12"/>
                  </a:moveTo>
                  <a:lnTo>
                    <a:pt x="35" y="0"/>
                  </a:lnTo>
                  <a:lnTo>
                    <a:pt x="0" y="6"/>
                  </a:lnTo>
                  <a:lnTo>
                    <a:pt x="0" y="6"/>
                  </a:lnTo>
                  <a:lnTo>
                    <a:pt x="35" y="12"/>
                  </a:lnTo>
                  <a:close/>
                </a:path>
              </a:pathLst>
            </a:custGeom>
            <a:solidFill>
              <a:srgbClr val="000000"/>
            </a:solidFill>
            <a:ln w="9525">
              <a:noFill/>
              <a:round/>
              <a:headEnd/>
              <a:tailEnd/>
            </a:ln>
            <a:effectLst/>
          </p:spPr>
          <p:txBody>
            <a:bodyPr wrap="none" anchor="ctr"/>
            <a:lstStyle/>
            <a:p>
              <a:endParaRPr lang="en-CA"/>
            </a:p>
          </p:txBody>
        </p:sp>
        <p:sp>
          <p:nvSpPr>
            <p:cNvPr id="464" name="Freeform 462"/>
            <p:cNvSpPr>
              <a:spLocks noChangeArrowheads="1"/>
            </p:cNvSpPr>
            <p:nvPr/>
          </p:nvSpPr>
          <p:spPr bwMode="auto">
            <a:xfrm>
              <a:off x="2947" y="2189"/>
              <a:ext cx="6" cy="29"/>
            </a:xfrm>
            <a:custGeom>
              <a:avLst/>
              <a:gdLst/>
              <a:ahLst/>
              <a:cxnLst>
                <a:cxn ang="0">
                  <a:pos x="7" y="0"/>
                </a:cxn>
                <a:cxn ang="0">
                  <a:pos x="0" y="0"/>
                </a:cxn>
                <a:cxn ang="0">
                  <a:pos x="7" y="29"/>
                </a:cxn>
                <a:cxn ang="0">
                  <a:pos x="7" y="29"/>
                </a:cxn>
                <a:cxn ang="0">
                  <a:pos x="7" y="0"/>
                </a:cxn>
              </a:cxnLst>
              <a:rect l="0" t="0" r="r" b="b"/>
              <a:pathLst>
                <a:path w="7" h="29">
                  <a:moveTo>
                    <a:pt x="7" y="0"/>
                  </a:moveTo>
                  <a:lnTo>
                    <a:pt x="0" y="0"/>
                  </a:lnTo>
                  <a:lnTo>
                    <a:pt x="7" y="29"/>
                  </a:lnTo>
                  <a:lnTo>
                    <a:pt x="7" y="29"/>
                  </a:lnTo>
                  <a:lnTo>
                    <a:pt x="7" y="0"/>
                  </a:lnTo>
                  <a:close/>
                </a:path>
              </a:pathLst>
            </a:custGeom>
            <a:solidFill>
              <a:srgbClr val="000000"/>
            </a:solidFill>
            <a:ln w="9525">
              <a:noFill/>
              <a:round/>
              <a:headEnd/>
              <a:tailEnd/>
            </a:ln>
            <a:effectLst/>
          </p:spPr>
          <p:txBody>
            <a:bodyPr wrap="none" anchor="ctr"/>
            <a:lstStyle/>
            <a:p>
              <a:endParaRPr lang="en-CA"/>
            </a:p>
          </p:txBody>
        </p:sp>
        <p:sp>
          <p:nvSpPr>
            <p:cNvPr id="465" name="Freeform 463"/>
            <p:cNvSpPr>
              <a:spLocks noChangeArrowheads="1"/>
            </p:cNvSpPr>
            <p:nvPr/>
          </p:nvSpPr>
          <p:spPr bwMode="auto">
            <a:xfrm>
              <a:off x="2915" y="2201"/>
              <a:ext cx="113" cy="183"/>
            </a:xfrm>
            <a:custGeom>
              <a:avLst/>
              <a:gdLst/>
              <a:ahLst/>
              <a:cxnLst>
                <a:cxn ang="0">
                  <a:pos x="28" y="5"/>
                </a:cxn>
                <a:cxn ang="0">
                  <a:pos x="14" y="11"/>
                </a:cxn>
                <a:cxn ang="0">
                  <a:pos x="7" y="23"/>
                </a:cxn>
                <a:cxn ang="0">
                  <a:pos x="0" y="35"/>
                </a:cxn>
                <a:cxn ang="0">
                  <a:pos x="0" y="41"/>
                </a:cxn>
                <a:cxn ang="0">
                  <a:pos x="0" y="53"/>
                </a:cxn>
                <a:cxn ang="0">
                  <a:pos x="14" y="65"/>
                </a:cxn>
                <a:cxn ang="0">
                  <a:pos x="21" y="76"/>
                </a:cxn>
                <a:cxn ang="0">
                  <a:pos x="28" y="88"/>
                </a:cxn>
                <a:cxn ang="0">
                  <a:pos x="28" y="100"/>
                </a:cxn>
                <a:cxn ang="0">
                  <a:pos x="14" y="112"/>
                </a:cxn>
                <a:cxn ang="0">
                  <a:pos x="14" y="124"/>
                </a:cxn>
                <a:cxn ang="0">
                  <a:pos x="7" y="136"/>
                </a:cxn>
                <a:cxn ang="0">
                  <a:pos x="14" y="153"/>
                </a:cxn>
                <a:cxn ang="0">
                  <a:pos x="14" y="165"/>
                </a:cxn>
                <a:cxn ang="0">
                  <a:pos x="21" y="177"/>
                </a:cxn>
                <a:cxn ang="0">
                  <a:pos x="36" y="183"/>
                </a:cxn>
                <a:cxn ang="0">
                  <a:pos x="50" y="183"/>
                </a:cxn>
                <a:cxn ang="0">
                  <a:pos x="64" y="177"/>
                </a:cxn>
                <a:cxn ang="0">
                  <a:pos x="85" y="177"/>
                </a:cxn>
                <a:cxn ang="0">
                  <a:pos x="99" y="165"/>
                </a:cxn>
                <a:cxn ang="0">
                  <a:pos x="106" y="153"/>
                </a:cxn>
                <a:cxn ang="0">
                  <a:pos x="113" y="136"/>
                </a:cxn>
                <a:cxn ang="0">
                  <a:pos x="127" y="124"/>
                </a:cxn>
                <a:cxn ang="0">
                  <a:pos x="127" y="112"/>
                </a:cxn>
                <a:cxn ang="0">
                  <a:pos x="127" y="94"/>
                </a:cxn>
                <a:cxn ang="0">
                  <a:pos x="127" y="82"/>
                </a:cxn>
                <a:cxn ang="0">
                  <a:pos x="120" y="65"/>
                </a:cxn>
                <a:cxn ang="0">
                  <a:pos x="113" y="47"/>
                </a:cxn>
                <a:cxn ang="0">
                  <a:pos x="113" y="29"/>
                </a:cxn>
                <a:cxn ang="0">
                  <a:pos x="92" y="23"/>
                </a:cxn>
                <a:cxn ang="0">
                  <a:pos x="78" y="11"/>
                </a:cxn>
                <a:cxn ang="0">
                  <a:pos x="64" y="0"/>
                </a:cxn>
                <a:cxn ang="0">
                  <a:pos x="43" y="0"/>
                </a:cxn>
                <a:cxn ang="0">
                  <a:pos x="28" y="5"/>
                </a:cxn>
              </a:cxnLst>
              <a:rect l="0" t="0" r="r" b="b"/>
              <a:pathLst>
                <a:path w="127" h="183">
                  <a:moveTo>
                    <a:pt x="28" y="5"/>
                  </a:moveTo>
                  <a:lnTo>
                    <a:pt x="14" y="11"/>
                  </a:lnTo>
                  <a:lnTo>
                    <a:pt x="7" y="23"/>
                  </a:lnTo>
                  <a:lnTo>
                    <a:pt x="0" y="35"/>
                  </a:lnTo>
                  <a:lnTo>
                    <a:pt x="0" y="41"/>
                  </a:lnTo>
                  <a:lnTo>
                    <a:pt x="0" y="53"/>
                  </a:lnTo>
                  <a:lnTo>
                    <a:pt x="14" y="65"/>
                  </a:lnTo>
                  <a:lnTo>
                    <a:pt x="21" y="76"/>
                  </a:lnTo>
                  <a:lnTo>
                    <a:pt x="28" y="88"/>
                  </a:lnTo>
                  <a:lnTo>
                    <a:pt x="28" y="100"/>
                  </a:lnTo>
                  <a:lnTo>
                    <a:pt x="14" y="112"/>
                  </a:lnTo>
                  <a:lnTo>
                    <a:pt x="14" y="124"/>
                  </a:lnTo>
                  <a:lnTo>
                    <a:pt x="7" y="136"/>
                  </a:lnTo>
                  <a:lnTo>
                    <a:pt x="14" y="153"/>
                  </a:lnTo>
                  <a:lnTo>
                    <a:pt x="14" y="165"/>
                  </a:lnTo>
                  <a:lnTo>
                    <a:pt x="21" y="177"/>
                  </a:lnTo>
                  <a:lnTo>
                    <a:pt x="36" y="183"/>
                  </a:lnTo>
                  <a:lnTo>
                    <a:pt x="50" y="183"/>
                  </a:lnTo>
                  <a:lnTo>
                    <a:pt x="64" y="177"/>
                  </a:lnTo>
                  <a:lnTo>
                    <a:pt x="85" y="177"/>
                  </a:lnTo>
                  <a:lnTo>
                    <a:pt x="99" y="165"/>
                  </a:lnTo>
                  <a:lnTo>
                    <a:pt x="106" y="153"/>
                  </a:lnTo>
                  <a:lnTo>
                    <a:pt x="113" y="136"/>
                  </a:lnTo>
                  <a:lnTo>
                    <a:pt x="127" y="124"/>
                  </a:lnTo>
                  <a:lnTo>
                    <a:pt x="127" y="112"/>
                  </a:lnTo>
                  <a:lnTo>
                    <a:pt x="127" y="94"/>
                  </a:lnTo>
                  <a:lnTo>
                    <a:pt x="127" y="82"/>
                  </a:lnTo>
                  <a:lnTo>
                    <a:pt x="120" y="65"/>
                  </a:lnTo>
                  <a:lnTo>
                    <a:pt x="113" y="47"/>
                  </a:lnTo>
                  <a:lnTo>
                    <a:pt x="113" y="29"/>
                  </a:lnTo>
                  <a:lnTo>
                    <a:pt x="92" y="23"/>
                  </a:lnTo>
                  <a:lnTo>
                    <a:pt x="78" y="11"/>
                  </a:lnTo>
                  <a:lnTo>
                    <a:pt x="64" y="0"/>
                  </a:lnTo>
                  <a:lnTo>
                    <a:pt x="43" y="0"/>
                  </a:lnTo>
                  <a:lnTo>
                    <a:pt x="28" y="5"/>
                  </a:lnTo>
                  <a:close/>
                </a:path>
              </a:pathLst>
            </a:custGeom>
            <a:solidFill>
              <a:srgbClr val="8D2022"/>
            </a:solidFill>
            <a:ln w="9525">
              <a:noFill/>
              <a:round/>
              <a:headEnd/>
              <a:tailEnd/>
            </a:ln>
            <a:effectLst/>
          </p:spPr>
          <p:txBody>
            <a:bodyPr wrap="none" anchor="ctr"/>
            <a:lstStyle/>
            <a:p>
              <a:endParaRPr lang="en-CA"/>
            </a:p>
          </p:txBody>
        </p:sp>
        <p:sp>
          <p:nvSpPr>
            <p:cNvPr id="466" name="Freeform 464"/>
            <p:cNvSpPr>
              <a:spLocks noChangeArrowheads="1"/>
            </p:cNvSpPr>
            <p:nvPr/>
          </p:nvSpPr>
          <p:spPr bwMode="auto">
            <a:xfrm>
              <a:off x="2698" y="2189"/>
              <a:ext cx="25" cy="29"/>
            </a:xfrm>
            <a:custGeom>
              <a:avLst/>
              <a:gdLst/>
              <a:ahLst/>
              <a:cxnLst>
                <a:cxn ang="0">
                  <a:pos x="28" y="29"/>
                </a:cxn>
                <a:cxn ang="0">
                  <a:pos x="7" y="29"/>
                </a:cxn>
                <a:cxn ang="0">
                  <a:pos x="0" y="0"/>
                </a:cxn>
                <a:cxn ang="0">
                  <a:pos x="21" y="0"/>
                </a:cxn>
                <a:cxn ang="0">
                  <a:pos x="28" y="29"/>
                </a:cxn>
              </a:cxnLst>
              <a:rect l="0" t="0" r="r" b="b"/>
              <a:pathLst>
                <a:path w="28" h="29">
                  <a:moveTo>
                    <a:pt x="28" y="29"/>
                  </a:moveTo>
                  <a:lnTo>
                    <a:pt x="7" y="29"/>
                  </a:lnTo>
                  <a:lnTo>
                    <a:pt x="0" y="0"/>
                  </a:lnTo>
                  <a:lnTo>
                    <a:pt x="21" y="0"/>
                  </a:lnTo>
                  <a:lnTo>
                    <a:pt x="28" y="29"/>
                  </a:lnTo>
                  <a:close/>
                </a:path>
              </a:pathLst>
            </a:custGeom>
            <a:solidFill>
              <a:srgbClr val="000000"/>
            </a:solidFill>
            <a:ln w="9525">
              <a:noFill/>
              <a:round/>
              <a:headEnd/>
              <a:tailEnd/>
            </a:ln>
            <a:effectLst/>
          </p:spPr>
          <p:txBody>
            <a:bodyPr wrap="none" anchor="ctr"/>
            <a:lstStyle/>
            <a:p>
              <a:endParaRPr lang="en-CA"/>
            </a:p>
          </p:txBody>
        </p:sp>
        <p:sp>
          <p:nvSpPr>
            <p:cNvPr id="467" name="Freeform 465"/>
            <p:cNvSpPr>
              <a:spLocks noChangeArrowheads="1"/>
            </p:cNvSpPr>
            <p:nvPr/>
          </p:nvSpPr>
          <p:spPr bwMode="auto">
            <a:xfrm>
              <a:off x="2672" y="2189"/>
              <a:ext cx="32" cy="35"/>
            </a:xfrm>
            <a:custGeom>
              <a:avLst/>
              <a:gdLst/>
              <a:ahLst/>
              <a:cxnLst>
                <a:cxn ang="0">
                  <a:pos x="36" y="29"/>
                </a:cxn>
                <a:cxn ang="0">
                  <a:pos x="22" y="35"/>
                </a:cxn>
                <a:cxn ang="0">
                  <a:pos x="0" y="12"/>
                </a:cxn>
                <a:cxn ang="0">
                  <a:pos x="29" y="0"/>
                </a:cxn>
                <a:cxn ang="0">
                  <a:pos x="36" y="29"/>
                </a:cxn>
              </a:cxnLst>
              <a:rect l="0" t="0" r="r" b="b"/>
              <a:pathLst>
                <a:path w="36" h="35">
                  <a:moveTo>
                    <a:pt x="36" y="29"/>
                  </a:moveTo>
                  <a:lnTo>
                    <a:pt x="22" y="35"/>
                  </a:lnTo>
                  <a:lnTo>
                    <a:pt x="0" y="12"/>
                  </a:lnTo>
                  <a:lnTo>
                    <a:pt x="29" y="0"/>
                  </a:lnTo>
                  <a:lnTo>
                    <a:pt x="36" y="29"/>
                  </a:lnTo>
                  <a:close/>
                </a:path>
              </a:pathLst>
            </a:custGeom>
            <a:solidFill>
              <a:srgbClr val="000000"/>
            </a:solidFill>
            <a:ln w="9525">
              <a:noFill/>
              <a:round/>
              <a:headEnd/>
              <a:tailEnd/>
            </a:ln>
            <a:effectLst/>
          </p:spPr>
          <p:txBody>
            <a:bodyPr wrap="none" anchor="ctr"/>
            <a:lstStyle/>
            <a:p>
              <a:endParaRPr lang="en-CA"/>
            </a:p>
          </p:txBody>
        </p:sp>
        <p:sp>
          <p:nvSpPr>
            <p:cNvPr id="468" name="Freeform 466"/>
            <p:cNvSpPr>
              <a:spLocks noChangeArrowheads="1"/>
            </p:cNvSpPr>
            <p:nvPr/>
          </p:nvSpPr>
          <p:spPr bwMode="auto">
            <a:xfrm>
              <a:off x="2660" y="2201"/>
              <a:ext cx="32" cy="41"/>
            </a:xfrm>
            <a:custGeom>
              <a:avLst/>
              <a:gdLst/>
              <a:ahLst/>
              <a:cxnLst>
                <a:cxn ang="0">
                  <a:pos x="36" y="23"/>
                </a:cxn>
                <a:cxn ang="0">
                  <a:pos x="28" y="41"/>
                </a:cxn>
                <a:cxn ang="0">
                  <a:pos x="0" y="23"/>
                </a:cxn>
                <a:cxn ang="0">
                  <a:pos x="14" y="0"/>
                </a:cxn>
                <a:cxn ang="0">
                  <a:pos x="36" y="23"/>
                </a:cxn>
              </a:cxnLst>
              <a:rect l="0" t="0" r="r" b="b"/>
              <a:pathLst>
                <a:path w="36" h="41">
                  <a:moveTo>
                    <a:pt x="36" y="23"/>
                  </a:moveTo>
                  <a:lnTo>
                    <a:pt x="28" y="41"/>
                  </a:lnTo>
                  <a:lnTo>
                    <a:pt x="0" y="23"/>
                  </a:lnTo>
                  <a:lnTo>
                    <a:pt x="14" y="0"/>
                  </a:lnTo>
                  <a:lnTo>
                    <a:pt x="36" y="23"/>
                  </a:lnTo>
                  <a:close/>
                </a:path>
              </a:pathLst>
            </a:custGeom>
            <a:solidFill>
              <a:srgbClr val="000000"/>
            </a:solidFill>
            <a:ln w="9525">
              <a:noFill/>
              <a:round/>
              <a:headEnd/>
              <a:tailEnd/>
            </a:ln>
            <a:effectLst/>
          </p:spPr>
          <p:txBody>
            <a:bodyPr wrap="none" anchor="ctr"/>
            <a:lstStyle/>
            <a:p>
              <a:endParaRPr lang="en-CA"/>
            </a:p>
          </p:txBody>
        </p:sp>
        <p:sp>
          <p:nvSpPr>
            <p:cNvPr id="469" name="Freeform 467"/>
            <p:cNvSpPr>
              <a:spLocks noChangeArrowheads="1"/>
            </p:cNvSpPr>
            <p:nvPr/>
          </p:nvSpPr>
          <p:spPr bwMode="auto">
            <a:xfrm>
              <a:off x="2635" y="2224"/>
              <a:ext cx="50" cy="36"/>
            </a:xfrm>
            <a:custGeom>
              <a:avLst/>
              <a:gdLst/>
              <a:ahLst/>
              <a:cxnLst>
                <a:cxn ang="0">
                  <a:pos x="56" y="18"/>
                </a:cxn>
                <a:cxn ang="0">
                  <a:pos x="35" y="36"/>
                </a:cxn>
                <a:cxn ang="0">
                  <a:pos x="0" y="30"/>
                </a:cxn>
                <a:cxn ang="0">
                  <a:pos x="28" y="0"/>
                </a:cxn>
                <a:cxn ang="0">
                  <a:pos x="56" y="18"/>
                </a:cxn>
              </a:cxnLst>
              <a:rect l="0" t="0" r="r" b="b"/>
              <a:pathLst>
                <a:path w="56" h="36">
                  <a:moveTo>
                    <a:pt x="56" y="18"/>
                  </a:moveTo>
                  <a:lnTo>
                    <a:pt x="35" y="36"/>
                  </a:lnTo>
                  <a:lnTo>
                    <a:pt x="0" y="30"/>
                  </a:lnTo>
                  <a:lnTo>
                    <a:pt x="28" y="0"/>
                  </a:lnTo>
                  <a:lnTo>
                    <a:pt x="56" y="18"/>
                  </a:lnTo>
                  <a:close/>
                </a:path>
              </a:pathLst>
            </a:custGeom>
            <a:solidFill>
              <a:srgbClr val="000000"/>
            </a:solidFill>
            <a:ln w="9525">
              <a:noFill/>
              <a:round/>
              <a:headEnd/>
              <a:tailEnd/>
            </a:ln>
            <a:effectLst/>
          </p:spPr>
          <p:txBody>
            <a:bodyPr wrap="none" anchor="ctr"/>
            <a:lstStyle/>
            <a:p>
              <a:endParaRPr lang="en-CA"/>
            </a:p>
          </p:txBody>
        </p:sp>
        <p:sp>
          <p:nvSpPr>
            <p:cNvPr id="470" name="Freeform 468"/>
            <p:cNvSpPr>
              <a:spLocks noChangeArrowheads="1"/>
            </p:cNvSpPr>
            <p:nvPr/>
          </p:nvSpPr>
          <p:spPr bwMode="auto">
            <a:xfrm>
              <a:off x="2629" y="2254"/>
              <a:ext cx="37" cy="47"/>
            </a:xfrm>
            <a:custGeom>
              <a:avLst/>
              <a:gdLst/>
              <a:ahLst/>
              <a:cxnLst>
                <a:cxn ang="0">
                  <a:pos x="42" y="6"/>
                </a:cxn>
                <a:cxn ang="0">
                  <a:pos x="35" y="47"/>
                </a:cxn>
                <a:cxn ang="0">
                  <a:pos x="0" y="41"/>
                </a:cxn>
                <a:cxn ang="0">
                  <a:pos x="7" y="0"/>
                </a:cxn>
                <a:cxn ang="0">
                  <a:pos x="42" y="6"/>
                </a:cxn>
              </a:cxnLst>
              <a:rect l="0" t="0" r="r" b="b"/>
              <a:pathLst>
                <a:path w="42" h="47">
                  <a:moveTo>
                    <a:pt x="42" y="6"/>
                  </a:moveTo>
                  <a:lnTo>
                    <a:pt x="35" y="47"/>
                  </a:lnTo>
                  <a:lnTo>
                    <a:pt x="0" y="41"/>
                  </a:lnTo>
                  <a:lnTo>
                    <a:pt x="7" y="0"/>
                  </a:lnTo>
                  <a:lnTo>
                    <a:pt x="42" y="6"/>
                  </a:lnTo>
                  <a:close/>
                </a:path>
              </a:pathLst>
            </a:custGeom>
            <a:solidFill>
              <a:srgbClr val="000000"/>
            </a:solidFill>
            <a:ln w="9525">
              <a:noFill/>
              <a:round/>
              <a:headEnd/>
              <a:tailEnd/>
            </a:ln>
            <a:effectLst/>
          </p:spPr>
          <p:txBody>
            <a:bodyPr wrap="none" anchor="ctr"/>
            <a:lstStyle/>
            <a:p>
              <a:endParaRPr lang="en-CA"/>
            </a:p>
          </p:txBody>
        </p:sp>
        <p:sp>
          <p:nvSpPr>
            <p:cNvPr id="471" name="Freeform 469"/>
            <p:cNvSpPr>
              <a:spLocks noChangeArrowheads="1"/>
            </p:cNvSpPr>
            <p:nvPr/>
          </p:nvSpPr>
          <p:spPr bwMode="auto">
            <a:xfrm>
              <a:off x="2635" y="2254"/>
              <a:ext cx="31" cy="6"/>
            </a:xfrm>
            <a:custGeom>
              <a:avLst/>
              <a:gdLst/>
              <a:ahLst/>
              <a:cxnLst>
                <a:cxn ang="0">
                  <a:pos x="0" y="0"/>
                </a:cxn>
                <a:cxn ang="0">
                  <a:pos x="0" y="0"/>
                </a:cxn>
                <a:cxn ang="0">
                  <a:pos x="35" y="6"/>
                </a:cxn>
                <a:cxn ang="0">
                  <a:pos x="35" y="6"/>
                </a:cxn>
                <a:cxn ang="0">
                  <a:pos x="0" y="0"/>
                </a:cxn>
              </a:cxnLst>
              <a:rect l="0" t="0" r="r" b="b"/>
              <a:pathLst>
                <a:path w="35" h="6">
                  <a:moveTo>
                    <a:pt x="0" y="0"/>
                  </a:moveTo>
                  <a:lnTo>
                    <a:pt x="0" y="0"/>
                  </a:lnTo>
                  <a:lnTo>
                    <a:pt x="35" y="6"/>
                  </a:lnTo>
                  <a:lnTo>
                    <a:pt x="35" y="6"/>
                  </a:lnTo>
                  <a:lnTo>
                    <a:pt x="0" y="0"/>
                  </a:lnTo>
                  <a:close/>
                </a:path>
              </a:pathLst>
            </a:custGeom>
            <a:solidFill>
              <a:srgbClr val="000000"/>
            </a:solidFill>
            <a:ln w="9525">
              <a:noFill/>
              <a:round/>
              <a:headEnd/>
              <a:tailEnd/>
            </a:ln>
            <a:effectLst/>
          </p:spPr>
          <p:txBody>
            <a:bodyPr wrap="none" anchor="ctr"/>
            <a:lstStyle/>
            <a:p>
              <a:endParaRPr lang="en-CA"/>
            </a:p>
          </p:txBody>
        </p:sp>
        <p:sp>
          <p:nvSpPr>
            <p:cNvPr id="472" name="Freeform 470"/>
            <p:cNvSpPr>
              <a:spLocks noChangeArrowheads="1"/>
            </p:cNvSpPr>
            <p:nvPr/>
          </p:nvSpPr>
          <p:spPr bwMode="auto">
            <a:xfrm>
              <a:off x="2629" y="2301"/>
              <a:ext cx="56" cy="71"/>
            </a:xfrm>
            <a:custGeom>
              <a:avLst/>
              <a:gdLst/>
              <a:ahLst/>
              <a:cxnLst>
                <a:cxn ang="0">
                  <a:pos x="35" y="0"/>
                </a:cxn>
                <a:cxn ang="0">
                  <a:pos x="63" y="53"/>
                </a:cxn>
                <a:cxn ang="0">
                  <a:pos x="35" y="71"/>
                </a:cxn>
                <a:cxn ang="0">
                  <a:pos x="0" y="6"/>
                </a:cxn>
                <a:cxn ang="0">
                  <a:pos x="35" y="0"/>
                </a:cxn>
              </a:cxnLst>
              <a:rect l="0" t="0" r="r" b="b"/>
              <a:pathLst>
                <a:path w="63" h="71">
                  <a:moveTo>
                    <a:pt x="35" y="0"/>
                  </a:moveTo>
                  <a:lnTo>
                    <a:pt x="63" y="53"/>
                  </a:lnTo>
                  <a:lnTo>
                    <a:pt x="35" y="71"/>
                  </a:lnTo>
                  <a:lnTo>
                    <a:pt x="0" y="6"/>
                  </a:lnTo>
                  <a:lnTo>
                    <a:pt x="35" y="0"/>
                  </a:lnTo>
                  <a:close/>
                </a:path>
              </a:pathLst>
            </a:custGeom>
            <a:solidFill>
              <a:srgbClr val="000000"/>
            </a:solidFill>
            <a:ln w="9525">
              <a:noFill/>
              <a:round/>
              <a:headEnd/>
              <a:tailEnd/>
            </a:ln>
            <a:effectLst/>
          </p:spPr>
          <p:txBody>
            <a:bodyPr wrap="none" anchor="ctr"/>
            <a:lstStyle/>
            <a:p>
              <a:endParaRPr lang="en-CA"/>
            </a:p>
          </p:txBody>
        </p:sp>
        <p:sp>
          <p:nvSpPr>
            <p:cNvPr id="473" name="Freeform 471"/>
            <p:cNvSpPr>
              <a:spLocks noChangeArrowheads="1"/>
            </p:cNvSpPr>
            <p:nvPr/>
          </p:nvSpPr>
          <p:spPr bwMode="auto">
            <a:xfrm>
              <a:off x="2660" y="2354"/>
              <a:ext cx="32" cy="42"/>
            </a:xfrm>
            <a:custGeom>
              <a:avLst/>
              <a:gdLst/>
              <a:ahLst/>
              <a:cxnLst>
                <a:cxn ang="0">
                  <a:pos x="28" y="0"/>
                </a:cxn>
                <a:cxn ang="0">
                  <a:pos x="36" y="12"/>
                </a:cxn>
                <a:cxn ang="0">
                  <a:pos x="28" y="42"/>
                </a:cxn>
                <a:cxn ang="0">
                  <a:pos x="0" y="18"/>
                </a:cxn>
                <a:cxn ang="0">
                  <a:pos x="28" y="0"/>
                </a:cxn>
              </a:cxnLst>
              <a:rect l="0" t="0" r="r" b="b"/>
              <a:pathLst>
                <a:path w="36" h="42">
                  <a:moveTo>
                    <a:pt x="28" y="0"/>
                  </a:moveTo>
                  <a:lnTo>
                    <a:pt x="36" y="12"/>
                  </a:lnTo>
                  <a:lnTo>
                    <a:pt x="28" y="42"/>
                  </a:lnTo>
                  <a:lnTo>
                    <a:pt x="0" y="18"/>
                  </a:lnTo>
                  <a:lnTo>
                    <a:pt x="28" y="0"/>
                  </a:lnTo>
                  <a:close/>
                </a:path>
              </a:pathLst>
            </a:custGeom>
            <a:solidFill>
              <a:srgbClr val="000000"/>
            </a:solidFill>
            <a:ln w="9525">
              <a:noFill/>
              <a:round/>
              <a:headEnd/>
              <a:tailEnd/>
            </a:ln>
            <a:effectLst/>
          </p:spPr>
          <p:txBody>
            <a:bodyPr wrap="none" anchor="ctr"/>
            <a:lstStyle/>
            <a:p>
              <a:endParaRPr lang="en-CA"/>
            </a:p>
          </p:txBody>
        </p:sp>
        <p:sp>
          <p:nvSpPr>
            <p:cNvPr id="474" name="Freeform 472"/>
            <p:cNvSpPr>
              <a:spLocks noChangeArrowheads="1"/>
            </p:cNvSpPr>
            <p:nvPr/>
          </p:nvSpPr>
          <p:spPr bwMode="auto">
            <a:xfrm>
              <a:off x="2685" y="2366"/>
              <a:ext cx="38" cy="42"/>
            </a:xfrm>
            <a:custGeom>
              <a:avLst/>
              <a:gdLst/>
              <a:ahLst/>
              <a:cxnLst>
                <a:cxn ang="0">
                  <a:pos x="8" y="0"/>
                </a:cxn>
                <a:cxn ang="0">
                  <a:pos x="43" y="12"/>
                </a:cxn>
                <a:cxn ang="0">
                  <a:pos x="36" y="42"/>
                </a:cxn>
                <a:cxn ang="0">
                  <a:pos x="0" y="30"/>
                </a:cxn>
                <a:cxn ang="0">
                  <a:pos x="8" y="0"/>
                </a:cxn>
              </a:cxnLst>
              <a:rect l="0" t="0" r="r" b="b"/>
              <a:pathLst>
                <a:path w="43" h="42">
                  <a:moveTo>
                    <a:pt x="8" y="0"/>
                  </a:moveTo>
                  <a:lnTo>
                    <a:pt x="43" y="12"/>
                  </a:lnTo>
                  <a:lnTo>
                    <a:pt x="36" y="42"/>
                  </a:lnTo>
                  <a:lnTo>
                    <a:pt x="0" y="30"/>
                  </a:lnTo>
                  <a:lnTo>
                    <a:pt x="8" y="0"/>
                  </a:lnTo>
                  <a:close/>
                </a:path>
              </a:pathLst>
            </a:custGeom>
            <a:solidFill>
              <a:srgbClr val="000000"/>
            </a:solidFill>
            <a:ln w="9525">
              <a:noFill/>
              <a:round/>
              <a:headEnd/>
              <a:tailEnd/>
            </a:ln>
            <a:effectLst/>
          </p:spPr>
          <p:txBody>
            <a:bodyPr wrap="none" anchor="ctr"/>
            <a:lstStyle/>
            <a:p>
              <a:endParaRPr lang="en-CA"/>
            </a:p>
          </p:txBody>
        </p:sp>
        <p:sp>
          <p:nvSpPr>
            <p:cNvPr id="475" name="Freeform 473"/>
            <p:cNvSpPr>
              <a:spLocks noChangeArrowheads="1"/>
            </p:cNvSpPr>
            <p:nvPr/>
          </p:nvSpPr>
          <p:spPr bwMode="auto">
            <a:xfrm>
              <a:off x="2629" y="2295"/>
              <a:ext cx="1" cy="12"/>
            </a:xfrm>
            <a:custGeom>
              <a:avLst/>
              <a:gdLst/>
              <a:ahLst/>
              <a:cxnLst>
                <a:cxn ang="0">
                  <a:pos x="0" y="0"/>
                </a:cxn>
                <a:cxn ang="0">
                  <a:pos x="0" y="12"/>
                </a:cxn>
                <a:cxn ang="0">
                  <a:pos x="0" y="6"/>
                </a:cxn>
                <a:cxn ang="0">
                  <a:pos x="0" y="0"/>
                </a:cxn>
              </a:cxnLst>
              <a:rect l="0" t="0" r="r" b="b"/>
              <a:pathLst>
                <a:path h="12">
                  <a:moveTo>
                    <a:pt x="0" y="0"/>
                  </a:moveTo>
                  <a:lnTo>
                    <a:pt x="0" y="12"/>
                  </a:lnTo>
                  <a:lnTo>
                    <a:pt x="0" y="6"/>
                  </a:lnTo>
                  <a:lnTo>
                    <a:pt x="0" y="0"/>
                  </a:lnTo>
                  <a:close/>
                </a:path>
              </a:pathLst>
            </a:custGeom>
            <a:solidFill>
              <a:srgbClr val="000000"/>
            </a:solidFill>
            <a:ln w="9525">
              <a:noFill/>
              <a:round/>
              <a:headEnd/>
              <a:tailEnd/>
            </a:ln>
            <a:effectLst/>
          </p:spPr>
          <p:txBody>
            <a:bodyPr wrap="none" anchor="ctr"/>
            <a:lstStyle/>
            <a:p>
              <a:endParaRPr lang="en-CA"/>
            </a:p>
          </p:txBody>
        </p:sp>
        <p:sp>
          <p:nvSpPr>
            <p:cNvPr id="476" name="Freeform 474"/>
            <p:cNvSpPr>
              <a:spLocks noChangeArrowheads="1"/>
            </p:cNvSpPr>
            <p:nvPr/>
          </p:nvSpPr>
          <p:spPr bwMode="auto">
            <a:xfrm>
              <a:off x="2629" y="2295"/>
              <a:ext cx="31" cy="12"/>
            </a:xfrm>
            <a:custGeom>
              <a:avLst/>
              <a:gdLst/>
              <a:ahLst/>
              <a:cxnLst>
                <a:cxn ang="0">
                  <a:pos x="0" y="0"/>
                </a:cxn>
                <a:cxn ang="0">
                  <a:pos x="0" y="12"/>
                </a:cxn>
                <a:cxn ang="0">
                  <a:pos x="35" y="6"/>
                </a:cxn>
                <a:cxn ang="0">
                  <a:pos x="35" y="6"/>
                </a:cxn>
                <a:cxn ang="0">
                  <a:pos x="0" y="0"/>
                </a:cxn>
              </a:cxnLst>
              <a:rect l="0" t="0" r="r" b="b"/>
              <a:pathLst>
                <a:path w="35" h="12">
                  <a:moveTo>
                    <a:pt x="0" y="0"/>
                  </a:moveTo>
                  <a:lnTo>
                    <a:pt x="0" y="12"/>
                  </a:lnTo>
                  <a:lnTo>
                    <a:pt x="35" y="6"/>
                  </a:lnTo>
                  <a:lnTo>
                    <a:pt x="35" y="6"/>
                  </a:lnTo>
                  <a:lnTo>
                    <a:pt x="0" y="0"/>
                  </a:lnTo>
                  <a:close/>
                </a:path>
              </a:pathLst>
            </a:custGeom>
            <a:solidFill>
              <a:srgbClr val="000000"/>
            </a:solidFill>
            <a:ln w="9525">
              <a:noFill/>
              <a:round/>
              <a:headEnd/>
              <a:tailEnd/>
            </a:ln>
            <a:effectLst/>
          </p:spPr>
          <p:txBody>
            <a:bodyPr wrap="none" anchor="ctr"/>
            <a:lstStyle/>
            <a:p>
              <a:endParaRPr lang="en-CA"/>
            </a:p>
          </p:txBody>
        </p:sp>
        <p:sp>
          <p:nvSpPr>
            <p:cNvPr id="477" name="Freeform 475"/>
            <p:cNvSpPr>
              <a:spLocks noChangeArrowheads="1"/>
            </p:cNvSpPr>
            <p:nvPr/>
          </p:nvSpPr>
          <p:spPr bwMode="auto">
            <a:xfrm>
              <a:off x="2710" y="2372"/>
              <a:ext cx="50" cy="30"/>
            </a:xfrm>
            <a:custGeom>
              <a:avLst/>
              <a:gdLst/>
              <a:ahLst/>
              <a:cxnLst>
                <a:cxn ang="0">
                  <a:pos x="0" y="6"/>
                </a:cxn>
                <a:cxn ang="0">
                  <a:pos x="28" y="0"/>
                </a:cxn>
                <a:cxn ang="0">
                  <a:pos x="56" y="18"/>
                </a:cxn>
                <a:cxn ang="0">
                  <a:pos x="21" y="30"/>
                </a:cxn>
                <a:cxn ang="0">
                  <a:pos x="0" y="6"/>
                </a:cxn>
              </a:cxnLst>
              <a:rect l="0" t="0" r="r" b="b"/>
              <a:pathLst>
                <a:path w="56" h="30">
                  <a:moveTo>
                    <a:pt x="0" y="6"/>
                  </a:moveTo>
                  <a:lnTo>
                    <a:pt x="28" y="0"/>
                  </a:lnTo>
                  <a:lnTo>
                    <a:pt x="56" y="18"/>
                  </a:lnTo>
                  <a:lnTo>
                    <a:pt x="21" y="30"/>
                  </a:lnTo>
                  <a:lnTo>
                    <a:pt x="0" y="6"/>
                  </a:lnTo>
                  <a:close/>
                </a:path>
              </a:pathLst>
            </a:custGeom>
            <a:solidFill>
              <a:srgbClr val="000000"/>
            </a:solidFill>
            <a:ln w="9525">
              <a:noFill/>
              <a:round/>
              <a:headEnd/>
              <a:tailEnd/>
            </a:ln>
            <a:effectLst/>
          </p:spPr>
          <p:txBody>
            <a:bodyPr wrap="none" anchor="ctr"/>
            <a:lstStyle/>
            <a:p>
              <a:endParaRPr lang="en-CA"/>
            </a:p>
          </p:txBody>
        </p:sp>
        <p:sp>
          <p:nvSpPr>
            <p:cNvPr id="478" name="Freeform 476"/>
            <p:cNvSpPr>
              <a:spLocks noChangeArrowheads="1"/>
            </p:cNvSpPr>
            <p:nvPr/>
          </p:nvSpPr>
          <p:spPr bwMode="auto">
            <a:xfrm>
              <a:off x="2735" y="2348"/>
              <a:ext cx="37" cy="42"/>
            </a:xfrm>
            <a:custGeom>
              <a:avLst/>
              <a:gdLst/>
              <a:ahLst/>
              <a:cxnLst>
                <a:cxn ang="0">
                  <a:pos x="0" y="24"/>
                </a:cxn>
                <a:cxn ang="0">
                  <a:pos x="14" y="0"/>
                </a:cxn>
                <a:cxn ang="0">
                  <a:pos x="42" y="18"/>
                </a:cxn>
                <a:cxn ang="0">
                  <a:pos x="28" y="42"/>
                </a:cxn>
                <a:cxn ang="0">
                  <a:pos x="0" y="24"/>
                </a:cxn>
              </a:cxnLst>
              <a:rect l="0" t="0" r="r" b="b"/>
              <a:pathLst>
                <a:path w="42" h="42">
                  <a:moveTo>
                    <a:pt x="0" y="24"/>
                  </a:moveTo>
                  <a:lnTo>
                    <a:pt x="14" y="0"/>
                  </a:lnTo>
                  <a:lnTo>
                    <a:pt x="42" y="18"/>
                  </a:lnTo>
                  <a:lnTo>
                    <a:pt x="28" y="42"/>
                  </a:lnTo>
                  <a:lnTo>
                    <a:pt x="0" y="24"/>
                  </a:lnTo>
                  <a:close/>
                </a:path>
              </a:pathLst>
            </a:custGeom>
            <a:solidFill>
              <a:srgbClr val="000000"/>
            </a:solidFill>
            <a:ln w="9525">
              <a:noFill/>
              <a:round/>
              <a:headEnd/>
              <a:tailEnd/>
            </a:ln>
            <a:effectLst/>
          </p:spPr>
          <p:txBody>
            <a:bodyPr wrap="none" anchor="ctr"/>
            <a:lstStyle/>
            <a:p>
              <a:endParaRPr lang="en-CA"/>
            </a:p>
          </p:txBody>
        </p:sp>
        <p:sp>
          <p:nvSpPr>
            <p:cNvPr id="479" name="Freeform 477"/>
            <p:cNvSpPr>
              <a:spLocks noChangeArrowheads="1"/>
            </p:cNvSpPr>
            <p:nvPr/>
          </p:nvSpPr>
          <p:spPr bwMode="auto">
            <a:xfrm>
              <a:off x="2716" y="2402"/>
              <a:ext cx="12" cy="6"/>
            </a:xfrm>
            <a:custGeom>
              <a:avLst/>
              <a:gdLst/>
              <a:ahLst/>
              <a:cxnLst>
                <a:cxn ang="0">
                  <a:pos x="0" y="6"/>
                </a:cxn>
                <a:cxn ang="0">
                  <a:pos x="14" y="0"/>
                </a:cxn>
                <a:cxn ang="0">
                  <a:pos x="0" y="6"/>
                </a:cxn>
                <a:cxn ang="0">
                  <a:pos x="0" y="6"/>
                </a:cxn>
              </a:cxnLst>
              <a:rect l="0" t="0" r="r" b="b"/>
              <a:pathLst>
                <a:path w="14" h="6">
                  <a:moveTo>
                    <a:pt x="0" y="6"/>
                  </a:moveTo>
                  <a:lnTo>
                    <a:pt x="14" y="0"/>
                  </a:lnTo>
                  <a:lnTo>
                    <a:pt x="0" y="6"/>
                  </a:lnTo>
                  <a:lnTo>
                    <a:pt x="0" y="6"/>
                  </a:lnTo>
                  <a:close/>
                </a:path>
              </a:pathLst>
            </a:custGeom>
            <a:solidFill>
              <a:srgbClr val="000000"/>
            </a:solidFill>
            <a:ln w="9525">
              <a:noFill/>
              <a:round/>
              <a:headEnd/>
              <a:tailEnd/>
            </a:ln>
            <a:effectLst/>
          </p:spPr>
          <p:txBody>
            <a:bodyPr wrap="none" anchor="ctr"/>
            <a:lstStyle/>
            <a:p>
              <a:endParaRPr lang="en-CA"/>
            </a:p>
          </p:txBody>
        </p:sp>
        <p:sp>
          <p:nvSpPr>
            <p:cNvPr id="480" name="Freeform 478"/>
            <p:cNvSpPr>
              <a:spLocks noChangeArrowheads="1"/>
            </p:cNvSpPr>
            <p:nvPr/>
          </p:nvSpPr>
          <p:spPr bwMode="auto">
            <a:xfrm>
              <a:off x="2710" y="2378"/>
              <a:ext cx="19" cy="30"/>
            </a:xfrm>
            <a:custGeom>
              <a:avLst/>
              <a:gdLst/>
              <a:ahLst/>
              <a:cxnLst>
                <a:cxn ang="0">
                  <a:pos x="7" y="30"/>
                </a:cxn>
                <a:cxn ang="0">
                  <a:pos x="21" y="24"/>
                </a:cxn>
                <a:cxn ang="0">
                  <a:pos x="14" y="0"/>
                </a:cxn>
                <a:cxn ang="0">
                  <a:pos x="0" y="0"/>
                </a:cxn>
                <a:cxn ang="0">
                  <a:pos x="7" y="30"/>
                </a:cxn>
              </a:cxnLst>
              <a:rect l="0" t="0" r="r" b="b"/>
              <a:pathLst>
                <a:path w="21" h="30">
                  <a:moveTo>
                    <a:pt x="7" y="30"/>
                  </a:moveTo>
                  <a:lnTo>
                    <a:pt x="21" y="24"/>
                  </a:lnTo>
                  <a:lnTo>
                    <a:pt x="14" y="0"/>
                  </a:lnTo>
                  <a:lnTo>
                    <a:pt x="0" y="0"/>
                  </a:lnTo>
                  <a:lnTo>
                    <a:pt x="7" y="30"/>
                  </a:lnTo>
                  <a:close/>
                </a:path>
              </a:pathLst>
            </a:custGeom>
            <a:solidFill>
              <a:srgbClr val="000000"/>
            </a:solidFill>
            <a:ln w="9525">
              <a:noFill/>
              <a:round/>
              <a:headEnd/>
              <a:tailEnd/>
            </a:ln>
            <a:effectLst/>
          </p:spPr>
          <p:txBody>
            <a:bodyPr wrap="none" anchor="ctr"/>
            <a:lstStyle/>
            <a:p>
              <a:endParaRPr lang="en-CA"/>
            </a:p>
          </p:txBody>
        </p:sp>
        <p:sp>
          <p:nvSpPr>
            <p:cNvPr id="481" name="Rectangle 479"/>
            <p:cNvSpPr>
              <a:spLocks noChangeArrowheads="1"/>
            </p:cNvSpPr>
            <p:nvPr/>
          </p:nvSpPr>
          <p:spPr bwMode="auto">
            <a:xfrm>
              <a:off x="2741" y="2325"/>
              <a:ext cx="31" cy="29"/>
            </a:xfrm>
            <a:prstGeom prst="rect">
              <a:avLst/>
            </a:prstGeom>
            <a:solidFill>
              <a:srgbClr val="000000"/>
            </a:solidFill>
            <a:ln w="9525">
              <a:noFill/>
              <a:round/>
              <a:headEnd/>
              <a:tailEnd/>
            </a:ln>
            <a:effectLst/>
          </p:spPr>
          <p:txBody>
            <a:bodyPr wrap="none" anchor="ctr"/>
            <a:lstStyle/>
            <a:p>
              <a:endParaRPr lang="en-CA"/>
            </a:p>
          </p:txBody>
        </p:sp>
        <p:sp>
          <p:nvSpPr>
            <p:cNvPr id="482" name="Freeform 480"/>
            <p:cNvSpPr>
              <a:spLocks noChangeArrowheads="1"/>
            </p:cNvSpPr>
            <p:nvPr/>
          </p:nvSpPr>
          <p:spPr bwMode="auto">
            <a:xfrm>
              <a:off x="2741" y="2307"/>
              <a:ext cx="31" cy="18"/>
            </a:xfrm>
            <a:custGeom>
              <a:avLst/>
              <a:gdLst/>
              <a:ahLst/>
              <a:cxnLst>
                <a:cxn ang="0">
                  <a:pos x="0" y="18"/>
                </a:cxn>
                <a:cxn ang="0">
                  <a:pos x="0" y="18"/>
                </a:cxn>
                <a:cxn ang="0">
                  <a:pos x="28" y="0"/>
                </a:cxn>
                <a:cxn ang="0">
                  <a:pos x="35" y="18"/>
                </a:cxn>
                <a:cxn ang="0">
                  <a:pos x="0" y="18"/>
                </a:cxn>
              </a:cxnLst>
              <a:rect l="0" t="0" r="r" b="b"/>
              <a:pathLst>
                <a:path w="35" h="18">
                  <a:moveTo>
                    <a:pt x="0" y="18"/>
                  </a:moveTo>
                  <a:lnTo>
                    <a:pt x="0" y="18"/>
                  </a:lnTo>
                  <a:lnTo>
                    <a:pt x="28" y="0"/>
                  </a:lnTo>
                  <a:lnTo>
                    <a:pt x="35" y="18"/>
                  </a:lnTo>
                  <a:lnTo>
                    <a:pt x="0" y="18"/>
                  </a:lnTo>
                  <a:close/>
                </a:path>
              </a:pathLst>
            </a:custGeom>
            <a:solidFill>
              <a:srgbClr val="000000"/>
            </a:solidFill>
            <a:ln w="9525">
              <a:noFill/>
              <a:round/>
              <a:headEnd/>
              <a:tailEnd/>
            </a:ln>
            <a:effectLst/>
          </p:spPr>
          <p:txBody>
            <a:bodyPr wrap="none" anchor="ctr"/>
            <a:lstStyle/>
            <a:p>
              <a:endParaRPr lang="en-CA"/>
            </a:p>
          </p:txBody>
        </p:sp>
        <p:sp>
          <p:nvSpPr>
            <p:cNvPr id="483" name="Freeform 481"/>
            <p:cNvSpPr>
              <a:spLocks noChangeArrowheads="1"/>
            </p:cNvSpPr>
            <p:nvPr/>
          </p:nvSpPr>
          <p:spPr bwMode="auto">
            <a:xfrm>
              <a:off x="2723" y="2283"/>
              <a:ext cx="44" cy="42"/>
            </a:xfrm>
            <a:custGeom>
              <a:avLst/>
              <a:gdLst/>
              <a:ahLst/>
              <a:cxnLst>
                <a:cxn ang="0">
                  <a:pos x="21" y="42"/>
                </a:cxn>
                <a:cxn ang="0">
                  <a:pos x="0" y="24"/>
                </a:cxn>
                <a:cxn ang="0">
                  <a:pos x="21" y="0"/>
                </a:cxn>
                <a:cxn ang="0">
                  <a:pos x="49" y="24"/>
                </a:cxn>
                <a:cxn ang="0">
                  <a:pos x="21" y="42"/>
                </a:cxn>
              </a:cxnLst>
              <a:rect l="0" t="0" r="r" b="b"/>
              <a:pathLst>
                <a:path w="49" h="42">
                  <a:moveTo>
                    <a:pt x="21" y="42"/>
                  </a:moveTo>
                  <a:lnTo>
                    <a:pt x="0" y="24"/>
                  </a:lnTo>
                  <a:lnTo>
                    <a:pt x="21" y="0"/>
                  </a:lnTo>
                  <a:lnTo>
                    <a:pt x="49" y="24"/>
                  </a:lnTo>
                  <a:lnTo>
                    <a:pt x="21" y="42"/>
                  </a:lnTo>
                  <a:close/>
                </a:path>
              </a:pathLst>
            </a:custGeom>
            <a:solidFill>
              <a:srgbClr val="000000"/>
            </a:solidFill>
            <a:ln w="9525">
              <a:noFill/>
              <a:round/>
              <a:headEnd/>
              <a:tailEnd/>
            </a:ln>
            <a:effectLst/>
          </p:spPr>
          <p:txBody>
            <a:bodyPr wrap="none" anchor="ctr"/>
            <a:lstStyle/>
            <a:p>
              <a:endParaRPr lang="en-CA"/>
            </a:p>
          </p:txBody>
        </p:sp>
        <p:sp>
          <p:nvSpPr>
            <p:cNvPr id="484" name="Freeform 482"/>
            <p:cNvSpPr>
              <a:spLocks noChangeArrowheads="1"/>
            </p:cNvSpPr>
            <p:nvPr/>
          </p:nvSpPr>
          <p:spPr bwMode="auto">
            <a:xfrm>
              <a:off x="2772" y="2354"/>
              <a:ext cx="1" cy="12"/>
            </a:xfrm>
            <a:custGeom>
              <a:avLst/>
              <a:gdLst/>
              <a:ahLst/>
              <a:cxnLst>
                <a:cxn ang="0">
                  <a:pos x="0" y="12"/>
                </a:cxn>
                <a:cxn ang="0">
                  <a:pos x="0" y="0"/>
                </a:cxn>
                <a:cxn ang="0">
                  <a:pos x="0" y="12"/>
                </a:cxn>
                <a:cxn ang="0">
                  <a:pos x="0" y="12"/>
                </a:cxn>
              </a:cxnLst>
              <a:rect l="0" t="0" r="r" b="b"/>
              <a:pathLst>
                <a:path h="12">
                  <a:moveTo>
                    <a:pt x="0" y="12"/>
                  </a:moveTo>
                  <a:lnTo>
                    <a:pt x="0" y="0"/>
                  </a:lnTo>
                  <a:lnTo>
                    <a:pt x="0" y="12"/>
                  </a:lnTo>
                  <a:lnTo>
                    <a:pt x="0" y="12"/>
                  </a:lnTo>
                  <a:close/>
                </a:path>
              </a:pathLst>
            </a:custGeom>
            <a:solidFill>
              <a:srgbClr val="000000"/>
            </a:solidFill>
            <a:ln w="9525">
              <a:noFill/>
              <a:round/>
              <a:headEnd/>
              <a:tailEnd/>
            </a:ln>
            <a:effectLst/>
          </p:spPr>
          <p:txBody>
            <a:bodyPr wrap="none" anchor="ctr"/>
            <a:lstStyle/>
            <a:p>
              <a:endParaRPr lang="en-CA"/>
            </a:p>
          </p:txBody>
        </p:sp>
        <p:sp>
          <p:nvSpPr>
            <p:cNvPr id="485" name="Freeform 483"/>
            <p:cNvSpPr>
              <a:spLocks noChangeArrowheads="1"/>
            </p:cNvSpPr>
            <p:nvPr/>
          </p:nvSpPr>
          <p:spPr bwMode="auto">
            <a:xfrm>
              <a:off x="2741" y="2348"/>
              <a:ext cx="31" cy="18"/>
            </a:xfrm>
            <a:custGeom>
              <a:avLst/>
              <a:gdLst/>
              <a:ahLst/>
              <a:cxnLst>
                <a:cxn ang="0">
                  <a:pos x="35" y="18"/>
                </a:cxn>
                <a:cxn ang="0">
                  <a:pos x="35" y="6"/>
                </a:cxn>
                <a:cxn ang="0">
                  <a:pos x="7" y="0"/>
                </a:cxn>
                <a:cxn ang="0">
                  <a:pos x="0" y="6"/>
                </a:cxn>
                <a:cxn ang="0">
                  <a:pos x="35" y="18"/>
                </a:cxn>
              </a:cxnLst>
              <a:rect l="0" t="0" r="r" b="b"/>
              <a:pathLst>
                <a:path w="35" h="18">
                  <a:moveTo>
                    <a:pt x="35" y="18"/>
                  </a:moveTo>
                  <a:lnTo>
                    <a:pt x="35" y="6"/>
                  </a:lnTo>
                  <a:lnTo>
                    <a:pt x="7" y="0"/>
                  </a:lnTo>
                  <a:lnTo>
                    <a:pt x="0" y="6"/>
                  </a:lnTo>
                  <a:lnTo>
                    <a:pt x="35" y="18"/>
                  </a:lnTo>
                  <a:close/>
                </a:path>
              </a:pathLst>
            </a:custGeom>
            <a:solidFill>
              <a:srgbClr val="000000"/>
            </a:solidFill>
            <a:ln w="9525">
              <a:noFill/>
              <a:round/>
              <a:headEnd/>
              <a:tailEnd/>
            </a:ln>
            <a:effectLst/>
          </p:spPr>
          <p:txBody>
            <a:bodyPr wrap="none" anchor="ctr"/>
            <a:lstStyle/>
            <a:p>
              <a:endParaRPr lang="en-CA"/>
            </a:p>
          </p:txBody>
        </p:sp>
        <p:sp>
          <p:nvSpPr>
            <p:cNvPr id="486" name="Freeform 484"/>
            <p:cNvSpPr>
              <a:spLocks noChangeArrowheads="1"/>
            </p:cNvSpPr>
            <p:nvPr/>
          </p:nvSpPr>
          <p:spPr bwMode="auto">
            <a:xfrm>
              <a:off x="2723" y="2248"/>
              <a:ext cx="56" cy="59"/>
            </a:xfrm>
            <a:custGeom>
              <a:avLst/>
              <a:gdLst/>
              <a:ahLst/>
              <a:cxnLst>
                <a:cxn ang="0">
                  <a:pos x="0" y="41"/>
                </a:cxn>
                <a:cxn ang="0">
                  <a:pos x="35" y="0"/>
                </a:cxn>
                <a:cxn ang="0">
                  <a:pos x="63" y="18"/>
                </a:cxn>
                <a:cxn ang="0">
                  <a:pos x="28" y="59"/>
                </a:cxn>
                <a:cxn ang="0">
                  <a:pos x="0" y="41"/>
                </a:cxn>
              </a:cxnLst>
              <a:rect l="0" t="0" r="r" b="b"/>
              <a:pathLst>
                <a:path w="63" h="59">
                  <a:moveTo>
                    <a:pt x="0" y="41"/>
                  </a:moveTo>
                  <a:lnTo>
                    <a:pt x="35" y="0"/>
                  </a:lnTo>
                  <a:lnTo>
                    <a:pt x="63" y="18"/>
                  </a:lnTo>
                  <a:lnTo>
                    <a:pt x="28" y="59"/>
                  </a:lnTo>
                  <a:lnTo>
                    <a:pt x="0" y="41"/>
                  </a:lnTo>
                  <a:close/>
                </a:path>
              </a:pathLst>
            </a:custGeom>
            <a:solidFill>
              <a:srgbClr val="000000"/>
            </a:solidFill>
            <a:ln w="9525">
              <a:noFill/>
              <a:round/>
              <a:headEnd/>
              <a:tailEnd/>
            </a:ln>
            <a:effectLst/>
          </p:spPr>
          <p:txBody>
            <a:bodyPr wrap="none" anchor="ctr"/>
            <a:lstStyle/>
            <a:p>
              <a:endParaRPr lang="en-CA"/>
            </a:p>
          </p:txBody>
        </p:sp>
        <p:sp>
          <p:nvSpPr>
            <p:cNvPr id="487" name="Freeform 485"/>
            <p:cNvSpPr>
              <a:spLocks noChangeArrowheads="1"/>
            </p:cNvSpPr>
            <p:nvPr/>
          </p:nvSpPr>
          <p:spPr bwMode="auto">
            <a:xfrm>
              <a:off x="2747" y="2242"/>
              <a:ext cx="31" cy="24"/>
            </a:xfrm>
            <a:custGeom>
              <a:avLst/>
              <a:gdLst/>
              <a:ahLst/>
              <a:cxnLst>
                <a:cxn ang="0">
                  <a:pos x="7" y="6"/>
                </a:cxn>
                <a:cxn ang="0">
                  <a:pos x="0" y="6"/>
                </a:cxn>
                <a:cxn ang="0">
                  <a:pos x="35" y="0"/>
                </a:cxn>
                <a:cxn ang="0">
                  <a:pos x="35" y="24"/>
                </a:cxn>
                <a:cxn ang="0">
                  <a:pos x="7" y="6"/>
                </a:cxn>
              </a:cxnLst>
              <a:rect l="0" t="0" r="r" b="b"/>
              <a:pathLst>
                <a:path w="35" h="24">
                  <a:moveTo>
                    <a:pt x="7" y="6"/>
                  </a:moveTo>
                  <a:lnTo>
                    <a:pt x="0" y="6"/>
                  </a:lnTo>
                  <a:lnTo>
                    <a:pt x="35" y="0"/>
                  </a:lnTo>
                  <a:lnTo>
                    <a:pt x="35" y="24"/>
                  </a:lnTo>
                  <a:lnTo>
                    <a:pt x="7" y="6"/>
                  </a:lnTo>
                  <a:close/>
                </a:path>
              </a:pathLst>
            </a:custGeom>
            <a:solidFill>
              <a:srgbClr val="000000"/>
            </a:solidFill>
            <a:ln w="9525">
              <a:noFill/>
              <a:round/>
              <a:headEnd/>
              <a:tailEnd/>
            </a:ln>
            <a:effectLst/>
          </p:spPr>
          <p:txBody>
            <a:bodyPr wrap="none" anchor="ctr"/>
            <a:lstStyle/>
            <a:p>
              <a:endParaRPr lang="en-CA"/>
            </a:p>
          </p:txBody>
        </p:sp>
        <p:sp>
          <p:nvSpPr>
            <p:cNvPr id="488" name="Freeform 486"/>
            <p:cNvSpPr>
              <a:spLocks noChangeArrowheads="1"/>
            </p:cNvSpPr>
            <p:nvPr/>
          </p:nvSpPr>
          <p:spPr bwMode="auto">
            <a:xfrm>
              <a:off x="2747" y="2230"/>
              <a:ext cx="31" cy="18"/>
            </a:xfrm>
            <a:custGeom>
              <a:avLst/>
              <a:gdLst/>
              <a:ahLst/>
              <a:cxnLst>
                <a:cxn ang="0">
                  <a:pos x="0" y="18"/>
                </a:cxn>
                <a:cxn ang="0">
                  <a:pos x="0" y="6"/>
                </a:cxn>
                <a:cxn ang="0">
                  <a:pos x="35" y="0"/>
                </a:cxn>
                <a:cxn ang="0">
                  <a:pos x="35" y="12"/>
                </a:cxn>
                <a:cxn ang="0">
                  <a:pos x="0" y="18"/>
                </a:cxn>
              </a:cxnLst>
              <a:rect l="0" t="0" r="r" b="b"/>
              <a:pathLst>
                <a:path w="35" h="18">
                  <a:moveTo>
                    <a:pt x="0" y="18"/>
                  </a:moveTo>
                  <a:lnTo>
                    <a:pt x="0" y="6"/>
                  </a:lnTo>
                  <a:lnTo>
                    <a:pt x="35" y="0"/>
                  </a:lnTo>
                  <a:lnTo>
                    <a:pt x="35" y="12"/>
                  </a:lnTo>
                  <a:lnTo>
                    <a:pt x="0" y="18"/>
                  </a:lnTo>
                  <a:close/>
                </a:path>
              </a:pathLst>
            </a:custGeom>
            <a:solidFill>
              <a:srgbClr val="000000"/>
            </a:solidFill>
            <a:ln w="9525">
              <a:noFill/>
              <a:round/>
              <a:headEnd/>
              <a:tailEnd/>
            </a:ln>
            <a:effectLst/>
          </p:spPr>
          <p:txBody>
            <a:bodyPr wrap="none" anchor="ctr"/>
            <a:lstStyle/>
            <a:p>
              <a:endParaRPr lang="en-CA"/>
            </a:p>
          </p:txBody>
        </p:sp>
        <p:sp>
          <p:nvSpPr>
            <p:cNvPr id="489" name="Freeform 487"/>
            <p:cNvSpPr>
              <a:spLocks noChangeArrowheads="1"/>
            </p:cNvSpPr>
            <p:nvPr/>
          </p:nvSpPr>
          <p:spPr bwMode="auto">
            <a:xfrm>
              <a:off x="2716" y="2289"/>
              <a:ext cx="6" cy="18"/>
            </a:xfrm>
            <a:custGeom>
              <a:avLst/>
              <a:gdLst/>
              <a:ahLst/>
              <a:cxnLst>
                <a:cxn ang="0">
                  <a:pos x="7" y="18"/>
                </a:cxn>
                <a:cxn ang="0">
                  <a:pos x="7" y="0"/>
                </a:cxn>
                <a:cxn ang="0">
                  <a:pos x="0" y="12"/>
                </a:cxn>
                <a:cxn ang="0">
                  <a:pos x="7" y="18"/>
                </a:cxn>
              </a:cxnLst>
              <a:rect l="0" t="0" r="r" b="b"/>
              <a:pathLst>
                <a:path w="7" h="18">
                  <a:moveTo>
                    <a:pt x="7" y="18"/>
                  </a:moveTo>
                  <a:lnTo>
                    <a:pt x="7" y="0"/>
                  </a:lnTo>
                  <a:lnTo>
                    <a:pt x="0" y="12"/>
                  </a:lnTo>
                  <a:lnTo>
                    <a:pt x="7" y="18"/>
                  </a:lnTo>
                  <a:close/>
                </a:path>
              </a:pathLst>
            </a:custGeom>
            <a:solidFill>
              <a:srgbClr val="000000"/>
            </a:solidFill>
            <a:ln w="9525">
              <a:noFill/>
              <a:round/>
              <a:headEnd/>
              <a:tailEnd/>
            </a:ln>
            <a:effectLst/>
          </p:spPr>
          <p:txBody>
            <a:bodyPr wrap="none" anchor="ctr"/>
            <a:lstStyle/>
            <a:p>
              <a:endParaRPr lang="en-CA"/>
            </a:p>
          </p:txBody>
        </p:sp>
        <p:sp>
          <p:nvSpPr>
            <p:cNvPr id="490" name="Freeform 488"/>
            <p:cNvSpPr>
              <a:spLocks noChangeArrowheads="1"/>
            </p:cNvSpPr>
            <p:nvPr/>
          </p:nvSpPr>
          <p:spPr bwMode="auto">
            <a:xfrm>
              <a:off x="2723" y="2283"/>
              <a:ext cx="25" cy="24"/>
            </a:xfrm>
            <a:custGeom>
              <a:avLst/>
              <a:gdLst/>
              <a:ahLst/>
              <a:cxnLst>
                <a:cxn ang="0">
                  <a:pos x="0" y="24"/>
                </a:cxn>
                <a:cxn ang="0">
                  <a:pos x="0" y="6"/>
                </a:cxn>
                <a:cxn ang="0">
                  <a:pos x="21" y="0"/>
                </a:cxn>
                <a:cxn ang="0">
                  <a:pos x="28" y="24"/>
                </a:cxn>
                <a:cxn ang="0">
                  <a:pos x="0" y="24"/>
                </a:cxn>
              </a:cxnLst>
              <a:rect l="0" t="0" r="r" b="b"/>
              <a:pathLst>
                <a:path w="28" h="24">
                  <a:moveTo>
                    <a:pt x="0" y="24"/>
                  </a:moveTo>
                  <a:lnTo>
                    <a:pt x="0" y="6"/>
                  </a:lnTo>
                  <a:lnTo>
                    <a:pt x="21" y="0"/>
                  </a:lnTo>
                  <a:lnTo>
                    <a:pt x="28" y="24"/>
                  </a:lnTo>
                  <a:lnTo>
                    <a:pt x="0" y="24"/>
                  </a:lnTo>
                  <a:close/>
                </a:path>
              </a:pathLst>
            </a:custGeom>
            <a:solidFill>
              <a:srgbClr val="000000"/>
            </a:solidFill>
            <a:ln w="9525">
              <a:noFill/>
              <a:round/>
              <a:headEnd/>
              <a:tailEnd/>
            </a:ln>
            <a:effectLst/>
          </p:spPr>
          <p:txBody>
            <a:bodyPr wrap="none" anchor="ctr"/>
            <a:lstStyle/>
            <a:p>
              <a:endParaRPr lang="en-CA"/>
            </a:p>
          </p:txBody>
        </p:sp>
        <p:sp>
          <p:nvSpPr>
            <p:cNvPr id="491" name="Freeform 489"/>
            <p:cNvSpPr>
              <a:spLocks noChangeArrowheads="1"/>
            </p:cNvSpPr>
            <p:nvPr/>
          </p:nvSpPr>
          <p:spPr bwMode="auto">
            <a:xfrm>
              <a:off x="2735" y="2195"/>
              <a:ext cx="44" cy="53"/>
            </a:xfrm>
            <a:custGeom>
              <a:avLst/>
              <a:gdLst/>
              <a:ahLst/>
              <a:cxnLst>
                <a:cxn ang="0">
                  <a:pos x="21" y="53"/>
                </a:cxn>
                <a:cxn ang="0">
                  <a:pos x="0" y="23"/>
                </a:cxn>
                <a:cxn ang="0">
                  <a:pos x="21" y="0"/>
                </a:cxn>
                <a:cxn ang="0">
                  <a:pos x="49" y="35"/>
                </a:cxn>
                <a:cxn ang="0">
                  <a:pos x="21" y="53"/>
                </a:cxn>
              </a:cxnLst>
              <a:rect l="0" t="0" r="r" b="b"/>
              <a:pathLst>
                <a:path w="49" h="53">
                  <a:moveTo>
                    <a:pt x="21" y="53"/>
                  </a:moveTo>
                  <a:lnTo>
                    <a:pt x="0" y="23"/>
                  </a:lnTo>
                  <a:lnTo>
                    <a:pt x="21" y="0"/>
                  </a:lnTo>
                  <a:lnTo>
                    <a:pt x="49" y="35"/>
                  </a:lnTo>
                  <a:lnTo>
                    <a:pt x="21" y="53"/>
                  </a:lnTo>
                  <a:close/>
                </a:path>
              </a:pathLst>
            </a:custGeom>
            <a:solidFill>
              <a:srgbClr val="000000"/>
            </a:solidFill>
            <a:ln w="9525">
              <a:noFill/>
              <a:round/>
              <a:headEnd/>
              <a:tailEnd/>
            </a:ln>
            <a:effectLst/>
          </p:spPr>
          <p:txBody>
            <a:bodyPr wrap="none" anchor="ctr"/>
            <a:lstStyle/>
            <a:p>
              <a:endParaRPr lang="en-CA"/>
            </a:p>
          </p:txBody>
        </p:sp>
        <p:sp>
          <p:nvSpPr>
            <p:cNvPr id="492" name="Freeform 490"/>
            <p:cNvSpPr>
              <a:spLocks noChangeArrowheads="1"/>
            </p:cNvSpPr>
            <p:nvPr/>
          </p:nvSpPr>
          <p:spPr bwMode="auto">
            <a:xfrm>
              <a:off x="2710" y="2189"/>
              <a:ext cx="44" cy="29"/>
            </a:xfrm>
            <a:custGeom>
              <a:avLst/>
              <a:gdLst/>
              <a:ahLst/>
              <a:cxnLst>
                <a:cxn ang="0">
                  <a:pos x="28" y="29"/>
                </a:cxn>
                <a:cxn ang="0">
                  <a:pos x="0" y="23"/>
                </a:cxn>
                <a:cxn ang="0">
                  <a:pos x="21" y="0"/>
                </a:cxn>
                <a:cxn ang="0">
                  <a:pos x="49" y="6"/>
                </a:cxn>
                <a:cxn ang="0">
                  <a:pos x="28" y="29"/>
                </a:cxn>
              </a:cxnLst>
              <a:rect l="0" t="0" r="r" b="b"/>
              <a:pathLst>
                <a:path w="49" h="29">
                  <a:moveTo>
                    <a:pt x="28" y="29"/>
                  </a:moveTo>
                  <a:lnTo>
                    <a:pt x="0" y="23"/>
                  </a:lnTo>
                  <a:lnTo>
                    <a:pt x="21" y="0"/>
                  </a:lnTo>
                  <a:lnTo>
                    <a:pt x="49" y="6"/>
                  </a:lnTo>
                  <a:lnTo>
                    <a:pt x="28" y="29"/>
                  </a:lnTo>
                  <a:close/>
                </a:path>
              </a:pathLst>
            </a:custGeom>
            <a:solidFill>
              <a:srgbClr val="000000"/>
            </a:solidFill>
            <a:ln w="9525">
              <a:noFill/>
              <a:round/>
              <a:headEnd/>
              <a:tailEnd/>
            </a:ln>
            <a:effectLst/>
          </p:spPr>
          <p:txBody>
            <a:bodyPr wrap="none" anchor="ctr"/>
            <a:lstStyle/>
            <a:p>
              <a:endParaRPr lang="en-CA"/>
            </a:p>
          </p:txBody>
        </p:sp>
        <p:sp>
          <p:nvSpPr>
            <p:cNvPr id="493" name="Freeform 491"/>
            <p:cNvSpPr>
              <a:spLocks noChangeArrowheads="1"/>
            </p:cNvSpPr>
            <p:nvPr/>
          </p:nvSpPr>
          <p:spPr bwMode="auto">
            <a:xfrm>
              <a:off x="2747" y="2230"/>
              <a:ext cx="31" cy="18"/>
            </a:xfrm>
            <a:custGeom>
              <a:avLst/>
              <a:gdLst/>
              <a:ahLst/>
              <a:cxnLst>
                <a:cxn ang="0">
                  <a:pos x="35" y="0"/>
                </a:cxn>
                <a:cxn ang="0">
                  <a:pos x="35" y="0"/>
                </a:cxn>
                <a:cxn ang="0">
                  <a:pos x="0" y="6"/>
                </a:cxn>
                <a:cxn ang="0">
                  <a:pos x="7" y="18"/>
                </a:cxn>
                <a:cxn ang="0">
                  <a:pos x="35" y="0"/>
                </a:cxn>
              </a:cxnLst>
              <a:rect l="0" t="0" r="r" b="b"/>
              <a:pathLst>
                <a:path w="35" h="18">
                  <a:moveTo>
                    <a:pt x="35" y="0"/>
                  </a:moveTo>
                  <a:lnTo>
                    <a:pt x="35" y="0"/>
                  </a:lnTo>
                  <a:lnTo>
                    <a:pt x="0" y="6"/>
                  </a:lnTo>
                  <a:lnTo>
                    <a:pt x="7" y="18"/>
                  </a:lnTo>
                  <a:lnTo>
                    <a:pt x="35" y="0"/>
                  </a:lnTo>
                  <a:close/>
                </a:path>
              </a:pathLst>
            </a:custGeom>
            <a:solidFill>
              <a:srgbClr val="000000"/>
            </a:solidFill>
            <a:ln w="9525">
              <a:noFill/>
              <a:round/>
              <a:headEnd/>
              <a:tailEnd/>
            </a:ln>
            <a:effectLst/>
          </p:spPr>
          <p:txBody>
            <a:bodyPr wrap="none" anchor="ctr"/>
            <a:lstStyle/>
            <a:p>
              <a:endParaRPr lang="en-CA"/>
            </a:p>
          </p:txBody>
        </p:sp>
        <p:sp>
          <p:nvSpPr>
            <p:cNvPr id="494" name="Freeform 492"/>
            <p:cNvSpPr>
              <a:spLocks noChangeArrowheads="1"/>
            </p:cNvSpPr>
            <p:nvPr/>
          </p:nvSpPr>
          <p:spPr bwMode="auto">
            <a:xfrm>
              <a:off x="2716" y="2189"/>
              <a:ext cx="12" cy="1"/>
            </a:xfrm>
            <a:custGeom>
              <a:avLst/>
              <a:gdLst/>
              <a:ahLst/>
              <a:cxnLst>
                <a:cxn ang="0">
                  <a:pos x="14" y="0"/>
                </a:cxn>
                <a:cxn ang="0">
                  <a:pos x="0" y="0"/>
                </a:cxn>
                <a:cxn ang="0">
                  <a:pos x="14" y="0"/>
                </a:cxn>
                <a:cxn ang="0">
                  <a:pos x="14" y="0"/>
                </a:cxn>
              </a:cxnLst>
              <a:rect l="0" t="0" r="r" b="b"/>
              <a:pathLst>
                <a:path w="14">
                  <a:moveTo>
                    <a:pt x="14" y="0"/>
                  </a:moveTo>
                  <a:lnTo>
                    <a:pt x="0" y="0"/>
                  </a:lnTo>
                  <a:lnTo>
                    <a:pt x="14" y="0"/>
                  </a:lnTo>
                  <a:lnTo>
                    <a:pt x="14" y="0"/>
                  </a:lnTo>
                  <a:close/>
                </a:path>
              </a:pathLst>
            </a:custGeom>
            <a:solidFill>
              <a:srgbClr val="000000"/>
            </a:solidFill>
            <a:ln w="9525">
              <a:noFill/>
              <a:round/>
              <a:headEnd/>
              <a:tailEnd/>
            </a:ln>
            <a:effectLst/>
          </p:spPr>
          <p:txBody>
            <a:bodyPr wrap="none" anchor="ctr"/>
            <a:lstStyle/>
            <a:p>
              <a:endParaRPr lang="en-CA"/>
            </a:p>
          </p:txBody>
        </p:sp>
        <p:sp>
          <p:nvSpPr>
            <p:cNvPr id="495" name="Freeform 493"/>
            <p:cNvSpPr>
              <a:spLocks noChangeArrowheads="1"/>
            </p:cNvSpPr>
            <p:nvPr/>
          </p:nvSpPr>
          <p:spPr bwMode="auto">
            <a:xfrm>
              <a:off x="2710" y="2189"/>
              <a:ext cx="19" cy="29"/>
            </a:xfrm>
            <a:custGeom>
              <a:avLst/>
              <a:gdLst/>
              <a:ahLst/>
              <a:cxnLst>
                <a:cxn ang="0">
                  <a:pos x="21" y="0"/>
                </a:cxn>
                <a:cxn ang="0">
                  <a:pos x="7" y="0"/>
                </a:cxn>
                <a:cxn ang="0">
                  <a:pos x="0" y="23"/>
                </a:cxn>
                <a:cxn ang="0">
                  <a:pos x="14" y="29"/>
                </a:cxn>
                <a:cxn ang="0">
                  <a:pos x="21" y="0"/>
                </a:cxn>
              </a:cxnLst>
              <a:rect l="0" t="0" r="r" b="b"/>
              <a:pathLst>
                <a:path w="21" h="29">
                  <a:moveTo>
                    <a:pt x="21" y="0"/>
                  </a:moveTo>
                  <a:lnTo>
                    <a:pt x="7" y="0"/>
                  </a:lnTo>
                  <a:lnTo>
                    <a:pt x="0" y="23"/>
                  </a:lnTo>
                  <a:lnTo>
                    <a:pt x="14" y="29"/>
                  </a:lnTo>
                  <a:lnTo>
                    <a:pt x="21" y="0"/>
                  </a:lnTo>
                  <a:close/>
                </a:path>
              </a:pathLst>
            </a:custGeom>
            <a:solidFill>
              <a:srgbClr val="000000"/>
            </a:solidFill>
            <a:ln w="9525">
              <a:noFill/>
              <a:round/>
              <a:headEnd/>
              <a:tailEnd/>
            </a:ln>
            <a:effectLst/>
          </p:spPr>
          <p:txBody>
            <a:bodyPr wrap="none" anchor="ctr"/>
            <a:lstStyle/>
            <a:p>
              <a:endParaRPr lang="en-CA"/>
            </a:p>
          </p:txBody>
        </p:sp>
        <p:sp>
          <p:nvSpPr>
            <p:cNvPr id="496" name="Freeform 494"/>
            <p:cNvSpPr>
              <a:spLocks noChangeArrowheads="1"/>
            </p:cNvSpPr>
            <p:nvPr/>
          </p:nvSpPr>
          <p:spPr bwMode="auto">
            <a:xfrm>
              <a:off x="2646" y="2195"/>
              <a:ext cx="113" cy="178"/>
            </a:xfrm>
            <a:custGeom>
              <a:avLst/>
              <a:gdLst/>
              <a:ahLst/>
              <a:cxnLst>
                <a:cxn ang="0">
                  <a:pos x="57" y="0"/>
                </a:cxn>
                <a:cxn ang="0">
                  <a:pos x="43" y="6"/>
                </a:cxn>
                <a:cxn ang="0">
                  <a:pos x="28" y="12"/>
                </a:cxn>
                <a:cxn ang="0">
                  <a:pos x="21" y="24"/>
                </a:cxn>
                <a:cxn ang="0">
                  <a:pos x="14" y="36"/>
                </a:cxn>
                <a:cxn ang="0">
                  <a:pos x="0" y="54"/>
                </a:cxn>
                <a:cxn ang="0">
                  <a:pos x="0" y="71"/>
                </a:cxn>
                <a:cxn ang="0">
                  <a:pos x="0" y="89"/>
                </a:cxn>
                <a:cxn ang="0">
                  <a:pos x="0" y="107"/>
                </a:cxn>
                <a:cxn ang="0">
                  <a:pos x="7" y="125"/>
                </a:cxn>
                <a:cxn ang="0">
                  <a:pos x="14" y="136"/>
                </a:cxn>
                <a:cxn ang="0">
                  <a:pos x="21" y="148"/>
                </a:cxn>
                <a:cxn ang="0">
                  <a:pos x="35" y="166"/>
                </a:cxn>
                <a:cxn ang="0">
                  <a:pos x="50" y="172"/>
                </a:cxn>
                <a:cxn ang="0">
                  <a:pos x="64" y="178"/>
                </a:cxn>
                <a:cxn ang="0">
                  <a:pos x="78" y="178"/>
                </a:cxn>
                <a:cxn ang="0">
                  <a:pos x="92" y="178"/>
                </a:cxn>
                <a:cxn ang="0">
                  <a:pos x="106" y="166"/>
                </a:cxn>
                <a:cxn ang="0">
                  <a:pos x="113" y="160"/>
                </a:cxn>
                <a:cxn ang="0">
                  <a:pos x="113" y="148"/>
                </a:cxn>
                <a:cxn ang="0">
                  <a:pos x="120" y="131"/>
                </a:cxn>
                <a:cxn ang="0">
                  <a:pos x="113" y="119"/>
                </a:cxn>
                <a:cxn ang="0">
                  <a:pos x="113" y="107"/>
                </a:cxn>
                <a:cxn ang="0">
                  <a:pos x="106" y="95"/>
                </a:cxn>
                <a:cxn ang="0">
                  <a:pos x="92" y="89"/>
                </a:cxn>
                <a:cxn ang="0">
                  <a:pos x="106" y="83"/>
                </a:cxn>
                <a:cxn ang="0">
                  <a:pos x="113" y="71"/>
                </a:cxn>
                <a:cxn ang="0">
                  <a:pos x="120" y="60"/>
                </a:cxn>
                <a:cxn ang="0">
                  <a:pos x="127" y="48"/>
                </a:cxn>
                <a:cxn ang="0">
                  <a:pos x="127" y="30"/>
                </a:cxn>
                <a:cxn ang="0">
                  <a:pos x="120" y="12"/>
                </a:cxn>
                <a:cxn ang="0">
                  <a:pos x="106" y="6"/>
                </a:cxn>
                <a:cxn ang="0">
                  <a:pos x="92" y="0"/>
                </a:cxn>
                <a:cxn ang="0">
                  <a:pos x="78" y="0"/>
                </a:cxn>
                <a:cxn ang="0">
                  <a:pos x="57" y="0"/>
                </a:cxn>
              </a:cxnLst>
              <a:rect l="0" t="0" r="r" b="b"/>
              <a:pathLst>
                <a:path w="127" h="178">
                  <a:moveTo>
                    <a:pt x="57" y="0"/>
                  </a:moveTo>
                  <a:lnTo>
                    <a:pt x="43" y="6"/>
                  </a:lnTo>
                  <a:lnTo>
                    <a:pt x="28" y="12"/>
                  </a:lnTo>
                  <a:lnTo>
                    <a:pt x="21" y="24"/>
                  </a:lnTo>
                  <a:lnTo>
                    <a:pt x="14" y="36"/>
                  </a:lnTo>
                  <a:lnTo>
                    <a:pt x="0" y="54"/>
                  </a:lnTo>
                  <a:lnTo>
                    <a:pt x="0" y="71"/>
                  </a:lnTo>
                  <a:lnTo>
                    <a:pt x="0" y="89"/>
                  </a:lnTo>
                  <a:lnTo>
                    <a:pt x="0" y="107"/>
                  </a:lnTo>
                  <a:lnTo>
                    <a:pt x="7" y="125"/>
                  </a:lnTo>
                  <a:lnTo>
                    <a:pt x="14" y="136"/>
                  </a:lnTo>
                  <a:lnTo>
                    <a:pt x="21" y="148"/>
                  </a:lnTo>
                  <a:lnTo>
                    <a:pt x="35" y="166"/>
                  </a:lnTo>
                  <a:lnTo>
                    <a:pt x="50" y="172"/>
                  </a:lnTo>
                  <a:lnTo>
                    <a:pt x="64" y="178"/>
                  </a:lnTo>
                  <a:lnTo>
                    <a:pt x="78" y="178"/>
                  </a:lnTo>
                  <a:lnTo>
                    <a:pt x="92" y="178"/>
                  </a:lnTo>
                  <a:lnTo>
                    <a:pt x="106" y="166"/>
                  </a:lnTo>
                  <a:lnTo>
                    <a:pt x="113" y="160"/>
                  </a:lnTo>
                  <a:lnTo>
                    <a:pt x="113" y="148"/>
                  </a:lnTo>
                  <a:lnTo>
                    <a:pt x="120" y="131"/>
                  </a:lnTo>
                  <a:lnTo>
                    <a:pt x="113" y="119"/>
                  </a:lnTo>
                  <a:lnTo>
                    <a:pt x="113" y="107"/>
                  </a:lnTo>
                  <a:lnTo>
                    <a:pt x="106" y="95"/>
                  </a:lnTo>
                  <a:lnTo>
                    <a:pt x="92" y="89"/>
                  </a:lnTo>
                  <a:lnTo>
                    <a:pt x="106" y="83"/>
                  </a:lnTo>
                  <a:lnTo>
                    <a:pt x="113" y="71"/>
                  </a:lnTo>
                  <a:lnTo>
                    <a:pt x="120" y="60"/>
                  </a:lnTo>
                  <a:lnTo>
                    <a:pt x="127" y="48"/>
                  </a:lnTo>
                  <a:lnTo>
                    <a:pt x="127" y="30"/>
                  </a:lnTo>
                  <a:lnTo>
                    <a:pt x="120" y="12"/>
                  </a:lnTo>
                  <a:lnTo>
                    <a:pt x="106" y="6"/>
                  </a:lnTo>
                  <a:lnTo>
                    <a:pt x="92" y="0"/>
                  </a:lnTo>
                  <a:lnTo>
                    <a:pt x="78" y="0"/>
                  </a:lnTo>
                  <a:lnTo>
                    <a:pt x="57" y="0"/>
                  </a:lnTo>
                  <a:close/>
                </a:path>
              </a:pathLst>
            </a:custGeom>
            <a:solidFill>
              <a:srgbClr val="8D2022"/>
            </a:solidFill>
            <a:ln w="9525">
              <a:noFill/>
              <a:round/>
              <a:headEnd/>
              <a:tailEnd/>
            </a:ln>
            <a:effectLst/>
          </p:spPr>
          <p:txBody>
            <a:bodyPr wrap="none" anchor="ctr"/>
            <a:lstStyle/>
            <a:p>
              <a:endParaRPr lang="en-CA"/>
            </a:p>
          </p:txBody>
        </p:sp>
      </p:grpSp>
      <p:sp>
        <p:nvSpPr>
          <p:cNvPr id="497" name="Text Box 495"/>
          <p:cNvSpPr txBox="1">
            <a:spLocks noChangeArrowheads="1"/>
          </p:cNvSpPr>
          <p:nvPr/>
        </p:nvSpPr>
        <p:spPr bwMode="auto">
          <a:xfrm>
            <a:off x="6781800" y="2189163"/>
            <a:ext cx="1838325" cy="501650"/>
          </a:xfrm>
          <a:prstGeom prst="rect">
            <a:avLst/>
          </a:prstGeom>
          <a:solidFill>
            <a:schemeClr val="bg1"/>
          </a:solidFill>
          <a:ln w="25560">
            <a:solidFill>
              <a:srgbClr val="0B78E5"/>
            </a:solidFill>
            <a:miter lim="800000"/>
            <a:headEnd/>
            <a:tailEnd/>
          </a:ln>
          <a:effectLst/>
        </p:spPr>
        <p:txBody>
          <a:bodyPr lIns="90000" tIns="46800" rIns="90000" bIns="46800" anchor="ctr">
            <a:spAutoFit/>
          </a:bodyPr>
          <a:lstStyle/>
          <a:p>
            <a:pPr algn="ctr" eaLnBrk="0" hangingPunct="0">
              <a:lnSpc>
                <a:spcPct val="90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Eyes</a:t>
            </a:r>
            <a:endParaRPr lang="en-GB" sz="2800">
              <a:solidFill>
                <a:srgbClr val="000000"/>
              </a:solidFill>
            </a:endParaRPr>
          </a:p>
        </p:txBody>
      </p:sp>
      <p:sp>
        <p:nvSpPr>
          <p:cNvPr id="498" name="Text Box 496"/>
          <p:cNvSpPr txBox="1">
            <a:spLocks noChangeArrowheads="1"/>
          </p:cNvSpPr>
          <p:nvPr/>
        </p:nvSpPr>
        <p:spPr bwMode="auto">
          <a:xfrm>
            <a:off x="6705600" y="3560763"/>
            <a:ext cx="2286000" cy="501650"/>
          </a:xfrm>
          <a:prstGeom prst="rect">
            <a:avLst/>
          </a:prstGeom>
          <a:solidFill>
            <a:schemeClr val="bg1"/>
          </a:solidFill>
          <a:ln w="25560">
            <a:solidFill>
              <a:srgbClr val="0B78E5"/>
            </a:solidFill>
            <a:miter lim="800000"/>
            <a:headEnd/>
            <a:tailEnd/>
          </a:ln>
          <a:effectLst/>
        </p:spPr>
        <p:txBody>
          <a:bodyPr lIns="90000" tIns="46800" rIns="90000" bIns="46800" anchor="ctr">
            <a:spAutoFit/>
          </a:bodyPr>
          <a:lstStyle/>
          <a:p>
            <a:pPr algn="ctr" eaLnBrk="0" hangingPunct="0">
              <a:lnSpc>
                <a:spcPct val="90000"/>
              </a:lnSpc>
              <a:buClr>
                <a:srgbClr val="FFCC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Kidneys</a:t>
            </a:r>
            <a:endParaRPr lang="en-GB" sz="2800">
              <a:solidFill>
                <a:srgbClr val="000000"/>
              </a:solidFill>
            </a:endParaRPr>
          </a:p>
        </p:txBody>
      </p:sp>
      <p:sp>
        <p:nvSpPr>
          <p:cNvPr id="499" name="Text Box 497"/>
          <p:cNvSpPr txBox="1">
            <a:spLocks noChangeArrowheads="1"/>
          </p:cNvSpPr>
          <p:nvPr/>
        </p:nvSpPr>
        <p:spPr bwMode="auto">
          <a:xfrm>
            <a:off x="6781800" y="5105400"/>
            <a:ext cx="2209800" cy="501650"/>
          </a:xfrm>
          <a:prstGeom prst="rect">
            <a:avLst/>
          </a:prstGeom>
          <a:solidFill>
            <a:schemeClr val="bg1"/>
          </a:solidFill>
          <a:ln w="25560">
            <a:solidFill>
              <a:srgbClr val="0B78E5"/>
            </a:solidFill>
            <a:miter lim="800000"/>
            <a:headEnd/>
            <a:tailEnd/>
          </a:ln>
          <a:effectLst/>
        </p:spPr>
        <p:txBody>
          <a:bodyPr lIns="90000" tIns="46800" rIns="90000" bIns="46800" anchor="ctr">
            <a:spAutoFit/>
          </a:bodyPr>
          <a:lstStyle/>
          <a:p>
            <a:pPr algn="ctr" eaLnBrk="0" hangingPunct="0">
              <a:lnSpc>
                <a:spcPct val="90000"/>
              </a:lnSpc>
              <a:buClr>
                <a:srgbClr val="FFCC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Nerves</a:t>
            </a:r>
            <a:endParaRPr lang="en-GB" sz="2800">
              <a:solidFill>
                <a:srgbClr val="000000"/>
              </a:solidFill>
            </a:endParaRPr>
          </a:p>
        </p:txBody>
      </p:sp>
      <p:sp>
        <p:nvSpPr>
          <p:cNvPr id="500" name="Line 498"/>
          <p:cNvSpPr>
            <a:spLocks noChangeShapeType="1"/>
          </p:cNvSpPr>
          <p:nvPr/>
        </p:nvSpPr>
        <p:spPr bwMode="auto">
          <a:xfrm flipH="1">
            <a:off x="5257800" y="5334000"/>
            <a:ext cx="1524000" cy="731838"/>
          </a:xfrm>
          <a:prstGeom prst="line">
            <a:avLst/>
          </a:prstGeom>
          <a:noFill/>
          <a:ln w="28440">
            <a:solidFill>
              <a:srgbClr val="0B78E5"/>
            </a:solidFill>
            <a:miter lim="800000"/>
            <a:headEnd/>
            <a:tailEnd type="triangle" w="med" len="med"/>
          </a:ln>
          <a:effectLst/>
        </p:spPr>
        <p:txBody>
          <a:bodyPr/>
          <a:lstStyle/>
          <a:p>
            <a:endParaRPr lang="en-CA"/>
          </a:p>
        </p:txBody>
      </p:sp>
      <p:sp>
        <p:nvSpPr>
          <p:cNvPr id="501" name="Line 499"/>
          <p:cNvSpPr>
            <a:spLocks noChangeShapeType="1"/>
          </p:cNvSpPr>
          <p:nvPr/>
        </p:nvSpPr>
        <p:spPr bwMode="auto">
          <a:xfrm>
            <a:off x="4572000" y="4038600"/>
            <a:ext cx="2209800" cy="1295400"/>
          </a:xfrm>
          <a:prstGeom prst="line">
            <a:avLst/>
          </a:prstGeom>
          <a:noFill/>
          <a:ln w="28440">
            <a:solidFill>
              <a:srgbClr val="0B78E5"/>
            </a:solidFill>
            <a:miter lim="800000"/>
            <a:headEnd type="triangle" w="med" len="med"/>
            <a:tailEnd/>
          </a:ln>
          <a:effectLst/>
        </p:spPr>
        <p:txBody>
          <a:bodyPr/>
          <a:lstStyle/>
          <a:p>
            <a:endParaRPr lang="en-CA"/>
          </a:p>
        </p:txBody>
      </p:sp>
      <p:sp>
        <p:nvSpPr>
          <p:cNvPr id="502" name="Line 500"/>
          <p:cNvSpPr>
            <a:spLocks noChangeShapeType="1"/>
          </p:cNvSpPr>
          <p:nvPr/>
        </p:nvSpPr>
        <p:spPr bwMode="auto">
          <a:xfrm>
            <a:off x="4724400" y="3581400"/>
            <a:ext cx="1981200" cy="76200"/>
          </a:xfrm>
          <a:prstGeom prst="line">
            <a:avLst/>
          </a:prstGeom>
          <a:noFill/>
          <a:ln w="28440">
            <a:solidFill>
              <a:srgbClr val="0B78E5"/>
            </a:solidFill>
            <a:miter lim="800000"/>
            <a:headEnd type="triangle" w="med" len="med"/>
            <a:tailEnd/>
          </a:ln>
          <a:effectLst/>
        </p:spPr>
        <p:txBody>
          <a:bodyPr/>
          <a:lstStyle/>
          <a:p>
            <a:endParaRPr lang="en-CA"/>
          </a:p>
        </p:txBody>
      </p:sp>
      <p:sp>
        <p:nvSpPr>
          <p:cNvPr id="503" name="Line 501"/>
          <p:cNvSpPr>
            <a:spLocks noChangeShapeType="1"/>
          </p:cNvSpPr>
          <p:nvPr/>
        </p:nvSpPr>
        <p:spPr bwMode="auto">
          <a:xfrm flipH="1" flipV="1">
            <a:off x="4267200" y="3657600"/>
            <a:ext cx="2438400" cy="304800"/>
          </a:xfrm>
          <a:prstGeom prst="line">
            <a:avLst/>
          </a:prstGeom>
          <a:noFill/>
          <a:ln w="28440">
            <a:solidFill>
              <a:srgbClr val="0B78E5"/>
            </a:solidFill>
            <a:miter lim="800000"/>
            <a:headEnd/>
            <a:tailEnd type="triangle" w="med" len="med"/>
          </a:ln>
          <a:effectLst/>
        </p:spPr>
        <p:txBody>
          <a:bodyPr/>
          <a:lstStyle/>
          <a:p>
            <a:endParaRPr lang="en-CA"/>
          </a:p>
        </p:txBody>
      </p:sp>
      <p:sp>
        <p:nvSpPr>
          <p:cNvPr id="504" name="Line 502"/>
          <p:cNvSpPr>
            <a:spLocks noChangeShapeType="1"/>
          </p:cNvSpPr>
          <p:nvPr/>
        </p:nvSpPr>
        <p:spPr bwMode="auto">
          <a:xfrm flipH="1" flipV="1">
            <a:off x="4876800" y="1676400"/>
            <a:ext cx="1905000" cy="609600"/>
          </a:xfrm>
          <a:prstGeom prst="line">
            <a:avLst/>
          </a:prstGeom>
          <a:noFill/>
          <a:ln w="28440">
            <a:solidFill>
              <a:srgbClr val="0B78E5"/>
            </a:solidFill>
            <a:miter lim="800000"/>
            <a:headEnd/>
            <a:tailEnd type="triangle" w="med" len="med"/>
          </a:ln>
          <a:effectLst/>
        </p:spPr>
        <p:txBody>
          <a:bodyPr/>
          <a:lstStyle/>
          <a:p>
            <a:endParaRPr lang="en-CA"/>
          </a:p>
        </p:txBody>
      </p:sp>
      <p:sp>
        <p:nvSpPr>
          <p:cNvPr id="505" name="Line 503"/>
          <p:cNvSpPr>
            <a:spLocks noChangeShapeType="1"/>
          </p:cNvSpPr>
          <p:nvPr/>
        </p:nvSpPr>
        <p:spPr bwMode="auto">
          <a:xfrm flipH="1">
            <a:off x="2667000" y="1524000"/>
            <a:ext cx="1939925" cy="762000"/>
          </a:xfrm>
          <a:prstGeom prst="line">
            <a:avLst/>
          </a:prstGeom>
          <a:noFill/>
          <a:ln w="28440">
            <a:solidFill>
              <a:srgbClr val="0B78E5"/>
            </a:solidFill>
            <a:miter lim="800000"/>
            <a:headEnd type="triangle" w="med" len="med"/>
            <a:tailEnd/>
          </a:ln>
          <a:effectLst/>
        </p:spPr>
        <p:txBody>
          <a:bodyPr/>
          <a:lstStyle/>
          <a:p>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6" name="Title 1"/>
          <p:cNvSpPr>
            <a:spLocks noGrp="1"/>
          </p:cNvSpPr>
          <p:nvPr>
            <p:ph type="title"/>
          </p:nvPr>
        </p:nvSpPr>
        <p:spPr>
          <a:xfrm>
            <a:off x="457200" y="274638"/>
            <a:ext cx="8229600" cy="1143000"/>
          </a:xfrm>
        </p:spPr>
        <p:txBody>
          <a:bodyPr/>
          <a:lstStyle/>
          <a:p>
            <a:r>
              <a:rPr lang="en-CA" dirty="0" smtClean="0"/>
              <a:t>Further damage can be caused by</a:t>
            </a:r>
            <a:endParaRPr lang="en-CA" dirty="0"/>
          </a:p>
        </p:txBody>
      </p:sp>
      <p:pic>
        <p:nvPicPr>
          <p:cNvPr id="7" name="Picture 2" descr="http://www.newsfix.ca/wp-content/uploads/2013/04/High-blood-pressure-hypertension.jpg">
            <a:hlinkClick r:id="rId2"/>
          </p:cNvPr>
          <p:cNvPicPr>
            <a:picLocks noChangeAspect="1" noChangeArrowheads="1"/>
          </p:cNvPicPr>
          <p:nvPr/>
        </p:nvPicPr>
        <p:blipFill>
          <a:blip r:embed="rId3"/>
          <a:srcRect/>
          <a:stretch>
            <a:fillRect/>
          </a:stretch>
        </p:blipFill>
        <p:spPr bwMode="auto">
          <a:xfrm>
            <a:off x="749299" y="2471736"/>
            <a:ext cx="3828511" cy="3611563"/>
          </a:xfrm>
          <a:prstGeom prst="rect">
            <a:avLst/>
          </a:prstGeom>
          <a:noFill/>
        </p:spPr>
      </p:pic>
      <p:sp>
        <p:nvSpPr>
          <p:cNvPr id="8" name="TextBox 7"/>
          <p:cNvSpPr txBox="1"/>
          <p:nvPr/>
        </p:nvSpPr>
        <p:spPr>
          <a:xfrm>
            <a:off x="1092199" y="1759270"/>
            <a:ext cx="3400945" cy="553998"/>
          </a:xfrm>
          <a:prstGeom prst="rect">
            <a:avLst/>
          </a:prstGeom>
          <a:noFill/>
        </p:spPr>
        <p:txBody>
          <a:bodyPr wrap="square" rtlCol="0">
            <a:spAutoFit/>
          </a:bodyPr>
          <a:lstStyle/>
          <a:p>
            <a:r>
              <a:rPr lang="en-CA" sz="3000" dirty="0" smtClean="0">
                <a:latin typeface="+mn-lt"/>
              </a:rPr>
              <a:t>High blood pressure</a:t>
            </a:r>
            <a:endParaRPr lang="en-CA" sz="3000" dirty="0">
              <a:latin typeface="+mn-lt"/>
            </a:endParaRPr>
          </a:p>
        </p:txBody>
      </p:sp>
      <p:pic>
        <p:nvPicPr>
          <p:cNvPr id="9" name="Picture 4" descr="http://t1.gstatic.com/images?q=tbn:ANd9GcR2ptjiZAKxxqvhm9Yu9W--HoCbmQl42JMgu2NijIU4BlKoXyWS-A"/>
          <p:cNvPicPr>
            <a:picLocks noChangeAspect="1" noChangeArrowheads="1"/>
          </p:cNvPicPr>
          <p:nvPr/>
        </p:nvPicPr>
        <p:blipFill>
          <a:blip r:embed="rId4"/>
          <a:srcRect/>
          <a:stretch>
            <a:fillRect/>
          </a:stretch>
        </p:blipFill>
        <p:spPr bwMode="auto">
          <a:xfrm>
            <a:off x="4826000" y="3103562"/>
            <a:ext cx="3960246" cy="2217738"/>
          </a:xfrm>
          <a:prstGeom prst="rect">
            <a:avLst/>
          </a:prstGeom>
          <a:noFill/>
        </p:spPr>
      </p:pic>
      <p:sp>
        <p:nvSpPr>
          <p:cNvPr id="10" name="TextBox 9"/>
          <p:cNvSpPr txBox="1"/>
          <p:nvPr/>
        </p:nvSpPr>
        <p:spPr>
          <a:xfrm>
            <a:off x="5342455" y="1759270"/>
            <a:ext cx="2853277" cy="553998"/>
          </a:xfrm>
          <a:prstGeom prst="rect">
            <a:avLst/>
          </a:prstGeom>
          <a:noFill/>
        </p:spPr>
        <p:txBody>
          <a:bodyPr wrap="square" rtlCol="0">
            <a:spAutoFit/>
          </a:bodyPr>
          <a:lstStyle/>
          <a:p>
            <a:r>
              <a:rPr lang="en-CA" sz="3000" dirty="0" smtClean="0">
                <a:latin typeface="+mn-lt"/>
              </a:rPr>
              <a:t>High blood fats</a:t>
            </a:r>
            <a:endParaRPr lang="en-CA" sz="3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3.gstatic.com/images?q=tbn:ANd9GcRI7U_34rny54tpH4bqCJtDL1JERYbd4enhrvwYjckK8m-pPVBr"/>
          <p:cNvPicPr>
            <a:picLocks noChangeAspect="1" noChangeArrowheads="1"/>
          </p:cNvPicPr>
          <p:nvPr/>
        </p:nvPicPr>
        <p:blipFill>
          <a:blip r:embed="rId2"/>
          <a:srcRect/>
          <a:stretch>
            <a:fillRect/>
          </a:stretch>
        </p:blipFill>
        <p:spPr bwMode="auto">
          <a:xfrm>
            <a:off x="804330" y="1705499"/>
            <a:ext cx="3421063" cy="3467086"/>
          </a:xfrm>
          <a:prstGeom prst="rect">
            <a:avLst/>
          </a:prstGeom>
          <a:noFill/>
        </p:spPr>
      </p:pic>
      <p:pic>
        <p:nvPicPr>
          <p:cNvPr id="8" name="Picture 4" descr="http://fatfreekc.com/images/fat-person-on-scale.jpg"/>
          <p:cNvPicPr>
            <a:picLocks noChangeAspect="1" noChangeArrowheads="1"/>
          </p:cNvPicPr>
          <p:nvPr/>
        </p:nvPicPr>
        <p:blipFill>
          <a:blip r:embed="rId3"/>
          <a:srcRect/>
          <a:stretch>
            <a:fillRect/>
          </a:stretch>
        </p:blipFill>
        <p:spPr bwMode="auto">
          <a:xfrm>
            <a:off x="4753304" y="2227237"/>
            <a:ext cx="4052026" cy="2746375"/>
          </a:xfrm>
          <a:prstGeom prst="rect">
            <a:avLst/>
          </a:prstGeom>
          <a:noFill/>
        </p:spPr>
      </p:pic>
      <p:sp>
        <p:nvSpPr>
          <p:cNvPr id="9" name="TextBox 8"/>
          <p:cNvSpPr txBox="1"/>
          <p:nvPr/>
        </p:nvSpPr>
        <p:spPr>
          <a:xfrm>
            <a:off x="1410222" y="1095647"/>
            <a:ext cx="1620845" cy="553998"/>
          </a:xfrm>
          <a:prstGeom prst="rect">
            <a:avLst/>
          </a:prstGeom>
          <a:noFill/>
        </p:spPr>
        <p:txBody>
          <a:bodyPr wrap="square" rtlCol="0">
            <a:spAutoFit/>
          </a:bodyPr>
          <a:lstStyle/>
          <a:p>
            <a:r>
              <a:rPr lang="en-CA" sz="3000" dirty="0" smtClean="0">
                <a:latin typeface="+mn-lt"/>
              </a:rPr>
              <a:t>Smoking</a:t>
            </a:r>
          </a:p>
        </p:txBody>
      </p:sp>
      <p:sp>
        <p:nvSpPr>
          <p:cNvPr id="10" name="TextBox 9"/>
          <p:cNvSpPr txBox="1"/>
          <p:nvPr/>
        </p:nvSpPr>
        <p:spPr>
          <a:xfrm>
            <a:off x="4753304" y="1095647"/>
            <a:ext cx="3078363" cy="553998"/>
          </a:xfrm>
          <a:prstGeom prst="rect">
            <a:avLst/>
          </a:prstGeom>
          <a:noFill/>
        </p:spPr>
        <p:txBody>
          <a:bodyPr wrap="square" rtlCol="0">
            <a:spAutoFit/>
          </a:bodyPr>
          <a:lstStyle/>
          <a:p>
            <a:r>
              <a:rPr lang="en-CA" sz="3000" dirty="0" smtClean="0">
                <a:latin typeface="+mn-lt"/>
              </a:rPr>
              <a:t>Being overweight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Today, we will talk about…</a:t>
            </a:r>
            <a:endParaRPr lang="en-US" dirty="0"/>
          </a:p>
        </p:txBody>
      </p:sp>
      <p:sp>
        <p:nvSpPr>
          <p:cNvPr id="3" name="Content Placeholder 2"/>
          <p:cNvSpPr>
            <a:spLocks noGrp="1"/>
          </p:cNvSpPr>
          <p:nvPr>
            <p:ph idx="1"/>
          </p:nvPr>
        </p:nvSpPr>
        <p:spPr/>
        <p:txBody>
          <a:bodyPr/>
          <a:lstStyle/>
          <a:p>
            <a:pPr>
              <a:buFont typeface="Wingdings" pitchFamily="2" charset="2"/>
              <a:buChar char="q"/>
            </a:pPr>
            <a:r>
              <a:rPr lang="en-CA" sz="4000" dirty="0"/>
              <a:t>What is diabetes?</a:t>
            </a:r>
          </a:p>
          <a:p>
            <a:pPr>
              <a:buFont typeface="Wingdings" pitchFamily="2" charset="2"/>
              <a:buChar char="q"/>
            </a:pPr>
            <a:r>
              <a:rPr lang="en-CA" sz="4000" b="1" dirty="0"/>
              <a:t>What to do if you have </a:t>
            </a:r>
            <a:r>
              <a:rPr lang="en-CA" sz="4000" b="1" dirty="0" smtClean="0"/>
              <a:t>diabetes</a:t>
            </a:r>
          </a:p>
          <a:p>
            <a:pPr lvl="1">
              <a:buFont typeface="Wingdings" charset="2"/>
              <a:buChar char="ü"/>
            </a:pPr>
            <a:r>
              <a:rPr lang="en-CA" sz="4000" b="1" dirty="0" smtClean="0"/>
              <a:t>Eat well</a:t>
            </a:r>
          </a:p>
          <a:p>
            <a:pPr marL="914400" lvl="2" indent="0">
              <a:buNone/>
            </a:pPr>
            <a:endParaRPr lang="en-CA" sz="3600" dirty="0"/>
          </a:p>
          <a:p>
            <a:endParaRPr lang="en-US" dirty="0"/>
          </a:p>
        </p:txBody>
      </p:sp>
    </p:spTree>
    <p:extLst>
      <p:ext uri="{BB962C8B-B14F-4D97-AF65-F5344CB8AC3E}">
        <p14:creationId xmlns:p14="http://schemas.microsoft.com/office/powerpoint/2010/main" val="215923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idx="4294967295"/>
          </p:nvPr>
        </p:nvSpPr>
        <p:spPr>
          <a:xfrm>
            <a:off x="457200" y="274638"/>
            <a:ext cx="8229600" cy="1296987"/>
          </a:xfrm>
        </p:spPr>
        <p:txBody>
          <a:bodyPr/>
          <a:lstStyle/>
          <a:p>
            <a:pPr eaLnBrk="1" hangingPunct="1"/>
            <a:r>
              <a:rPr lang="en-CA" sz="4000" b="1" dirty="0" smtClean="0"/>
              <a:t>We get fuel…</a:t>
            </a:r>
            <a:r>
              <a:rPr lang="en-CA" sz="4000" dirty="0" smtClean="0"/>
              <a:t> </a:t>
            </a:r>
            <a:r>
              <a:rPr lang="en-CA" sz="3600" dirty="0" smtClean="0"/>
              <a:t>from food and beverages</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518155069"/>
              </p:ext>
            </p:extLst>
          </p:nvPr>
        </p:nvGraphicFramePr>
        <p:xfrm>
          <a:off x="457200" y="1428736"/>
          <a:ext cx="8229600" cy="5072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40961"/>
                                        </p:tgtEl>
                                      </p:cBhvr>
                                    </p:animEffect>
                                    <p:animScale>
                                      <p:cBhvr>
                                        <p:cTn id="7" dur="250" autoRev="1" fill="hold"/>
                                        <p:tgtEl>
                                          <p:spTgt spid="409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sz="6000" smtClean="0"/>
              <a:t>Protein</a:t>
            </a:r>
          </a:p>
        </p:txBody>
      </p:sp>
      <p:pic>
        <p:nvPicPr>
          <p:cNvPr id="17410" name="Picture 4"/>
          <p:cNvPicPr>
            <a:picLocks noChangeAspect="1"/>
          </p:cNvPicPr>
          <p:nvPr/>
        </p:nvPicPr>
        <p:blipFill>
          <a:blip r:embed="rId2"/>
          <a:srcRect/>
          <a:stretch>
            <a:fillRect/>
          </a:stretch>
        </p:blipFill>
        <p:spPr bwMode="auto">
          <a:xfrm>
            <a:off x="1112838" y="1417638"/>
            <a:ext cx="7251700" cy="4927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Today, we will talk about…</a:t>
            </a:r>
            <a:endParaRPr lang="en-US" dirty="0"/>
          </a:p>
        </p:txBody>
      </p:sp>
      <p:sp>
        <p:nvSpPr>
          <p:cNvPr id="3" name="Content Placeholder 2"/>
          <p:cNvSpPr>
            <a:spLocks noGrp="1"/>
          </p:cNvSpPr>
          <p:nvPr>
            <p:ph idx="1"/>
          </p:nvPr>
        </p:nvSpPr>
        <p:spPr/>
        <p:txBody>
          <a:bodyPr/>
          <a:lstStyle/>
          <a:p>
            <a:pPr>
              <a:buFont typeface="Wingdings" pitchFamily="2" charset="2"/>
              <a:buChar char="q"/>
            </a:pPr>
            <a:r>
              <a:rPr lang="en-CA" sz="4000" dirty="0" smtClean="0"/>
              <a:t>What is diabetes?</a:t>
            </a:r>
          </a:p>
          <a:p>
            <a:pPr>
              <a:buFont typeface="Wingdings" pitchFamily="2" charset="2"/>
              <a:buChar char="q"/>
            </a:pPr>
            <a:r>
              <a:rPr lang="en-CA" sz="4000" dirty="0" smtClean="0"/>
              <a:t> What to do if you have diabetes</a:t>
            </a:r>
          </a:p>
        </p:txBody>
      </p:sp>
    </p:spTree>
    <p:extLst>
      <p:ext uri="{BB962C8B-B14F-4D97-AF65-F5344CB8AC3E}">
        <p14:creationId xmlns:p14="http://schemas.microsoft.com/office/powerpoint/2010/main" val="33354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sz="6000" smtClean="0"/>
              <a:t>Protein</a:t>
            </a:r>
          </a:p>
        </p:txBody>
      </p:sp>
      <p:sp>
        <p:nvSpPr>
          <p:cNvPr id="18434" name="Content Placeholder 2"/>
          <p:cNvSpPr>
            <a:spLocks noGrp="1"/>
          </p:cNvSpPr>
          <p:nvPr>
            <p:ph idx="1"/>
          </p:nvPr>
        </p:nvSpPr>
        <p:spPr/>
        <p:txBody>
          <a:bodyPr/>
          <a:lstStyle/>
          <a:p>
            <a:pPr eaLnBrk="1" hangingPunct="1">
              <a:lnSpc>
                <a:spcPct val="90000"/>
              </a:lnSpc>
            </a:pPr>
            <a:r>
              <a:rPr lang="en-US" sz="5600" smtClean="0"/>
              <a:t>Important to build our muscles </a:t>
            </a:r>
          </a:p>
          <a:p>
            <a:pPr eaLnBrk="1" hangingPunct="1">
              <a:lnSpc>
                <a:spcPct val="90000"/>
              </a:lnSpc>
            </a:pPr>
            <a:endParaRPr lang="en-US" sz="5600" smtClean="0"/>
          </a:p>
          <a:p>
            <a:pPr eaLnBrk="1" hangingPunct="1">
              <a:lnSpc>
                <a:spcPct val="90000"/>
              </a:lnSpc>
            </a:pPr>
            <a:r>
              <a:rPr lang="en-CA" sz="5600" smtClean="0"/>
              <a:t>Eating too much protein causes us to gain weight</a:t>
            </a:r>
            <a:endParaRPr lang="en-US" sz="5600" smtClean="0"/>
          </a:p>
          <a:p>
            <a:pPr eaLnBrk="1" hangingPunct="1">
              <a:lnSpc>
                <a:spcPct val="90000"/>
              </a:lnSpc>
            </a:pPr>
            <a:endParaRPr lang="en-US" sz="5600" smtClean="0"/>
          </a:p>
          <a:p>
            <a:pPr eaLnBrk="1" hangingPunct="1">
              <a:lnSpc>
                <a:spcPct val="90000"/>
              </a:lnSpc>
              <a:buFont typeface="Arial" charset="0"/>
              <a:buNone/>
            </a:pPr>
            <a:endParaRPr lang="en-US" sz="300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63599" y="241615"/>
            <a:ext cx="7145867" cy="6141902"/>
          </a:xfrm>
          <a:prstGeom prst="rect">
            <a:avLst/>
          </a:prstGeom>
        </p:spPr>
      </p:pic>
    </p:spTree>
    <p:extLst>
      <p:ext uri="{BB962C8B-B14F-4D97-AF65-F5344CB8AC3E}">
        <p14:creationId xmlns:p14="http://schemas.microsoft.com/office/powerpoint/2010/main" val="168903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a-balanced-meal"/>
          <p:cNvPicPr>
            <a:picLocks noChangeAspect="1" noChangeArrowheads="1"/>
          </p:cNvPicPr>
          <p:nvPr/>
        </p:nvPicPr>
        <p:blipFill>
          <a:blip r:embed="rId2"/>
          <a:srcRect/>
          <a:stretch>
            <a:fillRect/>
          </a:stretch>
        </p:blipFill>
        <p:spPr bwMode="auto">
          <a:xfrm>
            <a:off x="152400" y="230257"/>
            <a:ext cx="8828203" cy="6390675"/>
          </a:xfrm>
          <a:prstGeom prst="rect">
            <a:avLst/>
          </a:prstGeom>
          <a:noFill/>
          <a:ln w="9525">
            <a:noFill/>
            <a:miter lim="800000"/>
            <a:headEnd/>
            <a:tailEnd/>
          </a:ln>
        </p:spPr>
      </p:pic>
      <p:sp>
        <p:nvSpPr>
          <p:cNvPr id="7" name="Pie 6"/>
          <p:cNvSpPr/>
          <p:nvPr/>
        </p:nvSpPr>
        <p:spPr>
          <a:xfrm>
            <a:off x="1916610" y="1405467"/>
            <a:ext cx="4166645" cy="4097866"/>
          </a:xfrm>
          <a:prstGeom prst="pie">
            <a:avLst>
              <a:gd name="adj1" fmla="val 0"/>
              <a:gd name="adj2" fmla="val 5400001"/>
            </a:avLst>
          </a:prstGeom>
          <a:solidFill>
            <a:srgbClr val="FF0000">
              <a:alpha val="7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844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p:txBody>
          <a:bodyPr/>
          <a:lstStyle/>
          <a:p>
            <a:pPr eaLnBrk="1" hangingPunct="1"/>
            <a:r>
              <a:rPr lang="en-CA" sz="6000" smtClean="0"/>
              <a:t>Fat</a:t>
            </a:r>
            <a:endParaRPr lang="en-US" sz="6000" smtClean="0"/>
          </a:p>
        </p:txBody>
      </p:sp>
      <p:pic>
        <p:nvPicPr>
          <p:cNvPr id="7" name="Picture 6" descr="Butter-and-Oi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2799" y="-1904999"/>
            <a:ext cx="3322638" cy="3322638"/>
          </a:xfrm>
          <a:prstGeom prst="rect">
            <a:avLst/>
          </a:prstGeom>
        </p:spPr>
      </p:pic>
      <p:pic>
        <p:nvPicPr>
          <p:cNvPr id="9" name="Picture 8"/>
          <p:cNvPicPr>
            <a:picLocks noChangeAspect="1"/>
          </p:cNvPicPr>
          <p:nvPr/>
        </p:nvPicPr>
        <p:blipFill>
          <a:blip r:embed="rId3"/>
          <a:stretch>
            <a:fillRect/>
          </a:stretch>
        </p:blipFill>
        <p:spPr>
          <a:xfrm>
            <a:off x="10374313" y="-1447800"/>
            <a:ext cx="2540000" cy="2540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4425" y="7124700"/>
            <a:ext cx="3654425" cy="2435225"/>
          </a:xfrm>
          <a:prstGeom prst="rect">
            <a:avLst/>
          </a:prstGeom>
          <a:noFill/>
          <a:ln w="9525">
            <a:noFill/>
            <a:miter lim="800000"/>
            <a:headEnd/>
            <a:tailEnd/>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0" y="7048500"/>
            <a:ext cx="3770313" cy="2511425"/>
          </a:xfrm>
          <a:prstGeom prst="rect">
            <a:avLst/>
          </a:prstGeom>
          <a:noFill/>
          <a:ln w="9525">
            <a:noFill/>
            <a:miter lim="800000"/>
            <a:headEnd/>
            <a:tailEnd/>
          </a:ln>
        </p:spPr>
      </p:pic>
      <p:pic>
        <p:nvPicPr>
          <p:cNvPr id="6" name="Picture 5"/>
          <p:cNvPicPr>
            <a:picLocks noChangeAspect="1"/>
          </p:cNvPicPr>
          <p:nvPr/>
        </p:nvPicPr>
        <p:blipFill>
          <a:blip r:embed="rId6"/>
          <a:stretch>
            <a:fillRect/>
          </a:stretch>
        </p:blipFill>
        <p:spPr>
          <a:xfrm>
            <a:off x="2971800" y="7344831"/>
            <a:ext cx="3187700" cy="2552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3.33333E-6 L 0.43507 0.28148 " pathEditMode="relative" rAng="0" ptsTypes="AA">
                                      <p:cBhvr>
                                        <p:cTn id="6" dur="2000" fill="hold"/>
                                        <p:tgtEl>
                                          <p:spTgt spid="7"/>
                                        </p:tgtEl>
                                        <p:attrNameLst>
                                          <p:attrName>ppt_x</p:attrName>
                                          <p:attrName>ppt_y</p:attrName>
                                        </p:attrNameLst>
                                      </p:cBhvr>
                                      <p:rCtr x="21753" y="1407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5E-6 -4.07407E-6 L -0.4842 0.27223 " pathEditMode="relative" rAng="0" ptsTypes="AA">
                                      <p:cBhvr>
                                        <p:cTn id="10" dur="2000" fill="hold"/>
                                        <p:tgtEl>
                                          <p:spTgt spid="9"/>
                                        </p:tgtEl>
                                        <p:attrNameLst>
                                          <p:attrName>ppt_x</p:attrName>
                                          <p:attrName>ppt_y</p:attrName>
                                        </p:attrNameLst>
                                      </p:cBhvr>
                                      <p:rCtr x="-24219" y="1361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61111E-6 4.81481E-6 L 0.41424 -0.49306 " pathEditMode="relative" rAng="0" ptsTypes="AA">
                                      <p:cBhvr>
                                        <p:cTn id="14" dur="2000" fill="hold"/>
                                        <p:tgtEl>
                                          <p:spTgt spid="4"/>
                                        </p:tgtEl>
                                        <p:attrNameLst>
                                          <p:attrName>ppt_x</p:attrName>
                                          <p:attrName>ppt_y</p:attrName>
                                        </p:attrNameLst>
                                      </p:cBhvr>
                                      <p:rCtr x="20712" y="-24653"/>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3.61111E-6 3.7037E-7 L -0.41684 -0.42477 " pathEditMode="relative" rAng="0" ptsTypes="AA">
                                      <p:cBhvr>
                                        <p:cTn id="18" dur="2000" fill="hold"/>
                                        <p:tgtEl>
                                          <p:spTgt spid="5"/>
                                        </p:tgtEl>
                                        <p:attrNameLst>
                                          <p:attrName>ppt_x</p:attrName>
                                          <p:attrName>ppt_y</p:attrName>
                                        </p:attrNameLst>
                                      </p:cBhvr>
                                      <p:rCtr x="-20851" y="-21250"/>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4.44444E-6 4.07407E-6 L 4.44444E-6 -0.67894 " pathEditMode="relative" rAng="0" ptsTypes="AA">
                                      <p:cBhvr>
                                        <p:cTn id="22" dur="2000" fill="hold"/>
                                        <p:tgtEl>
                                          <p:spTgt spid="6"/>
                                        </p:tgtEl>
                                        <p:attrNameLst>
                                          <p:attrName>ppt_x</p:attrName>
                                          <p:attrName>ppt_y</p:attrName>
                                        </p:attrNameLst>
                                      </p:cBhvr>
                                      <p:rCtr x="0" y="-3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p:txBody>
          <a:bodyPr/>
          <a:lstStyle/>
          <a:p>
            <a:pPr eaLnBrk="1" hangingPunct="1"/>
            <a:r>
              <a:rPr lang="en-CA" sz="6000" smtClean="0"/>
              <a:t>Fat</a:t>
            </a:r>
            <a:endParaRPr lang="en-US" sz="6000" smtClean="0"/>
          </a:p>
        </p:txBody>
      </p:sp>
      <p:sp>
        <p:nvSpPr>
          <p:cNvPr id="20482" name="Rectangle 3"/>
          <p:cNvSpPr>
            <a:spLocks noGrp="1"/>
          </p:cNvSpPr>
          <p:nvPr>
            <p:ph type="body" idx="1"/>
          </p:nvPr>
        </p:nvSpPr>
        <p:spPr/>
        <p:txBody>
          <a:bodyPr/>
          <a:lstStyle/>
          <a:p>
            <a:pPr eaLnBrk="1" hangingPunct="1">
              <a:lnSpc>
                <a:spcPct val="90000"/>
              </a:lnSpc>
            </a:pPr>
            <a:r>
              <a:rPr lang="en-CA" sz="4800" smtClean="0"/>
              <a:t>Helps with important functions in our body</a:t>
            </a:r>
          </a:p>
          <a:p>
            <a:pPr eaLnBrk="1" hangingPunct="1">
              <a:lnSpc>
                <a:spcPct val="90000"/>
              </a:lnSpc>
            </a:pPr>
            <a:endParaRPr lang="en-CA" sz="4800" smtClean="0"/>
          </a:p>
          <a:p>
            <a:pPr eaLnBrk="1" hangingPunct="1">
              <a:lnSpc>
                <a:spcPct val="90000"/>
              </a:lnSpc>
            </a:pPr>
            <a:r>
              <a:rPr lang="en-CA" sz="4800" smtClean="0"/>
              <a:t>Eating too much fat causes us to gain weight and raises our blood cholesterol </a:t>
            </a:r>
            <a:endParaRPr lang="en-US" sz="480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682875"/>
            <a:ext cx="8229600" cy="858838"/>
          </a:xfrm>
        </p:spPr>
        <p:txBody>
          <a:bodyPr/>
          <a:lstStyle/>
          <a:p>
            <a:pPr eaLnBrk="1" hangingPunct="1"/>
            <a:r>
              <a:rPr lang="en-US" sz="6000" smtClean="0"/>
              <a:t>Carbohydrates = Sugar</a:t>
            </a:r>
          </a:p>
        </p:txBody>
      </p:sp>
      <p:pic>
        <p:nvPicPr>
          <p:cNvPr id="3" name="Picture 2"/>
          <p:cNvPicPr>
            <a:picLocks noChangeAspect="1"/>
          </p:cNvPicPr>
          <p:nvPr/>
        </p:nvPicPr>
        <p:blipFill>
          <a:blip r:embed="rId2"/>
          <a:srcRect/>
          <a:stretch>
            <a:fillRect/>
          </a:stretch>
        </p:blipFill>
        <p:spPr bwMode="auto">
          <a:xfrm>
            <a:off x="-3752850" y="-1028700"/>
            <a:ext cx="3306762" cy="2057400"/>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9907588" y="-1943100"/>
            <a:ext cx="3468687" cy="2312988"/>
          </a:xfrm>
          <a:prstGeom prst="rect">
            <a:avLst/>
          </a:prstGeom>
          <a:noFill/>
          <a:ln w="9525">
            <a:noFill/>
            <a:miter lim="800000"/>
            <a:headEnd/>
            <a:tailEnd/>
          </a:ln>
        </p:spPr>
      </p:pic>
      <p:grpSp>
        <p:nvGrpSpPr>
          <p:cNvPr id="5" name="Group 4"/>
          <p:cNvGrpSpPr>
            <a:grpSpLocks/>
          </p:cNvGrpSpPr>
          <p:nvPr/>
        </p:nvGrpSpPr>
        <p:grpSpPr bwMode="auto">
          <a:xfrm>
            <a:off x="-4629150" y="5311775"/>
            <a:ext cx="4348162" cy="2847975"/>
            <a:chOff x="573817" y="3598143"/>
            <a:chExt cx="4978302" cy="3259857"/>
          </a:xfrm>
        </p:grpSpPr>
        <p:pic>
          <p:nvPicPr>
            <p:cNvPr id="21510"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8000" y="3598143"/>
              <a:ext cx="2815159" cy="2839248"/>
            </a:xfrm>
            <a:prstGeom prst="rect">
              <a:avLst/>
            </a:prstGeom>
            <a:noFill/>
            <a:ln w="9525">
              <a:noFill/>
              <a:miter lim="800000"/>
              <a:headEnd/>
              <a:tailEnd/>
            </a:ln>
          </p:spPr>
        </p:pic>
        <p:pic>
          <p:nvPicPr>
            <p:cNvPr id="21511" name="Picture 6"/>
            <p:cNvPicPr>
              <a:picLocks noChangeAspect="1"/>
            </p:cNvPicPr>
            <p:nvPr/>
          </p:nvPicPr>
          <p:blipFill>
            <a:blip r:embed="rId5"/>
            <a:srcRect/>
            <a:stretch>
              <a:fillRect/>
            </a:stretch>
          </p:blipFill>
          <p:spPr bwMode="auto">
            <a:xfrm>
              <a:off x="3579823" y="4463227"/>
              <a:ext cx="1972296" cy="2234022"/>
            </a:xfrm>
            <a:prstGeom prst="rect">
              <a:avLst/>
            </a:prstGeom>
            <a:noFill/>
            <a:ln w="9525">
              <a:noFill/>
              <a:miter lim="800000"/>
              <a:headEnd/>
              <a:tailEnd/>
            </a:ln>
          </p:spPr>
        </p:pic>
        <p:pic>
          <p:nvPicPr>
            <p:cNvPr id="21512" name="Picture 7"/>
            <p:cNvPicPr>
              <a:picLocks noChangeAspect="1"/>
            </p:cNvPicPr>
            <p:nvPr/>
          </p:nvPicPr>
          <p:blipFill>
            <a:blip r:embed="rId6"/>
            <a:srcRect/>
            <a:stretch>
              <a:fillRect/>
            </a:stretch>
          </p:blipFill>
          <p:spPr bwMode="auto">
            <a:xfrm>
              <a:off x="573817" y="4414583"/>
              <a:ext cx="1939220" cy="2443417"/>
            </a:xfrm>
            <a:prstGeom prst="rect">
              <a:avLst/>
            </a:prstGeom>
            <a:noFill/>
            <a:ln w="9525">
              <a:noFill/>
              <a:miter lim="800000"/>
              <a:headEnd/>
              <a:tailEnd/>
            </a:ln>
          </p:spPr>
        </p:pic>
      </p:grpSp>
      <p:pic>
        <p:nvPicPr>
          <p:cNvPr id="9" name="Picture 8"/>
          <p:cNvPicPr>
            <a:picLocks noChangeAspect="1"/>
          </p:cNvPicPr>
          <p:nvPr/>
        </p:nvPicPr>
        <p:blipFill>
          <a:blip r:embed="rId7"/>
          <a:srcRect/>
          <a:stretch>
            <a:fillRect/>
          </a:stretch>
        </p:blipFill>
        <p:spPr bwMode="auto">
          <a:xfrm>
            <a:off x="10028238" y="6845300"/>
            <a:ext cx="3546475" cy="23479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6.08756E-6 3.94865E-6 L 0.43502 0.21142 " pathEditMode="relative" ptsTypes="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98263E-6 3.81679E-6 L -0.59207 0.36548 " pathEditMode="relative" rAng="0" ptsTypes="AA">
                                      <p:cBhvr>
                                        <p:cTn id="10" dur="2000" fill="hold"/>
                                        <p:tgtEl>
                                          <p:spTgt spid="4"/>
                                        </p:tgtEl>
                                        <p:attrNameLst>
                                          <p:attrName>ppt_x</p:attrName>
                                          <p:attrName>ppt_y</p:attrName>
                                        </p:attrNameLst>
                                      </p:cBhvr>
                                      <p:rCtr x="-29604" y="1827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08617E-6 8.29517E-6 L 0.50052 -0.25422 " pathEditMode="relative" ptsTypes="AA">
                                      <p:cBhvr>
                                        <p:cTn id="14" dur="2000" fill="hold"/>
                                        <p:tgtEl>
                                          <p:spTgt spid="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3.23141E-6 4.73976E-6 L -0.56897 -0.41337 " pathEditMode="relative" ptsTypes="AA">
                                      <p:cBhvr>
                                        <p:cTn id="18"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p:txBody>
          <a:bodyPr/>
          <a:lstStyle/>
          <a:p>
            <a:r>
              <a:rPr lang="en-CA" sz="6000" smtClean="0"/>
              <a:t>Carbohydrates</a:t>
            </a:r>
            <a:endParaRPr lang="en-US" sz="6000" smtClean="0"/>
          </a:p>
        </p:txBody>
      </p:sp>
      <p:sp>
        <p:nvSpPr>
          <p:cNvPr id="22530" name="Rectangle 3"/>
          <p:cNvSpPr>
            <a:spLocks noGrp="1"/>
          </p:cNvSpPr>
          <p:nvPr>
            <p:ph type="body" idx="1"/>
          </p:nvPr>
        </p:nvSpPr>
        <p:spPr/>
        <p:txBody>
          <a:bodyPr/>
          <a:lstStyle/>
          <a:p>
            <a:r>
              <a:rPr lang="en-CA" sz="4800" smtClean="0"/>
              <a:t>Provide good fuel for our body</a:t>
            </a:r>
          </a:p>
          <a:p>
            <a:r>
              <a:rPr lang="en-CA" sz="4800" smtClean="0"/>
              <a:t>Eating too much carbohydrate causes us to gain weight </a:t>
            </a:r>
          </a:p>
          <a:p>
            <a:r>
              <a:rPr lang="en-CA" sz="4800" smtClean="0"/>
              <a:t>They raise our blood sugar if we have diabetes</a:t>
            </a:r>
            <a:endParaRPr lang="en-US" sz="480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Grains and Starches </a:t>
            </a:r>
            <a:endParaRPr lang="en-US" dirty="0"/>
          </a:p>
        </p:txBody>
      </p:sp>
      <p:sp>
        <p:nvSpPr>
          <p:cNvPr id="3" name="Content Placeholder 2"/>
          <p:cNvSpPr>
            <a:spLocks noGrp="1"/>
          </p:cNvSpPr>
          <p:nvPr>
            <p:ph idx="1"/>
          </p:nvPr>
        </p:nvSpPr>
        <p:spPr/>
        <p:txBody>
          <a:bodyPr/>
          <a:lstStyle/>
          <a:p>
            <a:r>
              <a:rPr lang="en-US" dirty="0" smtClean="0"/>
              <a:t>Rice, pasta, cereal, bread, potatoes, corn</a:t>
            </a:r>
            <a:endParaRPr lang="en-US" dirty="0"/>
          </a:p>
        </p:txBody>
      </p:sp>
      <p:pic>
        <p:nvPicPr>
          <p:cNvPr id="4" name="Picture 3" descr="Serving_Size_Starch.png"/>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3215217" y="2573866"/>
            <a:ext cx="2000250" cy="3217333"/>
          </a:xfrm>
          <a:prstGeom prst="rect">
            <a:avLst/>
          </a:prstGeom>
        </p:spPr>
      </p:pic>
    </p:spTree>
    <p:extLst>
      <p:ext uri="{BB962C8B-B14F-4D97-AF65-F5344CB8AC3E}">
        <p14:creationId xmlns:p14="http://schemas.microsoft.com/office/powerpoint/2010/main" val="94157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a-balanced-meal"/>
          <p:cNvPicPr>
            <a:picLocks noChangeAspect="1" noChangeArrowheads="1"/>
          </p:cNvPicPr>
          <p:nvPr/>
        </p:nvPicPr>
        <p:blipFill>
          <a:blip r:embed="rId2"/>
          <a:srcRect/>
          <a:stretch>
            <a:fillRect/>
          </a:stretch>
        </p:blipFill>
        <p:spPr bwMode="auto">
          <a:xfrm>
            <a:off x="152400" y="230257"/>
            <a:ext cx="8828203" cy="6390675"/>
          </a:xfrm>
          <a:prstGeom prst="rect">
            <a:avLst/>
          </a:prstGeom>
          <a:noFill/>
          <a:ln w="9525">
            <a:noFill/>
            <a:miter lim="800000"/>
            <a:headEnd/>
            <a:tailEnd/>
          </a:ln>
        </p:spPr>
      </p:pic>
      <p:sp>
        <p:nvSpPr>
          <p:cNvPr id="7" name="Pie 6"/>
          <p:cNvSpPr/>
          <p:nvPr/>
        </p:nvSpPr>
        <p:spPr>
          <a:xfrm>
            <a:off x="1953620" y="1405467"/>
            <a:ext cx="4166645" cy="4097866"/>
          </a:xfrm>
          <a:prstGeom prst="pie">
            <a:avLst>
              <a:gd name="adj1" fmla="val 5399220"/>
              <a:gd name="adj2" fmla="val 10773957"/>
            </a:avLst>
          </a:prstGeom>
          <a:solidFill>
            <a:srgbClr val="FFFF00">
              <a:alpha val="7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618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Fruit and Fruit Juices</a:t>
            </a:r>
            <a:endParaRPr lang="en-US" dirty="0"/>
          </a:p>
        </p:txBody>
      </p:sp>
      <p:pic>
        <p:nvPicPr>
          <p:cNvPr id="5" name="Picture 4" descr="fist-med-fru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3232" y="1249890"/>
            <a:ext cx="6980767" cy="5235575"/>
          </a:xfrm>
          <a:prstGeom prst="rect">
            <a:avLst/>
          </a:prstGeom>
        </p:spPr>
      </p:pic>
    </p:spTree>
    <p:extLst>
      <p:ext uri="{BB962C8B-B14F-4D97-AF65-F5344CB8AC3E}">
        <p14:creationId xmlns:p14="http://schemas.microsoft.com/office/powerpoint/2010/main" val="15913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Today, we will talk about…</a:t>
            </a:r>
            <a:endParaRPr lang="en-US" dirty="0"/>
          </a:p>
        </p:txBody>
      </p:sp>
      <p:sp>
        <p:nvSpPr>
          <p:cNvPr id="3" name="Content Placeholder 2"/>
          <p:cNvSpPr>
            <a:spLocks noGrp="1"/>
          </p:cNvSpPr>
          <p:nvPr>
            <p:ph idx="1"/>
          </p:nvPr>
        </p:nvSpPr>
        <p:spPr/>
        <p:txBody>
          <a:bodyPr/>
          <a:lstStyle/>
          <a:p>
            <a:pPr>
              <a:buFont typeface="Wingdings" pitchFamily="2" charset="2"/>
              <a:buChar char="q"/>
            </a:pPr>
            <a:r>
              <a:rPr lang="en-CA" sz="4000" b="1" dirty="0"/>
              <a:t>What is diabetes</a:t>
            </a:r>
            <a:r>
              <a:rPr lang="en-CA" sz="4000" b="1" dirty="0" smtClean="0"/>
              <a:t>?</a:t>
            </a:r>
          </a:p>
          <a:p>
            <a:pPr marL="0" indent="0">
              <a:buNone/>
            </a:pPr>
            <a:endParaRPr lang="en-US" dirty="0"/>
          </a:p>
        </p:txBody>
      </p:sp>
    </p:spTree>
    <p:extLst>
      <p:ext uri="{BB962C8B-B14F-4D97-AF65-F5344CB8AC3E}">
        <p14:creationId xmlns:p14="http://schemas.microsoft.com/office/powerpoint/2010/main" val="406998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a-balanced-meal"/>
          <p:cNvPicPr>
            <a:picLocks noChangeAspect="1" noChangeArrowheads="1"/>
          </p:cNvPicPr>
          <p:nvPr/>
        </p:nvPicPr>
        <p:blipFill>
          <a:blip r:embed="rId2"/>
          <a:srcRect/>
          <a:stretch>
            <a:fillRect/>
          </a:stretch>
        </p:blipFill>
        <p:spPr bwMode="auto">
          <a:xfrm>
            <a:off x="152400" y="230257"/>
            <a:ext cx="8828203" cy="6390675"/>
          </a:xfrm>
          <a:prstGeom prst="rect">
            <a:avLst/>
          </a:prstGeom>
          <a:noFill/>
          <a:ln w="9525">
            <a:noFill/>
            <a:miter lim="800000"/>
            <a:headEnd/>
            <a:tailEnd/>
          </a:ln>
        </p:spPr>
      </p:pic>
      <p:sp>
        <p:nvSpPr>
          <p:cNvPr id="6" name="Teardrop 5"/>
          <p:cNvSpPr/>
          <p:nvPr/>
        </p:nvSpPr>
        <p:spPr>
          <a:xfrm rot="19391686">
            <a:off x="7090837" y="2614269"/>
            <a:ext cx="1494997" cy="1387751"/>
          </a:xfrm>
          <a:prstGeom prst="teardrop">
            <a:avLst>
              <a:gd name="adj" fmla="val 103145"/>
            </a:avLst>
          </a:prstGeom>
          <a:solidFill>
            <a:srgbClr val="008000">
              <a:alpha val="56000"/>
            </a:srgb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405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Milk and Milk products</a:t>
            </a:r>
            <a:endParaRPr lang="en-US" sz="6000" dirty="0"/>
          </a:p>
        </p:txBody>
      </p:sp>
      <p:sp>
        <p:nvSpPr>
          <p:cNvPr id="3" name="Content Placeholder 2"/>
          <p:cNvSpPr>
            <a:spLocks noGrp="1"/>
          </p:cNvSpPr>
          <p:nvPr>
            <p:ph idx="1"/>
          </p:nvPr>
        </p:nvSpPr>
        <p:spPr/>
        <p:txBody>
          <a:bodyPr/>
          <a:lstStyle/>
          <a:p>
            <a:r>
              <a:rPr lang="en-US" sz="4400" dirty="0" smtClean="0"/>
              <a:t>Milk, ice cream and yogurt</a:t>
            </a:r>
            <a:endParaRPr lang="en-US" sz="4400" dirty="0"/>
          </a:p>
        </p:txBody>
      </p:sp>
      <p:pic>
        <p:nvPicPr>
          <p:cNvPr id="4" name="Picture 3" descr="milk-glass.jpg"/>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304799" y="2803004"/>
            <a:ext cx="2032001" cy="2933700"/>
          </a:xfrm>
          <a:prstGeom prst="rect">
            <a:avLst/>
          </a:prstGeom>
        </p:spPr>
      </p:pic>
      <p:pic>
        <p:nvPicPr>
          <p:cNvPr id="5" name="Picture 4" descr="6a00d83451fa5069e2017743f64f0f970d-800w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63334" y="2611305"/>
            <a:ext cx="3564466" cy="3146028"/>
          </a:xfrm>
          <a:prstGeom prst="rect">
            <a:avLst/>
          </a:prstGeom>
        </p:spPr>
      </p:pic>
      <p:pic>
        <p:nvPicPr>
          <p:cNvPr id="6" name="Picture 5" descr="02-Oh-Sugar-Sugar-nutrition-health_mediu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27334" y="2861731"/>
            <a:ext cx="1828800" cy="2359152"/>
          </a:xfrm>
          <a:prstGeom prst="rect">
            <a:avLst/>
          </a:prstGeom>
        </p:spPr>
      </p:pic>
    </p:spTree>
    <p:extLst>
      <p:ext uri="{BB962C8B-B14F-4D97-AF65-F5344CB8AC3E}">
        <p14:creationId xmlns:p14="http://schemas.microsoft.com/office/powerpoint/2010/main" val="89545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a-balanced-meal"/>
          <p:cNvPicPr>
            <a:picLocks noChangeAspect="1" noChangeArrowheads="1"/>
          </p:cNvPicPr>
          <p:nvPr/>
        </p:nvPicPr>
        <p:blipFill>
          <a:blip r:embed="rId2"/>
          <a:srcRect/>
          <a:stretch>
            <a:fillRect/>
          </a:stretch>
        </p:blipFill>
        <p:spPr bwMode="auto">
          <a:xfrm>
            <a:off x="152400" y="230257"/>
            <a:ext cx="8828203" cy="6390675"/>
          </a:xfrm>
          <a:prstGeom prst="rect">
            <a:avLst/>
          </a:prstGeom>
          <a:noFill/>
          <a:ln w="9525">
            <a:noFill/>
            <a:miter lim="800000"/>
            <a:headEnd/>
            <a:tailEnd/>
          </a:ln>
        </p:spPr>
      </p:pic>
      <p:sp>
        <p:nvSpPr>
          <p:cNvPr id="2" name="Oval 1"/>
          <p:cNvSpPr/>
          <p:nvPr/>
        </p:nvSpPr>
        <p:spPr>
          <a:xfrm>
            <a:off x="7010400" y="297989"/>
            <a:ext cx="1422400" cy="1242944"/>
          </a:xfrm>
          <a:prstGeom prst="ellipse">
            <a:avLst/>
          </a:prstGeom>
          <a:solidFill>
            <a:schemeClr val="bg1">
              <a:alpha val="5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84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Vegetables</a:t>
            </a:r>
            <a:endParaRPr lang="en-US" sz="6000" dirty="0"/>
          </a:p>
        </p:txBody>
      </p:sp>
      <p:sp>
        <p:nvSpPr>
          <p:cNvPr id="3" name="Content Placeholder 2"/>
          <p:cNvSpPr>
            <a:spLocks noGrp="1"/>
          </p:cNvSpPr>
          <p:nvPr>
            <p:ph idx="1"/>
          </p:nvPr>
        </p:nvSpPr>
        <p:spPr/>
        <p:txBody>
          <a:bodyPr/>
          <a:lstStyle/>
          <a:p>
            <a:r>
              <a:rPr lang="en-US" sz="4400" dirty="0" smtClean="0"/>
              <a:t>Add vegetables to your plate</a:t>
            </a:r>
            <a:endParaRPr lang="en-US" sz="4400"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5866" y="2861733"/>
            <a:ext cx="4673600" cy="3505200"/>
          </a:xfrm>
          <a:prstGeom prst="rect">
            <a:avLst/>
          </a:prstGeom>
        </p:spPr>
      </p:pic>
    </p:spTree>
    <p:extLst>
      <p:ext uri="{BB962C8B-B14F-4D97-AF65-F5344CB8AC3E}">
        <p14:creationId xmlns:p14="http://schemas.microsoft.com/office/powerpoint/2010/main" val="216204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a-balanced-meal"/>
          <p:cNvPicPr>
            <a:picLocks noChangeAspect="1" noChangeArrowheads="1"/>
          </p:cNvPicPr>
          <p:nvPr/>
        </p:nvPicPr>
        <p:blipFill>
          <a:blip r:embed="rId2"/>
          <a:srcRect/>
          <a:stretch>
            <a:fillRect/>
          </a:stretch>
        </p:blipFill>
        <p:spPr bwMode="auto">
          <a:xfrm>
            <a:off x="152400" y="230257"/>
            <a:ext cx="8828203" cy="6390675"/>
          </a:xfrm>
          <a:prstGeom prst="rect">
            <a:avLst/>
          </a:prstGeom>
          <a:noFill/>
          <a:ln w="9525">
            <a:noFill/>
            <a:miter lim="800000"/>
            <a:headEnd/>
            <a:tailEnd/>
          </a:ln>
        </p:spPr>
      </p:pic>
      <p:sp>
        <p:nvSpPr>
          <p:cNvPr id="7" name="Pie 6"/>
          <p:cNvSpPr/>
          <p:nvPr/>
        </p:nvSpPr>
        <p:spPr>
          <a:xfrm>
            <a:off x="1953620" y="1405467"/>
            <a:ext cx="4166645" cy="4097866"/>
          </a:xfrm>
          <a:prstGeom prst="pie">
            <a:avLst>
              <a:gd name="adj1" fmla="val 10762630"/>
              <a:gd name="adj2" fmla="val 21582716"/>
            </a:avLst>
          </a:prstGeom>
          <a:solidFill>
            <a:srgbClr val="FF6600">
              <a:alpha val="7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8665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p:txBody>
          <a:bodyPr/>
          <a:lstStyle/>
          <a:p>
            <a:endParaRPr lang="en-US" smtClean="0"/>
          </a:p>
        </p:txBody>
      </p:sp>
      <p:sp>
        <p:nvSpPr>
          <p:cNvPr id="59395" name="Rectangle 3"/>
          <p:cNvSpPr>
            <a:spLocks noGrp="1"/>
          </p:cNvSpPr>
          <p:nvPr>
            <p:ph type="body" idx="1"/>
          </p:nvPr>
        </p:nvSpPr>
        <p:spPr/>
        <p:txBody>
          <a:bodyPr/>
          <a:lstStyle/>
          <a:p>
            <a:endParaRPr lang="en-US" smtClean="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Sugary foods</a:t>
            </a:r>
            <a:endParaRPr lang="en-US" dirty="0"/>
          </a:p>
        </p:txBody>
      </p:sp>
      <p:sp>
        <p:nvSpPr>
          <p:cNvPr id="3" name="Content Placeholder 2"/>
          <p:cNvSpPr>
            <a:spLocks noGrp="1"/>
          </p:cNvSpPr>
          <p:nvPr>
            <p:ph idx="1"/>
          </p:nvPr>
        </p:nvSpPr>
        <p:spPr/>
        <p:txBody>
          <a:bodyPr/>
          <a:lstStyle/>
          <a:p>
            <a:r>
              <a:rPr lang="en-US" dirty="0" smtClean="0"/>
              <a:t>Pop, candy, chocolate bars, cookies, cakes</a:t>
            </a:r>
          </a:p>
          <a:p>
            <a:endParaRPr lang="en-US" dirty="0" smtClean="0"/>
          </a:p>
          <a:p>
            <a:r>
              <a:rPr lang="en-CA" dirty="0"/>
              <a:t>Limiting the amount of these foods helps your blood sugar</a:t>
            </a:r>
          </a:p>
          <a:p>
            <a:endParaRPr lang="en-CA" dirty="0"/>
          </a:p>
          <a:p>
            <a:r>
              <a:rPr lang="en-CA" dirty="0"/>
              <a:t>Select diet pop over regular pop</a:t>
            </a:r>
            <a:endParaRPr lang="en-US" dirty="0"/>
          </a:p>
        </p:txBody>
      </p:sp>
    </p:spTree>
    <p:extLst>
      <p:ext uri="{BB962C8B-B14F-4D97-AF65-F5344CB8AC3E}">
        <p14:creationId xmlns:p14="http://schemas.microsoft.com/office/powerpoint/2010/main" val="82163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as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8669" y="264713"/>
            <a:ext cx="8466667" cy="6360855"/>
          </a:xfrm>
          <a:prstGeom prst="rect">
            <a:avLst/>
          </a:prstGeom>
        </p:spPr>
      </p:pic>
    </p:spTree>
    <p:extLst>
      <p:ext uri="{BB962C8B-B14F-4D97-AF65-F5344CB8AC3E}">
        <p14:creationId xmlns:p14="http://schemas.microsoft.com/office/powerpoint/2010/main" val="13318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p:nvPr>
        </p:nvSpPr>
        <p:spPr/>
        <p:txBody>
          <a:bodyPr/>
          <a:lstStyle/>
          <a:p>
            <a:endParaRPr lang="en-US" smtClean="0"/>
          </a:p>
        </p:txBody>
      </p:sp>
      <p:sp>
        <p:nvSpPr>
          <p:cNvPr id="31746" name="Rectangle 3"/>
          <p:cNvSpPr>
            <a:spLocks noGrp="1"/>
          </p:cNvSpPr>
          <p:nvPr>
            <p:ph type="body" idx="1"/>
          </p:nvPr>
        </p:nvSpPr>
        <p:spPr/>
        <p:txBody>
          <a:bodyPr/>
          <a:lstStyle/>
          <a:p>
            <a:pPr>
              <a:buFont typeface="Arial" charset="0"/>
              <a:buNone/>
            </a:pPr>
            <a:r>
              <a:rPr lang="en-CA" sz="6000" smtClean="0"/>
              <a:t>Think about what we eat</a:t>
            </a:r>
            <a:endParaRPr lang="en-US" sz="600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idx="4294967295"/>
          </p:nvPr>
        </p:nvSpPr>
        <p:spPr/>
        <p:txBody>
          <a:bodyPr/>
          <a:lstStyle/>
          <a:p>
            <a:pPr eaLnBrk="1" hangingPunct="1"/>
            <a:r>
              <a:rPr lang="en-CA" sz="4800" smtClean="0"/>
              <a:t>Less fatty food</a:t>
            </a:r>
          </a:p>
        </p:txBody>
      </p:sp>
      <p:pic>
        <p:nvPicPr>
          <p:cNvPr id="32770" name="Content Placeholder 3" descr="6a00d83548abff69e201116908ea57970c-800wi.jpg"/>
          <p:cNvPicPr>
            <a:picLocks noGrp="1" noChangeAspect="1"/>
          </p:cNvPicPr>
          <p:nvPr>
            <p:ph idx="4294967295"/>
          </p:nvPr>
        </p:nvPicPr>
        <p:blipFill>
          <a:blip r:embed="rId3"/>
          <a:srcRect/>
          <a:stretch>
            <a:fillRect/>
          </a:stretch>
        </p:blipFill>
        <p:spPr>
          <a:xfrm>
            <a:off x="0" y="0"/>
            <a:ext cx="2428875" cy="3963988"/>
          </a:xfrm>
        </p:spPr>
      </p:pic>
      <p:pic>
        <p:nvPicPr>
          <p:cNvPr id="32771" name="Picture 4" descr="6a00d83548abff69e201116908ea57970c-800wi.jpg"/>
          <p:cNvPicPr>
            <a:picLocks noChangeAspect="1"/>
          </p:cNvPicPr>
          <p:nvPr/>
        </p:nvPicPr>
        <p:blipFill>
          <a:blip r:embed="rId4"/>
          <a:srcRect/>
          <a:stretch>
            <a:fillRect/>
          </a:stretch>
        </p:blipFill>
        <p:spPr bwMode="auto">
          <a:xfrm>
            <a:off x="6858000" y="3214688"/>
            <a:ext cx="2286000" cy="3643312"/>
          </a:xfrm>
          <a:prstGeom prst="rect">
            <a:avLst/>
          </a:prstGeom>
          <a:noFill/>
          <a:ln w="9525">
            <a:noFill/>
            <a:miter lim="800000"/>
            <a:headEnd/>
            <a:tailEnd/>
          </a:ln>
        </p:spPr>
      </p:pic>
      <p:pic>
        <p:nvPicPr>
          <p:cNvPr id="32772" name="Picture 6" descr="butter-sizzing.jpg"/>
          <p:cNvPicPr>
            <a:picLocks noChangeAspect="1"/>
          </p:cNvPicPr>
          <p:nvPr/>
        </p:nvPicPr>
        <p:blipFill>
          <a:blip r:embed="rId5"/>
          <a:srcRect/>
          <a:stretch>
            <a:fillRect/>
          </a:stretch>
        </p:blipFill>
        <p:spPr bwMode="auto">
          <a:xfrm>
            <a:off x="7072313" y="0"/>
            <a:ext cx="2071687" cy="3214688"/>
          </a:xfrm>
          <a:prstGeom prst="rect">
            <a:avLst/>
          </a:prstGeom>
          <a:noFill/>
          <a:ln w="9525">
            <a:noFill/>
            <a:miter lim="800000"/>
            <a:headEnd/>
            <a:tailEnd/>
          </a:ln>
        </p:spPr>
      </p:pic>
      <p:pic>
        <p:nvPicPr>
          <p:cNvPr id="32773" name="Picture 9" descr="Potato-Chips.jpg"/>
          <p:cNvPicPr>
            <a:picLocks noChangeAspect="1"/>
          </p:cNvPicPr>
          <p:nvPr/>
        </p:nvPicPr>
        <p:blipFill>
          <a:blip r:embed="rId6"/>
          <a:srcRect/>
          <a:stretch>
            <a:fillRect/>
          </a:stretch>
        </p:blipFill>
        <p:spPr bwMode="auto">
          <a:xfrm>
            <a:off x="0" y="3979863"/>
            <a:ext cx="2428875" cy="2878137"/>
          </a:xfrm>
          <a:prstGeom prst="rect">
            <a:avLst/>
          </a:prstGeom>
          <a:noFill/>
          <a:ln w="9525">
            <a:noFill/>
            <a:miter lim="800000"/>
            <a:headEnd/>
            <a:tailEnd/>
          </a:ln>
        </p:spPr>
      </p:pic>
      <p:pic>
        <p:nvPicPr>
          <p:cNvPr id="32774" name="Picture 10" descr="09_04_20---Traditional-Cooked-English-Breakfast_web.jpg"/>
          <p:cNvPicPr>
            <a:picLocks noChangeAspect="1"/>
          </p:cNvPicPr>
          <p:nvPr/>
        </p:nvPicPr>
        <p:blipFill>
          <a:blip r:embed="rId7"/>
          <a:srcRect/>
          <a:stretch>
            <a:fillRect/>
          </a:stretch>
        </p:blipFill>
        <p:spPr bwMode="auto">
          <a:xfrm>
            <a:off x="2428875" y="1714500"/>
            <a:ext cx="4643438" cy="2786063"/>
          </a:xfrm>
          <a:prstGeom prst="rect">
            <a:avLst/>
          </a:prstGeom>
          <a:noFill/>
          <a:ln w="9525">
            <a:noFill/>
            <a:miter lim="800000"/>
            <a:headEnd/>
            <a:tailEnd/>
          </a:ln>
        </p:spPr>
      </p:pic>
      <p:pic>
        <p:nvPicPr>
          <p:cNvPr id="32775" name="Picture 11" descr="meat.jpg"/>
          <p:cNvPicPr>
            <a:picLocks noChangeAspect="1"/>
          </p:cNvPicPr>
          <p:nvPr/>
        </p:nvPicPr>
        <p:blipFill>
          <a:blip r:embed="rId8"/>
          <a:srcRect/>
          <a:stretch>
            <a:fillRect/>
          </a:stretch>
        </p:blipFill>
        <p:spPr bwMode="auto">
          <a:xfrm>
            <a:off x="2071688" y="4286250"/>
            <a:ext cx="3286125" cy="2571750"/>
          </a:xfrm>
          <a:prstGeom prst="rect">
            <a:avLst/>
          </a:prstGeom>
          <a:noFill/>
          <a:ln w="9525">
            <a:noFill/>
            <a:miter lim="800000"/>
            <a:headEnd/>
            <a:tailEnd/>
          </a:ln>
        </p:spPr>
      </p:pic>
      <p:pic>
        <p:nvPicPr>
          <p:cNvPr id="32776" name="Picture 8" descr="cheese.jpg"/>
          <p:cNvPicPr>
            <a:picLocks noChangeAspect="1"/>
          </p:cNvPicPr>
          <p:nvPr/>
        </p:nvPicPr>
        <p:blipFill>
          <a:blip r:embed="rId9"/>
          <a:srcRect/>
          <a:stretch>
            <a:fillRect/>
          </a:stretch>
        </p:blipFill>
        <p:spPr bwMode="auto">
          <a:xfrm>
            <a:off x="5214938" y="4281488"/>
            <a:ext cx="2176462" cy="257651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sz="4800" dirty="0" smtClean="0"/>
              <a:t>When we eat…</a:t>
            </a:r>
          </a:p>
        </p:txBody>
      </p:sp>
      <p:sp>
        <p:nvSpPr>
          <p:cNvPr id="3" name="Content Placeholder 2"/>
          <p:cNvSpPr>
            <a:spLocks noGrp="1"/>
          </p:cNvSpPr>
          <p:nvPr>
            <p:ph idx="1"/>
          </p:nvPr>
        </p:nvSpPr>
        <p:spPr/>
        <p:txBody>
          <a:bodyPr rtlCol="0">
            <a:noAutofit/>
          </a:bodyPr>
          <a:lstStyle/>
          <a:p>
            <a:pPr marL="0" indent="0" eaLnBrk="1" fontAlgn="auto" hangingPunct="1">
              <a:spcAft>
                <a:spcPts val="0"/>
              </a:spcAft>
              <a:buFont typeface="Arial"/>
              <a:buNone/>
              <a:defRPr/>
            </a:pPr>
            <a:endParaRPr lang="en-US" sz="4800" dirty="0"/>
          </a:p>
          <a:p>
            <a:pPr marL="0" indent="0" eaLnBrk="1" fontAlgn="auto" hangingPunct="1">
              <a:spcAft>
                <a:spcPts val="0"/>
              </a:spcAft>
              <a:buFont typeface="Arial"/>
              <a:buNone/>
              <a:defRPr/>
            </a:pPr>
            <a:r>
              <a:rPr lang="en-US" sz="4800" dirty="0" smtClean="0"/>
              <a:t>	</a:t>
            </a:r>
            <a:endParaRPr lang="en-US" sz="4800" dirty="0"/>
          </a:p>
        </p:txBody>
      </p:sp>
      <p:pic>
        <p:nvPicPr>
          <p:cNvPr id="2" name="Picture 1" descr="fatKid_1475843c.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9467" y="1905000"/>
            <a:ext cx="5842000"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4" descr="food_21_0_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2168" y="1643050"/>
            <a:ext cx="3643338" cy="45720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8849" name="Title 1"/>
          <p:cNvSpPr>
            <a:spLocks noGrp="1"/>
          </p:cNvSpPr>
          <p:nvPr>
            <p:ph type="title" idx="4294967295"/>
          </p:nvPr>
        </p:nvSpPr>
        <p:spPr/>
        <p:txBody>
          <a:bodyPr/>
          <a:lstStyle/>
          <a:p>
            <a:pPr eaLnBrk="1" hangingPunct="1"/>
            <a:r>
              <a:rPr lang="en-CA" sz="4800" smtClean="0"/>
              <a:t>More fruit and vegetables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49"/>
                                        </p:tgtEl>
                                        <p:attrNameLst>
                                          <p:attrName>style.visibility</p:attrName>
                                        </p:attrNameLst>
                                      </p:cBhvr>
                                      <p:to>
                                        <p:strVal val="visible"/>
                                      </p:to>
                                    </p:set>
                                    <p:anim calcmode="lin" valueType="num">
                                      <p:cBhvr additive="base">
                                        <p:cTn id="7" dur="500" fill="hold"/>
                                        <p:tgtEl>
                                          <p:spTgt spid="78849"/>
                                        </p:tgtEl>
                                        <p:attrNameLst>
                                          <p:attrName>ppt_x</p:attrName>
                                        </p:attrNameLst>
                                      </p:cBhvr>
                                      <p:tavLst>
                                        <p:tav tm="0">
                                          <p:val>
                                            <p:strVal val="0-#ppt_w/2"/>
                                          </p:val>
                                        </p:tav>
                                        <p:tav tm="100000">
                                          <p:val>
                                            <p:strVal val="#ppt_x"/>
                                          </p:val>
                                        </p:tav>
                                      </p:tavLst>
                                    </p:anim>
                                    <p:anim calcmode="lin" valueType="num">
                                      <p:cBhvr additive="base">
                                        <p:cTn id="8" dur="500" fill="hold"/>
                                        <p:tgtEl>
                                          <p:spTgt spid="788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title"/>
          </p:nvPr>
        </p:nvSpPr>
        <p:spPr/>
        <p:txBody>
          <a:bodyPr/>
          <a:lstStyle/>
          <a:p>
            <a:endParaRPr lang="en-US" smtClean="0"/>
          </a:p>
        </p:txBody>
      </p:sp>
      <p:sp>
        <p:nvSpPr>
          <p:cNvPr id="38914" name="Rectangle 3"/>
          <p:cNvSpPr>
            <a:spLocks noGrp="1"/>
          </p:cNvSpPr>
          <p:nvPr>
            <p:ph type="body" idx="1"/>
          </p:nvPr>
        </p:nvSpPr>
        <p:spPr/>
        <p:txBody>
          <a:bodyPr/>
          <a:lstStyle/>
          <a:p>
            <a:pPr>
              <a:buFont typeface="Arial" charset="0"/>
              <a:buNone/>
            </a:pPr>
            <a:r>
              <a:rPr lang="en-CA" sz="6000" smtClean="0"/>
              <a:t>Think about when we eat</a:t>
            </a:r>
            <a:endParaRPr lang="en-US" sz="600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idx="4294967295"/>
          </p:nvPr>
        </p:nvSpPr>
        <p:spPr/>
        <p:txBody>
          <a:bodyPr/>
          <a:lstStyle/>
          <a:p>
            <a:pPr eaLnBrk="1" hangingPunct="1"/>
            <a:r>
              <a:rPr lang="en-CA" smtClean="0"/>
              <a:t>Eating Patterns</a:t>
            </a:r>
          </a:p>
        </p:txBody>
      </p:sp>
      <p:pic>
        <p:nvPicPr>
          <p:cNvPr id="39938" name="Content Placeholder 3" descr="untitled.bmp"/>
          <p:cNvPicPr>
            <a:picLocks noGrp="1" noChangeAspect="1"/>
          </p:cNvPicPr>
          <p:nvPr>
            <p:ph idx="4294967295"/>
          </p:nvPr>
        </p:nvPicPr>
        <p:blipFill>
          <a:blip r:embed="rId3"/>
          <a:srcRect/>
          <a:stretch>
            <a:fillRect/>
          </a:stretch>
        </p:blipFill>
        <p:spPr>
          <a:xfrm>
            <a:off x="0" y="1785938"/>
            <a:ext cx="3143250" cy="4168775"/>
          </a:xfrm>
        </p:spPr>
      </p:pic>
      <p:pic>
        <p:nvPicPr>
          <p:cNvPr id="39939" name="Picture 4" descr="sandwich.jpg"/>
          <p:cNvPicPr>
            <a:picLocks noChangeAspect="1"/>
          </p:cNvPicPr>
          <p:nvPr/>
        </p:nvPicPr>
        <p:blipFill>
          <a:blip r:embed="rId4"/>
          <a:srcRect/>
          <a:stretch>
            <a:fillRect/>
          </a:stretch>
        </p:blipFill>
        <p:spPr bwMode="auto">
          <a:xfrm>
            <a:off x="3357563" y="1785938"/>
            <a:ext cx="2643187" cy="4071937"/>
          </a:xfrm>
          <a:prstGeom prst="rect">
            <a:avLst/>
          </a:prstGeom>
          <a:noFill/>
          <a:ln w="9525">
            <a:noFill/>
            <a:miter lim="800000"/>
            <a:headEnd/>
            <a:tailEnd/>
          </a:ln>
        </p:spPr>
      </p:pic>
      <p:pic>
        <p:nvPicPr>
          <p:cNvPr id="39940" name="Picture 5" descr="81397351_I1uKeI2t_P6280074salmonThursday.jpg"/>
          <p:cNvPicPr>
            <a:picLocks noChangeAspect="1"/>
          </p:cNvPicPr>
          <p:nvPr/>
        </p:nvPicPr>
        <p:blipFill>
          <a:blip r:embed="rId5"/>
          <a:srcRect/>
          <a:stretch>
            <a:fillRect/>
          </a:stretch>
        </p:blipFill>
        <p:spPr bwMode="auto">
          <a:xfrm>
            <a:off x="6072188" y="1643063"/>
            <a:ext cx="3071812" cy="435768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Snacking, is it ok?</a:t>
            </a:r>
            <a:endParaRPr lang="en-US" sz="6000" dirty="0"/>
          </a:p>
        </p:txBody>
      </p:sp>
      <p:pic>
        <p:nvPicPr>
          <p:cNvPr id="7" name="Picture 6"/>
          <p:cNvPicPr>
            <a:picLocks noChangeAspect="1"/>
          </p:cNvPicPr>
          <p:nvPr/>
        </p:nvPicPr>
        <p:blipFill>
          <a:blip r:embed="rId2"/>
          <a:stretch>
            <a:fillRect/>
          </a:stretch>
        </p:blipFill>
        <p:spPr>
          <a:xfrm>
            <a:off x="0" y="1417638"/>
            <a:ext cx="3810000" cy="3479800"/>
          </a:xfrm>
          <a:prstGeom prst="rect">
            <a:avLst/>
          </a:prstGeom>
        </p:spPr>
      </p:pic>
      <p:pic>
        <p:nvPicPr>
          <p:cNvPr id="8" name="Picture 7"/>
          <p:cNvPicPr>
            <a:picLocks noChangeAspect="1"/>
          </p:cNvPicPr>
          <p:nvPr/>
        </p:nvPicPr>
        <p:blipFill>
          <a:blip r:embed="rId3"/>
          <a:stretch>
            <a:fillRect/>
          </a:stretch>
        </p:blipFill>
        <p:spPr>
          <a:xfrm>
            <a:off x="1481666" y="4004733"/>
            <a:ext cx="3289300" cy="2463800"/>
          </a:xfrm>
          <a:prstGeom prst="rect">
            <a:avLst/>
          </a:prstGeom>
        </p:spPr>
      </p:pic>
      <p:pic>
        <p:nvPicPr>
          <p:cNvPr id="9" name="Picture 8"/>
          <p:cNvPicPr>
            <a:picLocks noChangeAspect="1"/>
          </p:cNvPicPr>
          <p:nvPr/>
        </p:nvPicPr>
        <p:blipFill>
          <a:blip r:embed="rId4"/>
          <a:stretch>
            <a:fillRect/>
          </a:stretch>
        </p:blipFill>
        <p:spPr>
          <a:xfrm>
            <a:off x="5854700" y="1706033"/>
            <a:ext cx="3289300" cy="2463800"/>
          </a:xfrm>
          <a:prstGeom prst="rect">
            <a:avLst/>
          </a:prstGeom>
        </p:spPr>
      </p:pic>
      <p:pic>
        <p:nvPicPr>
          <p:cNvPr id="10" name="Picture 9"/>
          <p:cNvPicPr>
            <a:picLocks noChangeAspect="1"/>
          </p:cNvPicPr>
          <p:nvPr/>
        </p:nvPicPr>
        <p:blipFill>
          <a:blip r:embed="rId5"/>
          <a:stretch>
            <a:fillRect/>
          </a:stretch>
        </p:blipFill>
        <p:spPr>
          <a:xfrm>
            <a:off x="5020733" y="3886200"/>
            <a:ext cx="2997200" cy="2717800"/>
          </a:xfrm>
          <a:prstGeom prst="rect">
            <a:avLst/>
          </a:prstGeom>
        </p:spPr>
      </p:pic>
      <p:sp>
        <p:nvSpPr>
          <p:cNvPr id="11" name="Rectangle 10"/>
          <p:cNvSpPr/>
          <p:nvPr/>
        </p:nvSpPr>
        <p:spPr>
          <a:xfrm>
            <a:off x="3959955" y="2967335"/>
            <a:ext cx="1224088" cy="923330"/>
          </a:xfrm>
          <a:prstGeom prst="rect">
            <a:avLst/>
          </a:prstGeom>
          <a:noFill/>
        </p:spPr>
        <p:txBody>
          <a:bodyPr wrap="none" lIns="91440" tIns="45720" rIns="91440" bIns="45720">
            <a:spAutoFit/>
          </a:bodyPr>
          <a:lstStyle/>
          <a:p>
            <a:pPr algn="ctr"/>
            <a:r>
              <a:rPr lang="en-C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Vs.</a:t>
            </a:r>
            <a:endParaRPr lang="en-CA"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6377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p:nvPr>
        </p:nvSpPr>
        <p:spPr/>
        <p:txBody>
          <a:bodyPr/>
          <a:lstStyle/>
          <a:p>
            <a:endParaRPr lang="en-US" smtClean="0"/>
          </a:p>
        </p:txBody>
      </p:sp>
      <p:sp>
        <p:nvSpPr>
          <p:cNvPr id="41986" name="Rectangle 3"/>
          <p:cNvSpPr>
            <a:spLocks noGrp="1"/>
          </p:cNvSpPr>
          <p:nvPr>
            <p:ph type="body" idx="1"/>
          </p:nvPr>
        </p:nvSpPr>
        <p:spPr/>
        <p:txBody>
          <a:bodyPr/>
          <a:lstStyle/>
          <a:p>
            <a:pPr algn="ctr">
              <a:buFont typeface="Arial" charset="0"/>
              <a:buNone/>
            </a:pPr>
            <a:r>
              <a:rPr lang="en-CA" sz="6000" smtClean="0"/>
              <a:t>Think about how much we eat</a:t>
            </a:r>
            <a:endParaRPr lang="en-US" sz="600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image of 3-inch bagel"/>
          <p:cNvPicPr>
            <a:picLocks noChangeAspect="1" noChangeArrowheads="1"/>
          </p:cNvPicPr>
          <p:nvPr/>
        </p:nvPicPr>
        <p:blipFill>
          <a:blip r:embed="rId3"/>
          <a:srcRect/>
          <a:stretch>
            <a:fillRect/>
          </a:stretch>
        </p:blipFill>
        <p:spPr bwMode="auto">
          <a:xfrm>
            <a:off x="1000125" y="2571750"/>
            <a:ext cx="2190750" cy="2179638"/>
          </a:xfrm>
          <a:prstGeom prst="rect">
            <a:avLst/>
          </a:prstGeom>
          <a:noFill/>
          <a:ln w="38100">
            <a:solidFill>
              <a:srgbClr val="000000"/>
            </a:solidFill>
            <a:miter lim="800000"/>
            <a:headEnd/>
            <a:tailEnd/>
          </a:ln>
        </p:spPr>
      </p:pic>
      <p:pic>
        <p:nvPicPr>
          <p:cNvPr id="43010" name="Picture 4" descr="image of 6-inch bagel"/>
          <p:cNvPicPr>
            <a:picLocks noChangeAspect="1" noChangeArrowheads="1"/>
          </p:cNvPicPr>
          <p:nvPr/>
        </p:nvPicPr>
        <p:blipFill>
          <a:blip r:embed="rId4"/>
          <a:srcRect/>
          <a:stretch>
            <a:fillRect/>
          </a:stretch>
        </p:blipFill>
        <p:spPr bwMode="auto">
          <a:xfrm>
            <a:off x="5715000" y="2571750"/>
            <a:ext cx="2209800" cy="2200275"/>
          </a:xfrm>
          <a:prstGeom prst="rect">
            <a:avLst/>
          </a:prstGeom>
          <a:noFill/>
          <a:ln w="38100">
            <a:solidFill>
              <a:srgbClr val="000000"/>
            </a:solidFill>
            <a:miter lim="800000"/>
            <a:headEnd/>
            <a:tailEnd/>
          </a:ln>
        </p:spPr>
      </p:pic>
      <p:sp>
        <p:nvSpPr>
          <p:cNvPr id="43011" name="WordArt 5"/>
          <p:cNvSpPr>
            <a:spLocks noChangeArrowheads="1" noChangeShapeType="1" noTextEdit="1"/>
          </p:cNvSpPr>
          <p:nvPr/>
        </p:nvSpPr>
        <p:spPr bwMode="auto">
          <a:xfrm>
            <a:off x="685800" y="533400"/>
            <a:ext cx="7772400" cy="9144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FFFF99"/>
                </a:solidFill>
                <a:effectLst>
                  <a:outerShdw dist="125724" dir="18900000" algn="ctr" rotWithShape="0">
                    <a:srgbClr val="000099"/>
                  </a:outerShdw>
                </a:effectLst>
                <a:latin typeface="Franklin Gothic Heavy"/>
              </a:rPr>
              <a:t>Portion Distortion</a:t>
            </a:r>
          </a:p>
        </p:txBody>
      </p:sp>
      <p:sp>
        <p:nvSpPr>
          <p:cNvPr id="43012" name="WordArt 6"/>
          <p:cNvSpPr>
            <a:spLocks noChangeArrowheads="1" noChangeShapeType="1" noTextEdit="1"/>
          </p:cNvSpPr>
          <p:nvPr/>
        </p:nvSpPr>
        <p:spPr bwMode="auto">
          <a:xfrm>
            <a:off x="3505200" y="3143250"/>
            <a:ext cx="1828800" cy="895350"/>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FFFF66"/>
                </a:solidFill>
                <a:latin typeface="Verdana"/>
              </a:rPr>
              <a:t>Bagel</a:t>
            </a:r>
          </a:p>
        </p:txBody>
      </p:sp>
      <p:sp>
        <p:nvSpPr>
          <p:cNvPr id="149511" name="WordArt 7"/>
          <p:cNvSpPr>
            <a:spLocks noChangeArrowheads="1" noChangeShapeType="1" noTextEdit="1"/>
          </p:cNvSpPr>
          <p:nvPr/>
        </p:nvSpPr>
        <p:spPr bwMode="auto">
          <a:xfrm>
            <a:off x="1000125" y="1928813"/>
            <a:ext cx="2143125" cy="500062"/>
          </a:xfrm>
          <a:prstGeom prst="rect">
            <a:avLst/>
          </a:prstGeom>
        </p:spPr>
        <p:txBody>
          <a:bodyPr wrap="none" fromWordArt="1">
            <a:prstTxWarp prst="textPlain">
              <a:avLst>
                <a:gd name="adj" fmla="val 46972"/>
              </a:avLst>
            </a:prstTxWarp>
          </a:bodyPr>
          <a:lstStyle/>
          <a:p>
            <a:pPr algn="ctr"/>
            <a:r>
              <a:rPr lang="en-US" sz="3600" kern="10">
                <a:ln w="9525">
                  <a:solidFill>
                    <a:srgbClr val="000000"/>
                  </a:solidFill>
                  <a:round/>
                  <a:headEnd/>
                  <a:tailEnd/>
                </a:ln>
                <a:solidFill>
                  <a:srgbClr val="FFFFFF"/>
                </a:solidFill>
                <a:latin typeface="Arial Black"/>
              </a:rPr>
              <a:t>20 years ago</a:t>
            </a:r>
          </a:p>
        </p:txBody>
      </p:sp>
      <p:sp>
        <p:nvSpPr>
          <p:cNvPr id="149512" name="WordArt 8"/>
          <p:cNvSpPr>
            <a:spLocks noChangeArrowheads="1" noChangeShapeType="1" noTextEdit="1"/>
          </p:cNvSpPr>
          <p:nvPr/>
        </p:nvSpPr>
        <p:spPr bwMode="auto">
          <a:xfrm>
            <a:off x="5857875" y="1928813"/>
            <a:ext cx="1905000" cy="376237"/>
          </a:xfrm>
          <a:prstGeom prst="rect">
            <a:avLst/>
          </a:prstGeom>
        </p:spPr>
        <p:txBody>
          <a:bodyPr wrap="none" fromWordArt="1">
            <a:prstTxWarp prst="textPlain">
              <a:avLst>
                <a:gd name="adj" fmla="val 45426"/>
              </a:avLst>
            </a:prstTxWarp>
          </a:bodyPr>
          <a:lstStyle/>
          <a:p>
            <a:pPr algn="ctr"/>
            <a:r>
              <a:rPr lang="en-US" sz="3600" kern="10">
                <a:ln w="9525">
                  <a:solidFill>
                    <a:srgbClr val="000000"/>
                  </a:solidFill>
                  <a:round/>
                  <a:headEnd/>
                  <a:tailEnd/>
                </a:ln>
                <a:solidFill>
                  <a:srgbClr val="FFFFFF"/>
                </a:solidFill>
                <a:latin typeface="Arial Black"/>
              </a:rPr>
              <a:t>Today</a:t>
            </a:r>
          </a:p>
        </p:txBody>
      </p:sp>
      <p:sp>
        <p:nvSpPr>
          <p:cNvPr id="149513" name="Text Box 9"/>
          <p:cNvSpPr txBox="1">
            <a:spLocks noChangeArrowheads="1"/>
          </p:cNvSpPr>
          <p:nvPr/>
        </p:nvSpPr>
        <p:spPr bwMode="auto">
          <a:xfrm>
            <a:off x="457200" y="5000625"/>
            <a:ext cx="3043238" cy="1262063"/>
          </a:xfrm>
          <a:prstGeom prst="rect">
            <a:avLst/>
          </a:prstGeom>
          <a:noFill/>
          <a:ln w="9525">
            <a:noFill/>
            <a:miter lim="800000"/>
            <a:headEnd/>
            <a:tailEnd/>
          </a:ln>
        </p:spPr>
        <p:txBody>
          <a:bodyPr>
            <a:spAutoFit/>
          </a:bodyPr>
          <a:lstStyle/>
          <a:p>
            <a:pPr algn="ctr" defTabSz="914400" eaLnBrk="0" hangingPunct="0">
              <a:spcBef>
                <a:spcPct val="50000"/>
              </a:spcBef>
            </a:pPr>
            <a:r>
              <a:rPr lang="en-CA" sz="2800" b="1">
                <a:solidFill>
                  <a:srgbClr val="FFFFFF"/>
                </a:solidFill>
                <a:latin typeface="Verdana" pitchFamily="34" charset="0"/>
              </a:rPr>
              <a:t>3-inch</a:t>
            </a:r>
          </a:p>
          <a:p>
            <a:pPr algn="ctr" defTabSz="914400" eaLnBrk="0" hangingPunct="0">
              <a:spcBef>
                <a:spcPct val="50000"/>
              </a:spcBef>
            </a:pPr>
            <a:r>
              <a:rPr lang="en-CA" sz="3200" b="1">
                <a:solidFill>
                  <a:srgbClr val="FFFFFF"/>
                </a:solidFill>
                <a:latin typeface="Verdana" pitchFamily="34" charset="0"/>
              </a:rPr>
              <a:t>140 calories</a:t>
            </a:r>
            <a:endParaRPr lang="en-US" sz="3200" b="1">
              <a:solidFill>
                <a:srgbClr val="FFFFFF"/>
              </a:solidFill>
              <a:latin typeface="Verdana" pitchFamily="34" charset="0"/>
            </a:endParaRPr>
          </a:p>
        </p:txBody>
      </p:sp>
      <p:sp>
        <p:nvSpPr>
          <p:cNvPr id="149514" name="Text Box 10"/>
          <p:cNvSpPr txBox="1">
            <a:spLocks noChangeArrowheads="1"/>
          </p:cNvSpPr>
          <p:nvPr/>
        </p:nvSpPr>
        <p:spPr bwMode="auto">
          <a:xfrm>
            <a:off x="5072063" y="5072063"/>
            <a:ext cx="3571875" cy="1262062"/>
          </a:xfrm>
          <a:prstGeom prst="rect">
            <a:avLst/>
          </a:prstGeom>
          <a:noFill/>
          <a:ln w="9525">
            <a:noFill/>
            <a:miter lim="800000"/>
            <a:headEnd/>
            <a:tailEnd/>
          </a:ln>
        </p:spPr>
        <p:txBody>
          <a:bodyPr>
            <a:spAutoFit/>
          </a:bodyPr>
          <a:lstStyle/>
          <a:p>
            <a:pPr algn="ctr" defTabSz="914400" eaLnBrk="0" hangingPunct="0">
              <a:spcBef>
                <a:spcPct val="50000"/>
              </a:spcBef>
            </a:pPr>
            <a:r>
              <a:rPr lang="en-CA" sz="2800" b="1">
                <a:solidFill>
                  <a:srgbClr val="FFFFFF"/>
                </a:solidFill>
                <a:latin typeface="Verdana" pitchFamily="34" charset="0"/>
              </a:rPr>
              <a:t>6-inch</a:t>
            </a:r>
          </a:p>
          <a:p>
            <a:pPr algn="ctr" defTabSz="914400" eaLnBrk="0" hangingPunct="0">
              <a:spcBef>
                <a:spcPct val="50000"/>
              </a:spcBef>
            </a:pPr>
            <a:r>
              <a:rPr lang="en-CA" sz="3200" b="1">
                <a:solidFill>
                  <a:srgbClr val="FFFFFF"/>
                </a:solidFill>
                <a:latin typeface="Verdana" pitchFamily="34" charset="0"/>
              </a:rPr>
              <a:t>350 calories</a:t>
            </a:r>
            <a:endParaRPr lang="en-US" sz="3200" b="1">
              <a:solidFill>
                <a:srgbClr val="FFFFFF"/>
              </a:solidFill>
              <a:latin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9511"/>
                                        </p:tgtEl>
                                        <p:attrNameLst>
                                          <p:attrName>style.visibility</p:attrName>
                                        </p:attrNameLst>
                                      </p:cBhvr>
                                      <p:to>
                                        <p:strVal val="visible"/>
                                      </p:to>
                                    </p:set>
                                    <p:anim calcmode="lin" valueType="num">
                                      <p:cBhvr additive="base">
                                        <p:cTn id="7" dur="500" fill="hold"/>
                                        <p:tgtEl>
                                          <p:spTgt spid="149511"/>
                                        </p:tgtEl>
                                        <p:attrNameLst>
                                          <p:attrName>ppt_x</p:attrName>
                                        </p:attrNameLst>
                                      </p:cBhvr>
                                      <p:tavLst>
                                        <p:tav tm="0">
                                          <p:val>
                                            <p:strVal val="0-#ppt_w/2"/>
                                          </p:val>
                                        </p:tav>
                                        <p:tav tm="100000">
                                          <p:val>
                                            <p:strVal val="#ppt_x"/>
                                          </p:val>
                                        </p:tav>
                                      </p:tavLst>
                                    </p:anim>
                                    <p:anim calcmode="lin" valueType="num">
                                      <p:cBhvr additive="base">
                                        <p:cTn id="8" dur="500" fill="hold"/>
                                        <p:tgtEl>
                                          <p:spTgt spid="1495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9512"/>
                                        </p:tgtEl>
                                        <p:attrNameLst>
                                          <p:attrName>style.visibility</p:attrName>
                                        </p:attrNameLst>
                                      </p:cBhvr>
                                      <p:to>
                                        <p:strVal val="visible"/>
                                      </p:to>
                                    </p:set>
                                    <p:anim calcmode="lin" valueType="num">
                                      <p:cBhvr additive="base">
                                        <p:cTn id="13" dur="500" fill="hold"/>
                                        <p:tgtEl>
                                          <p:spTgt spid="149512"/>
                                        </p:tgtEl>
                                        <p:attrNameLst>
                                          <p:attrName>ppt_x</p:attrName>
                                        </p:attrNameLst>
                                      </p:cBhvr>
                                      <p:tavLst>
                                        <p:tav tm="0">
                                          <p:val>
                                            <p:strVal val="1+#ppt_w/2"/>
                                          </p:val>
                                        </p:tav>
                                        <p:tav tm="100000">
                                          <p:val>
                                            <p:strVal val="#ppt_x"/>
                                          </p:val>
                                        </p:tav>
                                      </p:tavLst>
                                    </p:anim>
                                    <p:anim calcmode="lin" valueType="num">
                                      <p:cBhvr additive="base">
                                        <p:cTn id="14" dur="500" fill="hold"/>
                                        <p:tgtEl>
                                          <p:spTgt spid="149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animBg="1"/>
      <p:bldP spid="1495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WordArt 3"/>
          <p:cNvSpPr>
            <a:spLocks noChangeArrowheads="1" noChangeShapeType="1" noTextEdit="1"/>
          </p:cNvSpPr>
          <p:nvPr/>
        </p:nvSpPr>
        <p:spPr bwMode="auto">
          <a:xfrm>
            <a:off x="685800" y="533400"/>
            <a:ext cx="7772400" cy="9144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FFFF99"/>
                </a:solidFill>
                <a:effectLst>
                  <a:outerShdw dist="125724" dir="18900000" algn="ctr" rotWithShape="0">
                    <a:srgbClr val="000099"/>
                  </a:outerShdw>
                </a:effectLst>
                <a:latin typeface="Franklin Gothic Heavy"/>
              </a:rPr>
              <a:t>Portion Distortion</a:t>
            </a:r>
          </a:p>
        </p:txBody>
      </p:sp>
      <p:sp>
        <p:nvSpPr>
          <p:cNvPr id="45058" name="WordArt 4"/>
          <p:cNvSpPr>
            <a:spLocks noChangeArrowheads="1" noChangeShapeType="1" noTextEdit="1"/>
          </p:cNvSpPr>
          <p:nvPr/>
        </p:nvSpPr>
        <p:spPr bwMode="auto">
          <a:xfrm>
            <a:off x="3352800" y="3048000"/>
            <a:ext cx="2286000" cy="1143000"/>
          </a:xfrm>
          <a:prstGeom prst="rect">
            <a:avLst/>
          </a:prstGeom>
        </p:spPr>
        <p:txBody>
          <a:bodyPr wrap="none" fromWordArt="1">
            <a:prstTxWarp prst="textPlain">
              <a:avLst>
                <a:gd name="adj" fmla="val 50000"/>
              </a:avLst>
            </a:prstTxWarp>
          </a:bodyPr>
          <a:lstStyle/>
          <a:p>
            <a:pPr algn="ctr"/>
            <a:r>
              <a:rPr lang="en-US" sz="4000" b="1" kern="10" dirty="0" smtClean="0">
                <a:ln w="9525">
                  <a:solidFill>
                    <a:srgbClr val="000000"/>
                  </a:solidFill>
                  <a:round/>
                  <a:headEnd/>
                  <a:tailEnd/>
                </a:ln>
                <a:solidFill>
                  <a:srgbClr val="FFFF66"/>
                </a:solidFill>
                <a:latin typeface="Verdana"/>
              </a:rPr>
              <a:t>Chocolate</a:t>
            </a:r>
            <a:endParaRPr lang="en-US" sz="4000" b="1" kern="10" dirty="0">
              <a:ln w="9525">
                <a:solidFill>
                  <a:srgbClr val="000000"/>
                </a:solidFill>
                <a:round/>
                <a:headEnd/>
                <a:tailEnd/>
              </a:ln>
              <a:solidFill>
                <a:srgbClr val="FFFF66"/>
              </a:solidFill>
              <a:latin typeface="Verdana"/>
            </a:endParaRPr>
          </a:p>
          <a:p>
            <a:pPr algn="ctr"/>
            <a:r>
              <a:rPr lang="en-US" sz="4000" b="1" kern="10" dirty="0" smtClean="0">
                <a:ln w="9525">
                  <a:solidFill>
                    <a:srgbClr val="000000"/>
                  </a:solidFill>
                  <a:round/>
                  <a:headEnd/>
                  <a:tailEnd/>
                </a:ln>
                <a:solidFill>
                  <a:srgbClr val="FFFF66"/>
                </a:solidFill>
                <a:latin typeface="Verdana"/>
              </a:rPr>
              <a:t>Chip Cookie</a:t>
            </a:r>
            <a:endParaRPr lang="en-US" sz="4000" b="1" kern="10" dirty="0">
              <a:ln w="9525">
                <a:solidFill>
                  <a:srgbClr val="000000"/>
                </a:solidFill>
                <a:round/>
                <a:headEnd/>
                <a:tailEnd/>
              </a:ln>
              <a:solidFill>
                <a:srgbClr val="FFFF66"/>
              </a:solidFill>
              <a:latin typeface="Verdana"/>
            </a:endParaRPr>
          </a:p>
        </p:txBody>
      </p:sp>
      <p:sp>
        <p:nvSpPr>
          <p:cNvPr id="45059" name="WordArt 5"/>
          <p:cNvSpPr>
            <a:spLocks noChangeArrowheads="1" noChangeShapeType="1" noTextEdit="1"/>
          </p:cNvSpPr>
          <p:nvPr/>
        </p:nvSpPr>
        <p:spPr bwMode="auto">
          <a:xfrm>
            <a:off x="1066800" y="2057400"/>
            <a:ext cx="1671638" cy="47625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20 years ago</a:t>
            </a:r>
          </a:p>
        </p:txBody>
      </p:sp>
      <p:sp>
        <p:nvSpPr>
          <p:cNvPr id="181254" name="WordArt 6"/>
          <p:cNvSpPr>
            <a:spLocks noChangeArrowheads="1" noChangeShapeType="1" noTextEdit="1"/>
          </p:cNvSpPr>
          <p:nvPr/>
        </p:nvSpPr>
        <p:spPr bwMode="auto">
          <a:xfrm>
            <a:off x="6477000" y="2057400"/>
            <a:ext cx="1366838" cy="40005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Today</a:t>
            </a:r>
          </a:p>
        </p:txBody>
      </p:sp>
      <p:sp>
        <p:nvSpPr>
          <p:cNvPr id="181255" name="Text Box 7"/>
          <p:cNvSpPr txBox="1">
            <a:spLocks noChangeArrowheads="1"/>
          </p:cNvSpPr>
          <p:nvPr/>
        </p:nvSpPr>
        <p:spPr bwMode="auto">
          <a:xfrm>
            <a:off x="609600" y="5257800"/>
            <a:ext cx="2743200" cy="1084263"/>
          </a:xfrm>
          <a:prstGeom prst="rect">
            <a:avLst/>
          </a:prstGeom>
          <a:noFill/>
          <a:ln w="9525">
            <a:noFill/>
            <a:miter lim="800000"/>
            <a:headEnd/>
            <a:tailEnd/>
          </a:ln>
        </p:spPr>
        <p:txBody>
          <a:bodyPr>
            <a:spAutoFit/>
          </a:bodyPr>
          <a:lstStyle/>
          <a:p>
            <a:pPr algn="ctr" defTabSz="914400" eaLnBrk="0" hangingPunct="0">
              <a:spcBef>
                <a:spcPct val="50000"/>
              </a:spcBef>
            </a:pPr>
            <a:r>
              <a:rPr lang="en-CA" sz="2600" b="1" dirty="0">
                <a:solidFill>
                  <a:srgbClr val="FFFFFF"/>
                </a:solidFill>
                <a:latin typeface="Verdana" pitchFamily="34" charset="0"/>
              </a:rPr>
              <a:t>1 </a:t>
            </a:r>
            <a:r>
              <a:rPr lang="en-US" sz="2600" b="1" dirty="0">
                <a:solidFill>
                  <a:srgbClr val="FFFFFF"/>
                </a:solidFill>
                <a:latin typeface="Verdana" pitchFamily="34" charset="0"/>
              </a:rPr>
              <a:t>½ cups</a:t>
            </a:r>
          </a:p>
          <a:p>
            <a:pPr algn="ctr" defTabSz="914400" eaLnBrk="0" hangingPunct="0">
              <a:spcBef>
                <a:spcPct val="50000"/>
              </a:spcBef>
            </a:pPr>
            <a:r>
              <a:rPr lang="en-CA" sz="2600" b="1" dirty="0">
                <a:solidFill>
                  <a:srgbClr val="FFFFFF"/>
                </a:solidFill>
                <a:latin typeface="Verdana" pitchFamily="34" charset="0"/>
              </a:rPr>
              <a:t>390 calories</a:t>
            </a:r>
            <a:endParaRPr lang="en-US" sz="2600" b="1" dirty="0">
              <a:solidFill>
                <a:srgbClr val="FFFFFF"/>
              </a:solidFill>
              <a:latin typeface="Verdana" pitchFamily="34" charset="0"/>
            </a:endParaRPr>
          </a:p>
        </p:txBody>
      </p:sp>
      <p:sp>
        <p:nvSpPr>
          <p:cNvPr id="181256" name="Text Box 8"/>
          <p:cNvSpPr txBox="1">
            <a:spLocks noChangeArrowheads="1"/>
          </p:cNvSpPr>
          <p:nvPr/>
        </p:nvSpPr>
        <p:spPr bwMode="auto">
          <a:xfrm>
            <a:off x="5715000" y="5257800"/>
            <a:ext cx="2743200" cy="1084263"/>
          </a:xfrm>
          <a:prstGeom prst="rect">
            <a:avLst/>
          </a:prstGeom>
          <a:noFill/>
          <a:ln w="9525">
            <a:noFill/>
            <a:miter lim="800000"/>
            <a:headEnd/>
            <a:tailEnd/>
          </a:ln>
        </p:spPr>
        <p:txBody>
          <a:bodyPr>
            <a:spAutoFit/>
          </a:bodyPr>
          <a:lstStyle/>
          <a:p>
            <a:pPr algn="ctr" defTabSz="914400" eaLnBrk="0" hangingPunct="0">
              <a:spcBef>
                <a:spcPct val="50000"/>
              </a:spcBef>
            </a:pPr>
            <a:r>
              <a:rPr lang="en-CA" sz="2600" b="1" dirty="0">
                <a:solidFill>
                  <a:srgbClr val="FFFFFF"/>
                </a:solidFill>
                <a:latin typeface="Verdana" pitchFamily="34" charset="0"/>
              </a:rPr>
              <a:t>3 cups</a:t>
            </a:r>
          </a:p>
          <a:p>
            <a:pPr algn="ctr" defTabSz="914400" eaLnBrk="0" hangingPunct="0">
              <a:spcBef>
                <a:spcPct val="50000"/>
              </a:spcBef>
            </a:pPr>
            <a:r>
              <a:rPr lang="en-CA" sz="2600" b="1" dirty="0">
                <a:solidFill>
                  <a:srgbClr val="FFFFFF"/>
                </a:solidFill>
                <a:latin typeface="Verdana" pitchFamily="34" charset="0"/>
              </a:rPr>
              <a:t>790 calories</a:t>
            </a:r>
            <a:endParaRPr lang="en-US" sz="2600" b="1" dirty="0">
              <a:solidFill>
                <a:srgbClr val="FFFFFF"/>
              </a:solidFill>
              <a:latin typeface="Verdana" pitchFamily="34" charset="0"/>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1066800" y="2755900"/>
            <a:ext cx="14986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8237" y="2536825"/>
            <a:ext cx="18843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additive="base">
                                        <p:cTn id="7" dur="500" fill="hold"/>
                                        <p:tgtEl>
                                          <p:spTgt spid="45059"/>
                                        </p:tgtEl>
                                        <p:attrNameLst>
                                          <p:attrName>ppt_x</p:attrName>
                                        </p:attrNameLst>
                                      </p:cBhvr>
                                      <p:tavLst>
                                        <p:tav tm="0">
                                          <p:val>
                                            <p:strVal val="0-#ppt_w/2"/>
                                          </p:val>
                                        </p:tav>
                                        <p:tav tm="100000">
                                          <p:val>
                                            <p:strVal val="#ppt_x"/>
                                          </p:val>
                                        </p:tav>
                                      </p:tavLst>
                                    </p:anim>
                                    <p:anim calcmode="lin" valueType="num">
                                      <p:cBhvr additive="base">
                                        <p:cTn id="8" dur="500" fill="hold"/>
                                        <p:tgtEl>
                                          <p:spTgt spid="450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1254"/>
                                        </p:tgtEl>
                                        <p:attrNameLst>
                                          <p:attrName>style.visibility</p:attrName>
                                        </p:attrNameLst>
                                      </p:cBhvr>
                                      <p:to>
                                        <p:strVal val="visible"/>
                                      </p:to>
                                    </p:set>
                                    <p:anim calcmode="lin" valueType="num">
                                      <p:cBhvr additive="base">
                                        <p:cTn id="13" dur="500" fill="hold"/>
                                        <p:tgtEl>
                                          <p:spTgt spid="181254"/>
                                        </p:tgtEl>
                                        <p:attrNameLst>
                                          <p:attrName>ppt_x</p:attrName>
                                        </p:attrNameLst>
                                      </p:cBhvr>
                                      <p:tavLst>
                                        <p:tav tm="0">
                                          <p:val>
                                            <p:strVal val="1+#ppt_w/2"/>
                                          </p:val>
                                        </p:tav>
                                        <p:tav tm="100000">
                                          <p:val>
                                            <p:strVal val="#ppt_x"/>
                                          </p:val>
                                        </p:tav>
                                      </p:tavLst>
                                    </p:anim>
                                    <p:anim calcmode="lin" valueType="num">
                                      <p:cBhvr additive="base">
                                        <p:cTn id="14" dur="500" fill="hold"/>
                                        <p:tgtEl>
                                          <p:spTgt spid="181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18125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WordArt 3"/>
          <p:cNvSpPr>
            <a:spLocks noChangeArrowheads="1" noChangeShapeType="1" noTextEdit="1"/>
          </p:cNvSpPr>
          <p:nvPr/>
        </p:nvSpPr>
        <p:spPr bwMode="auto">
          <a:xfrm>
            <a:off x="685800" y="533400"/>
            <a:ext cx="7772400" cy="9144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FFFF99"/>
                </a:solidFill>
                <a:effectLst>
                  <a:outerShdw dist="125724" dir="18900000" algn="ctr" rotWithShape="0">
                    <a:srgbClr val="000099"/>
                  </a:outerShdw>
                </a:effectLst>
                <a:latin typeface="Franklin Gothic Heavy"/>
              </a:rPr>
              <a:t>Portion Distortion</a:t>
            </a:r>
          </a:p>
        </p:txBody>
      </p:sp>
      <p:sp>
        <p:nvSpPr>
          <p:cNvPr id="47106" name="WordArt 4"/>
          <p:cNvSpPr>
            <a:spLocks noChangeArrowheads="1" noChangeShapeType="1" noTextEdit="1"/>
          </p:cNvSpPr>
          <p:nvPr/>
        </p:nvSpPr>
        <p:spPr bwMode="auto">
          <a:xfrm>
            <a:off x="3352800" y="3048000"/>
            <a:ext cx="2286000" cy="11430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FFFF66"/>
                </a:solidFill>
                <a:latin typeface="Verdana"/>
              </a:rPr>
              <a:t>Popcorn</a:t>
            </a:r>
          </a:p>
        </p:txBody>
      </p:sp>
      <p:sp>
        <p:nvSpPr>
          <p:cNvPr id="181253" name="WordArt 5"/>
          <p:cNvSpPr>
            <a:spLocks noChangeArrowheads="1" noChangeShapeType="1" noTextEdit="1"/>
          </p:cNvSpPr>
          <p:nvPr/>
        </p:nvSpPr>
        <p:spPr bwMode="auto">
          <a:xfrm>
            <a:off x="1066800" y="2057400"/>
            <a:ext cx="1671638" cy="4762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20 years ago</a:t>
            </a:r>
          </a:p>
        </p:txBody>
      </p:sp>
      <p:sp>
        <p:nvSpPr>
          <p:cNvPr id="181254" name="WordArt 6"/>
          <p:cNvSpPr>
            <a:spLocks noChangeArrowheads="1" noChangeShapeType="1" noTextEdit="1"/>
          </p:cNvSpPr>
          <p:nvPr/>
        </p:nvSpPr>
        <p:spPr bwMode="auto">
          <a:xfrm>
            <a:off x="6429375" y="2057400"/>
            <a:ext cx="1414463" cy="4000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rPr>
              <a:t>Today</a:t>
            </a:r>
          </a:p>
        </p:txBody>
      </p:sp>
      <p:sp>
        <p:nvSpPr>
          <p:cNvPr id="181255" name="Text Box 7"/>
          <p:cNvSpPr txBox="1">
            <a:spLocks noChangeArrowheads="1"/>
          </p:cNvSpPr>
          <p:nvPr/>
        </p:nvSpPr>
        <p:spPr bwMode="auto">
          <a:xfrm>
            <a:off x="609600" y="5257800"/>
            <a:ext cx="2743200" cy="1016000"/>
          </a:xfrm>
          <a:prstGeom prst="rect">
            <a:avLst/>
          </a:prstGeom>
          <a:noFill/>
          <a:ln w="9525">
            <a:noFill/>
            <a:miter lim="800000"/>
            <a:headEnd/>
            <a:tailEnd/>
          </a:ln>
        </p:spPr>
        <p:txBody>
          <a:bodyPr>
            <a:spAutoFit/>
          </a:bodyPr>
          <a:lstStyle/>
          <a:p>
            <a:pPr algn="ctr" defTabSz="914400" eaLnBrk="0" hangingPunct="0">
              <a:spcBef>
                <a:spcPct val="50000"/>
              </a:spcBef>
            </a:pPr>
            <a:r>
              <a:rPr lang="en-CA" b="1">
                <a:solidFill>
                  <a:srgbClr val="FFFFFF"/>
                </a:solidFill>
                <a:latin typeface="Verdana" pitchFamily="34" charset="0"/>
              </a:rPr>
              <a:t>5 cups</a:t>
            </a:r>
          </a:p>
          <a:p>
            <a:pPr algn="ctr" defTabSz="914400" eaLnBrk="0" hangingPunct="0">
              <a:spcBef>
                <a:spcPct val="50000"/>
              </a:spcBef>
            </a:pPr>
            <a:r>
              <a:rPr lang="en-CA" sz="2800" b="1">
                <a:solidFill>
                  <a:srgbClr val="FFFFFF"/>
                </a:solidFill>
                <a:latin typeface="Verdana" pitchFamily="34" charset="0"/>
              </a:rPr>
              <a:t>270 calories</a:t>
            </a:r>
            <a:endParaRPr lang="en-US" sz="2800" b="1">
              <a:solidFill>
                <a:srgbClr val="FFFFFF"/>
              </a:solidFill>
              <a:latin typeface="Verdana" pitchFamily="34" charset="0"/>
            </a:endParaRPr>
          </a:p>
        </p:txBody>
      </p:sp>
      <p:sp>
        <p:nvSpPr>
          <p:cNvPr id="181256" name="Text Box 8"/>
          <p:cNvSpPr txBox="1">
            <a:spLocks noChangeArrowheads="1"/>
          </p:cNvSpPr>
          <p:nvPr/>
        </p:nvSpPr>
        <p:spPr bwMode="auto">
          <a:xfrm>
            <a:off x="5715000" y="5257800"/>
            <a:ext cx="2743200" cy="1016000"/>
          </a:xfrm>
          <a:prstGeom prst="rect">
            <a:avLst/>
          </a:prstGeom>
          <a:noFill/>
          <a:ln w="9525">
            <a:noFill/>
            <a:miter lim="800000"/>
            <a:headEnd/>
            <a:tailEnd/>
          </a:ln>
        </p:spPr>
        <p:txBody>
          <a:bodyPr>
            <a:spAutoFit/>
          </a:bodyPr>
          <a:lstStyle/>
          <a:p>
            <a:pPr algn="ctr" defTabSz="914400" eaLnBrk="0" hangingPunct="0">
              <a:spcBef>
                <a:spcPct val="50000"/>
              </a:spcBef>
            </a:pPr>
            <a:r>
              <a:rPr lang="en-CA" b="1">
                <a:solidFill>
                  <a:srgbClr val="FFFFFF"/>
                </a:solidFill>
                <a:latin typeface="Verdana" pitchFamily="34" charset="0"/>
              </a:rPr>
              <a:t>11 cups</a:t>
            </a:r>
          </a:p>
          <a:p>
            <a:pPr algn="ctr" defTabSz="914400" eaLnBrk="0" hangingPunct="0">
              <a:spcBef>
                <a:spcPct val="50000"/>
              </a:spcBef>
            </a:pPr>
            <a:r>
              <a:rPr lang="en-CA" sz="2800" b="1">
                <a:solidFill>
                  <a:srgbClr val="FFFFFF"/>
                </a:solidFill>
                <a:latin typeface="Verdana" pitchFamily="34" charset="0"/>
              </a:rPr>
              <a:t>630 calories</a:t>
            </a:r>
            <a:endParaRPr lang="en-US" sz="2800" b="1">
              <a:solidFill>
                <a:srgbClr val="FFFFFF"/>
              </a:solidFill>
              <a:latin typeface="Verdana" pitchFamily="34" charset="0"/>
            </a:endParaRPr>
          </a:p>
        </p:txBody>
      </p:sp>
      <p:pic>
        <p:nvPicPr>
          <p:cNvPr id="47111" name="Picture 9" descr="Picture8.jpg"/>
          <p:cNvPicPr>
            <a:picLocks noChangeAspect="1"/>
          </p:cNvPicPr>
          <p:nvPr/>
        </p:nvPicPr>
        <p:blipFill>
          <a:blip r:embed="rId3"/>
          <a:srcRect/>
          <a:stretch>
            <a:fillRect/>
          </a:stretch>
        </p:blipFill>
        <p:spPr bwMode="auto">
          <a:xfrm>
            <a:off x="1071563" y="2857500"/>
            <a:ext cx="1905000" cy="1895475"/>
          </a:xfrm>
          <a:prstGeom prst="rect">
            <a:avLst/>
          </a:prstGeom>
          <a:noFill/>
          <a:ln w="9525">
            <a:noFill/>
            <a:miter lim="800000"/>
            <a:headEnd/>
            <a:tailEnd/>
          </a:ln>
        </p:spPr>
      </p:pic>
      <p:pic>
        <p:nvPicPr>
          <p:cNvPr id="47112" name="Picture 10" descr="Picture9.jpg"/>
          <p:cNvPicPr>
            <a:picLocks noChangeAspect="1"/>
          </p:cNvPicPr>
          <p:nvPr/>
        </p:nvPicPr>
        <p:blipFill>
          <a:blip r:embed="rId4"/>
          <a:srcRect/>
          <a:stretch>
            <a:fillRect/>
          </a:stretch>
        </p:blipFill>
        <p:spPr bwMode="auto">
          <a:xfrm>
            <a:off x="6215063" y="2857500"/>
            <a:ext cx="1905000" cy="18954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1253"/>
                                        </p:tgtEl>
                                        <p:attrNameLst>
                                          <p:attrName>style.visibility</p:attrName>
                                        </p:attrNameLst>
                                      </p:cBhvr>
                                      <p:to>
                                        <p:strVal val="visible"/>
                                      </p:to>
                                    </p:set>
                                    <p:anim calcmode="lin" valueType="num">
                                      <p:cBhvr additive="base">
                                        <p:cTn id="7" dur="500" fill="hold"/>
                                        <p:tgtEl>
                                          <p:spTgt spid="181253"/>
                                        </p:tgtEl>
                                        <p:attrNameLst>
                                          <p:attrName>ppt_x</p:attrName>
                                        </p:attrNameLst>
                                      </p:cBhvr>
                                      <p:tavLst>
                                        <p:tav tm="0">
                                          <p:val>
                                            <p:strVal val="0-#ppt_w/2"/>
                                          </p:val>
                                        </p:tav>
                                        <p:tav tm="100000">
                                          <p:val>
                                            <p:strVal val="#ppt_x"/>
                                          </p:val>
                                        </p:tav>
                                      </p:tavLst>
                                    </p:anim>
                                    <p:anim calcmode="lin" valueType="num">
                                      <p:cBhvr additive="base">
                                        <p:cTn id="8" dur="500" fill="hold"/>
                                        <p:tgtEl>
                                          <p:spTgt spid="18125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1254"/>
                                        </p:tgtEl>
                                        <p:attrNameLst>
                                          <p:attrName>style.visibility</p:attrName>
                                        </p:attrNameLst>
                                      </p:cBhvr>
                                      <p:to>
                                        <p:strVal val="visible"/>
                                      </p:to>
                                    </p:set>
                                    <p:anim calcmode="lin" valueType="num">
                                      <p:cBhvr additive="base">
                                        <p:cTn id="13" dur="500" fill="hold"/>
                                        <p:tgtEl>
                                          <p:spTgt spid="181254"/>
                                        </p:tgtEl>
                                        <p:attrNameLst>
                                          <p:attrName>ppt_x</p:attrName>
                                        </p:attrNameLst>
                                      </p:cBhvr>
                                      <p:tavLst>
                                        <p:tav tm="0">
                                          <p:val>
                                            <p:strVal val="1+#ppt_w/2"/>
                                          </p:val>
                                        </p:tav>
                                        <p:tav tm="100000">
                                          <p:val>
                                            <p:strVal val="#ppt_x"/>
                                          </p:val>
                                        </p:tav>
                                      </p:tavLst>
                                    </p:anim>
                                    <p:anim calcmode="lin" valueType="num">
                                      <p:cBhvr additive="base">
                                        <p:cTn id="14" dur="500" fill="hold"/>
                                        <p:tgtEl>
                                          <p:spTgt spid="181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3" grpId="0" animBg="1"/>
      <p:bldP spid="18125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Today, we will talk about…</a:t>
            </a:r>
            <a:endParaRPr lang="en-US" dirty="0"/>
          </a:p>
        </p:txBody>
      </p:sp>
      <p:sp>
        <p:nvSpPr>
          <p:cNvPr id="3" name="Content Placeholder 2"/>
          <p:cNvSpPr>
            <a:spLocks noGrp="1"/>
          </p:cNvSpPr>
          <p:nvPr>
            <p:ph idx="1"/>
          </p:nvPr>
        </p:nvSpPr>
        <p:spPr/>
        <p:txBody>
          <a:bodyPr/>
          <a:lstStyle/>
          <a:p>
            <a:pPr>
              <a:buFont typeface="Wingdings" pitchFamily="2" charset="2"/>
              <a:buChar char="q"/>
            </a:pPr>
            <a:r>
              <a:rPr lang="en-CA" sz="4000" dirty="0"/>
              <a:t>What is diabetes?</a:t>
            </a:r>
          </a:p>
          <a:p>
            <a:pPr>
              <a:buFont typeface="Wingdings" pitchFamily="2" charset="2"/>
              <a:buChar char="q"/>
            </a:pPr>
            <a:r>
              <a:rPr lang="en-CA" sz="4000" b="1" dirty="0"/>
              <a:t>What to do if you have </a:t>
            </a:r>
            <a:r>
              <a:rPr lang="en-CA" sz="4000" b="1" dirty="0" smtClean="0"/>
              <a:t>diabetes</a:t>
            </a:r>
          </a:p>
          <a:p>
            <a:pPr lvl="1">
              <a:buFont typeface="Wingdings" charset="2"/>
              <a:buChar char="ü"/>
            </a:pPr>
            <a:r>
              <a:rPr lang="en-CA" sz="4000" dirty="0" smtClean="0"/>
              <a:t>Eat well</a:t>
            </a:r>
          </a:p>
          <a:p>
            <a:pPr lvl="1">
              <a:buFont typeface="Wingdings" charset="2"/>
              <a:buChar char="ü"/>
            </a:pPr>
            <a:r>
              <a:rPr lang="en-CA" sz="4000" b="1" dirty="0" smtClean="0"/>
              <a:t>Exercise</a:t>
            </a:r>
          </a:p>
          <a:p>
            <a:pPr marL="914400" lvl="2" indent="0">
              <a:buNone/>
            </a:pPr>
            <a:endParaRPr lang="en-CA" sz="3600" dirty="0"/>
          </a:p>
          <a:p>
            <a:endParaRPr lang="en-US" dirty="0"/>
          </a:p>
        </p:txBody>
      </p:sp>
    </p:spTree>
    <p:extLst>
      <p:ext uri="{BB962C8B-B14F-4D97-AF65-F5344CB8AC3E}">
        <p14:creationId xmlns:p14="http://schemas.microsoft.com/office/powerpoint/2010/main" val="179076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682875"/>
            <a:ext cx="8229600" cy="858838"/>
          </a:xfrm>
        </p:spPr>
        <p:txBody>
          <a:bodyPr/>
          <a:lstStyle/>
          <a:p>
            <a:pPr eaLnBrk="1" hangingPunct="1"/>
            <a:r>
              <a:rPr lang="en-US" sz="6000" dirty="0" smtClean="0"/>
              <a:t>Exercise</a:t>
            </a:r>
          </a:p>
        </p:txBody>
      </p:sp>
      <p:pic>
        <p:nvPicPr>
          <p:cNvPr id="2" name="Picture 1"/>
          <p:cNvPicPr>
            <a:picLocks noChangeAspect="1"/>
          </p:cNvPicPr>
          <p:nvPr/>
        </p:nvPicPr>
        <p:blipFill>
          <a:blip r:embed="rId2"/>
          <a:stretch>
            <a:fillRect/>
          </a:stretch>
        </p:blipFill>
        <p:spPr>
          <a:xfrm>
            <a:off x="-3405188" y="-1943100"/>
            <a:ext cx="3124200" cy="26035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71200" y="-2913869"/>
            <a:ext cx="3809998" cy="2540954"/>
          </a:xfrm>
          <a:prstGeom prst="rect">
            <a:avLst/>
          </a:prstGeom>
        </p:spPr>
      </p:pic>
      <p:pic>
        <p:nvPicPr>
          <p:cNvPr id="7" name="Picture 6"/>
          <p:cNvPicPr>
            <a:picLocks noChangeAspect="1"/>
          </p:cNvPicPr>
          <p:nvPr/>
        </p:nvPicPr>
        <p:blipFill>
          <a:blip r:embed="rId4"/>
          <a:stretch>
            <a:fillRect/>
          </a:stretch>
        </p:blipFill>
        <p:spPr>
          <a:xfrm>
            <a:off x="-3505200" y="7097184"/>
            <a:ext cx="3505200" cy="23241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6533" y="7047278"/>
            <a:ext cx="4182533" cy="2374006"/>
          </a:xfrm>
          <a:prstGeom prst="rect">
            <a:avLst/>
          </a:prstGeom>
        </p:spPr>
      </p:pic>
    </p:spTree>
    <p:extLst>
      <p:ext uri="{BB962C8B-B14F-4D97-AF65-F5344CB8AC3E}">
        <p14:creationId xmlns:p14="http://schemas.microsoft.com/office/powerpoint/2010/main" val="21730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1.48148E-6 L 0.39462 0.32824 " pathEditMode="relative" rAng="0" ptsTypes="AA">
                                      <p:cBhvr>
                                        <p:cTn id="6" dur="2000" fill="hold"/>
                                        <p:tgtEl>
                                          <p:spTgt spid="2"/>
                                        </p:tgtEl>
                                        <p:attrNameLst>
                                          <p:attrName>ppt_x</p:attrName>
                                          <p:attrName>ppt_y</p:attrName>
                                        </p:attrNameLst>
                                      </p:cBhvr>
                                      <p:rCtr x="19740" y="1641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2.96296E-6 L -0.67777 0.43449 " pathEditMode="relative" rAng="0" ptsTypes="AA">
                                      <p:cBhvr>
                                        <p:cTn id="10" dur="2000" fill="hold"/>
                                        <p:tgtEl>
                                          <p:spTgt spid="6"/>
                                        </p:tgtEl>
                                        <p:attrNameLst>
                                          <p:attrName>ppt_x</p:attrName>
                                          <p:attrName>ppt_y</p:attrName>
                                        </p:attrNameLst>
                                      </p:cBhvr>
                                      <p:rCtr x="-33889" y="2171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33333E-6 1.85185E-6 L 0.4092 -0.41968 " pathEditMode="relative" rAng="0" ptsTypes="AA">
                                      <p:cBhvr>
                                        <p:cTn id="14" dur="2000" fill="hold"/>
                                        <p:tgtEl>
                                          <p:spTgt spid="7"/>
                                        </p:tgtEl>
                                        <p:attrNameLst>
                                          <p:attrName>ppt_x</p:attrName>
                                          <p:attrName>ppt_y</p:attrName>
                                        </p:attrNameLst>
                                      </p:cBhvr>
                                      <p:rCtr x="20451" y="-2099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44444E-6 -4.44444E-6 L -0.41216 -0.45 " pathEditMode="relative" rAng="0" ptsTypes="AA">
                                      <p:cBhvr>
                                        <p:cTn id="18" dur="2000" fill="hold"/>
                                        <p:tgtEl>
                                          <p:spTgt spid="14"/>
                                        </p:tgtEl>
                                        <p:attrNameLst>
                                          <p:attrName>ppt_x</p:attrName>
                                          <p:attrName>ppt_y</p:attrName>
                                        </p:attrNameLst>
                                      </p:cBhvr>
                                      <p:rCtr x="-20608" y="-2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p:txBody>
          <a:bodyPr/>
          <a:lstStyle/>
          <a:p>
            <a:r>
              <a:rPr lang="en-US" dirty="0"/>
              <a:t>m</a:t>
            </a:r>
            <a:r>
              <a:rPr lang="en-US" dirty="0" smtClean="0"/>
              <a:t>ost of our food turns into sugar.</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6963" y="2949046"/>
            <a:ext cx="867304" cy="973769"/>
          </a:xfrm>
          <a:prstGeom prst="rect">
            <a:avLst/>
          </a:prstGeom>
          <a:noFill/>
          <a:ln w="9525">
            <a:noFill/>
            <a:miter lim="800000"/>
            <a:headEnd/>
            <a:tailEnd/>
          </a:ln>
        </p:spPr>
      </p:pic>
      <p:pic>
        <p:nvPicPr>
          <p:cNvPr id="6"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37897" y="4642379"/>
            <a:ext cx="867304" cy="973769"/>
          </a:xfrm>
          <a:prstGeom prst="rect">
            <a:avLst/>
          </a:prstGeom>
          <a:noFill/>
          <a:ln w="9525">
            <a:noFill/>
            <a:miter lim="800000"/>
            <a:headEnd/>
            <a:tailEnd/>
          </a:ln>
        </p:spPr>
      </p:pic>
      <p:pic>
        <p:nvPicPr>
          <p:cNvPr id="7"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04911" y="2292828"/>
            <a:ext cx="867304" cy="973769"/>
          </a:xfrm>
          <a:prstGeom prst="rect">
            <a:avLst/>
          </a:prstGeom>
          <a:noFill/>
          <a:ln w="9525">
            <a:noFill/>
            <a:miter lim="800000"/>
            <a:headEnd/>
            <a:tailEnd/>
          </a:ln>
        </p:spPr>
      </p:pic>
      <p:pic>
        <p:nvPicPr>
          <p:cNvPr id="8"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38586" y="2170113"/>
            <a:ext cx="867304" cy="973769"/>
          </a:xfrm>
          <a:prstGeom prst="rect">
            <a:avLst/>
          </a:prstGeom>
          <a:noFill/>
          <a:ln w="9525">
            <a:noFill/>
            <a:miter lim="800000"/>
            <a:headEnd/>
            <a:tailEnd/>
          </a:ln>
        </p:spPr>
      </p:pic>
      <p:pic>
        <p:nvPicPr>
          <p:cNvPr id="9"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71282" y="4460500"/>
            <a:ext cx="867304" cy="973769"/>
          </a:xfrm>
          <a:prstGeom prst="rect">
            <a:avLst/>
          </a:prstGeom>
          <a:noFill/>
          <a:ln w="9525">
            <a:noFill/>
            <a:miter lim="800000"/>
            <a:headEnd/>
            <a:tailEnd/>
          </a:ln>
        </p:spPr>
      </p:pic>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28430" y="3753482"/>
            <a:ext cx="867304" cy="973769"/>
          </a:xfrm>
          <a:prstGeom prst="rect">
            <a:avLst/>
          </a:prstGeom>
          <a:noFill/>
          <a:ln w="9525">
            <a:noFill/>
            <a:miter lim="800000"/>
            <a:headEnd/>
            <a:tailEnd/>
          </a:ln>
        </p:spPr>
      </p:pic>
    </p:spTree>
    <p:extLst>
      <p:ext uri="{BB962C8B-B14F-4D97-AF65-F5344CB8AC3E}">
        <p14:creationId xmlns:p14="http://schemas.microsoft.com/office/powerpoint/2010/main" val="422191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p:nvPr>
        </p:nvSpPr>
        <p:spPr/>
        <p:txBody>
          <a:bodyPr/>
          <a:lstStyle/>
          <a:p>
            <a:endParaRPr lang="en-US" smtClean="0"/>
          </a:p>
        </p:txBody>
      </p:sp>
      <p:sp>
        <p:nvSpPr>
          <p:cNvPr id="57347" name="Rectangle 3"/>
          <p:cNvSpPr>
            <a:spLocks noGrp="1"/>
          </p:cNvSpPr>
          <p:nvPr>
            <p:ph type="body" idx="1"/>
          </p:nvPr>
        </p:nvSpPr>
        <p:spPr/>
        <p:txBody>
          <a:bodyPr/>
          <a:lstStyle/>
          <a:p>
            <a:endParaRPr lang="en-US" smtClean="0"/>
          </a:p>
        </p:txBody>
      </p:sp>
      <p:pic>
        <p:nvPicPr>
          <p:cNvPr id="57348" name="Picture 4" descr="fredsleep2"/>
          <p:cNvPicPr>
            <a:picLocks noChangeAspect="1" noChangeArrowheads="1"/>
          </p:cNvPicPr>
          <p:nvPr/>
        </p:nvPicPr>
        <p:blipFill>
          <a:blip r:embed="rId2"/>
          <a:srcRect/>
          <a:stretch>
            <a:fillRect/>
          </a:stretch>
        </p:blipFill>
        <p:spPr bwMode="auto">
          <a:xfrm>
            <a:off x="1476375" y="1100138"/>
            <a:ext cx="6191250" cy="46577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457200" y="274638"/>
            <a:ext cx="8228013" cy="1141412"/>
          </a:xfrm>
        </p:spPr>
        <p:txBody>
          <a:bodyPr/>
          <a:lstStyle/>
          <a:p>
            <a:pPr eaLnBrk="1" hangingPunct="1"/>
            <a:r>
              <a:rPr lang="en-CA" sz="4000" dirty="0" smtClean="0"/>
              <a:t>Why get more active?</a:t>
            </a:r>
            <a:br>
              <a:rPr lang="en-CA" sz="4000" dirty="0" smtClean="0"/>
            </a:br>
            <a:r>
              <a:rPr lang="en-CA" sz="4000" dirty="0" smtClean="0"/>
              <a:t/>
            </a:r>
            <a:br>
              <a:rPr lang="en-CA" sz="4000" dirty="0" smtClean="0"/>
            </a:br>
            <a:r>
              <a:rPr lang="en-CA" sz="4000" dirty="0" smtClean="0"/>
              <a:t/>
            </a:r>
            <a:br>
              <a:rPr lang="en-CA" sz="4000" dirty="0" smtClean="0"/>
            </a:br>
            <a:r>
              <a:rPr lang="en-CA" sz="4000" dirty="0" smtClean="0"/>
              <a:t/>
            </a:r>
            <a:br>
              <a:rPr lang="en-CA" sz="4000" dirty="0" smtClean="0"/>
            </a:br>
            <a:r>
              <a:rPr lang="en-CA" sz="4000" dirty="0" smtClean="0"/>
              <a:t/>
            </a:r>
            <a:br>
              <a:rPr lang="en-CA" sz="4000" dirty="0" smtClean="0"/>
            </a:br>
            <a:r>
              <a:rPr lang="en-CA" sz="4000" dirty="0" smtClean="0"/>
              <a:t/>
            </a:r>
            <a:br>
              <a:rPr lang="en-CA" sz="4000" dirty="0" smtClean="0"/>
            </a:br>
            <a:r>
              <a:rPr lang="en-CA" sz="4000" dirty="0" smtClean="0"/>
              <a:t/>
            </a:r>
            <a:br>
              <a:rPr lang="en-CA" sz="4000" dirty="0" smtClean="0"/>
            </a:br>
            <a:r>
              <a:rPr lang="en-CA" dirty="0" smtClean="0"/>
              <a:t>Why be more active?</a:t>
            </a:r>
            <a:br>
              <a:rPr lang="en-CA" dirty="0" smtClean="0"/>
            </a:br>
            <a:r>
              <a:rPr lang="en-CA" dirty="0" smtClean="0"/>
              <a:t/>
            </a:r>
            <a:br>
              <a:rPr lang="en-CA" dirty="0" smtClean="0"/>
            </a:br>
            <a:r>
              <a:rPr lang="en-CA" sz="4000" dirty="0" smtClean="0"/>
              <a:t/>
            </a:r>
            <a:br>
              <a:rPr lang="en-CA" sz="4000" dirty="0" smtClean="0"/>
            </a:br>
            <a:r>
              <a:rPr lang="en-CA" sz="4000" dirty="0" smtClean="0"/>
              <a:t/>
            </a:r>
            <a:br>
              <a:rPr lang="en-CA" sz="4000" dirty="0" smtClean="0"/>
            </a:br>
            <a:r>
              <a:rPr lang="en-CA" sz="4000" dirty="0" smtClean="0"/>
              <a:t/>
            </a:r>
            <a:br>
              <a:rPr lang="en-CA" sz="4000" dirty="0" smtClean="0"/>
            </a:br>
            <a:r>
              <a:rPr lang="en-CA" sz="4000" dirty="0" smtClean="0"/>
              <a:t/>
            </a:r>
            <a:br>
              <a:rPr lang="en-CA" sz="4000" dirty="0" smtClean="0"/>
            </a:br>
            <a:r>
              <a:rPr lang="en-CA" sz="4000" dirty="0" smtClean="0"/>
              <a:t/>
            </a:r>
            <a:br>
              <a:rPr lang="en-CA" sz="4000" dirty="0" smtClean="0"/>
            </a:br>
            <a:endParaRPr lang="en-US" sz="4000" dirty="0" smtClean="0"/>
          </a:p>
        </p:txBody>
      </p:sp>
      <p:pic>
        <p:nvPicPr>
          <p:cNvPr id="47107" name="Content Placeholder 7" descr="PR2008-0221-srGamesPong.jpg"/>
          <p:cNvPicPr>
            <a:picLocks noGrp="1" noChangeAspect="1"/>
          </p:cNvPicPr>
          <p:nvPr>
            <p:ph sz="half" idx="4294967295"/>
          </p:nvPr>
        </p:nvPicPr>
        <p:blipFill>
          <a:blip r:embed="rId3" cstate="email"/>
          <a:stretch>
            <a:fillRect/>
          </a:stretch>
        </p:blipFill>
        <p:spPr>
          <a:xfrm>
            <a:off x="457200" y="1934333"/>
            <a:ext cx="4037013" cy="3856109"/>
          </a:xfrm>
          <a:effectLst>
            <a:softEdge rad="112500"/>
          </a:effectLst>
        </p:spPr>
      </p:pic>
      <p:sp>
        <p:nvSpPr>
          <p:cNvPr id="32771" name="Text Placeholder 6"/>
          <p:cNvSpPr>
            <a:spLocks noGrp="1"/>
          </p:cNvSpPr>
          <p:nvPr>
            <p:ph type="body" sz="half" idx="4294967295"/>
          </p:nvPr>
        </p:nvSpPr>
        <p:spPr>
          <a:xfrm>
            <a:off x="4714875" y="2143125"/>
            <a:ext cx="4038600" cy="4071938"/>
          </a:xfrm>
        </p:spPr>
        <p:txBody>
          <a:bodyPr/>
          <a:lstStyle/>
          <a:p>
            <a:pPr eaLnBrk="1" hangingPunct="1"/>
            <a:r>
              <a:rPr lang="en-CA" dirty="0" smtClean="0"/>
              <a:t>Builds your muscles</a:t>
            </a:r>
          </a:p>
          <a:p>
            <a:pPr eaLnBrk="1" hangingPunct="1"/>
            <a:r>
              <a:rPr lang="en-CA" dirty="0" smtClean="0"/>
              <a:t>Keeps your weight down</a:t>
            </a:r>
          </a:p>
          <a:p>
            <a:pPr eaLnBrk="1" hangingPunct="1"/>
            <a:r>
              <a:rPr lang="en-CA" dirty="0" smtClean="0"/>
              <a:t>Lowers blood sugars</a:t>
            </a:r>
          </a:p>
          <a:p>
            <a:pPr eaLnBrk="1" hangingPunct="1"/>
            <a:r>
              <a:rPr lang="en-CA" dirty="0" smtClean="0"/>
              <a:t>Helps blood pressure</a:t>
            </a:r>
          </a:p>
          <a:p>
            <a:pPr eaLnBrk="1" hangingPunct="1"/>
            <a:endParaRPr lang="en-CA" dirty="0" smtClean="0"/>
          </a:p>
          <a:p>
            <a:pPr marL="0" indent="0" eaLnBrk="1" hangingPunct="1">
              <a:buNone/>
            </a:pPr>
            <a:endParaRPr lang="en-CA" sz="2400" dirty="0" smtClean="0"/>
          </a:p>
          <a:p>
            <a:pPr eaLnBrk="1" hangingPunct="1"/>
            <a:endParaRPr lang="en-CA" sz="240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par>
                                <p:cTn id="8" presetID="2" presetClass="entr" presetSubtype="4" fill="hold" nodeType="withEffect">
                                  <p:stCondLst>
                                    <p:cond delay="0"/>
                                  </p:stCondLst>
                                  <p:childTnLst>
                                    <p:set>
                                      <p:cBhvr>
                                        <p:cTn id="9" dur="1" fill="hold">
                                          <p:stCondLst>
                                            <p:cond delay="0"/>
                                          </p:stCondLst>
                                        </p:cTn>
                                        <p:tgtEl>
                                          <p:spTgt spid="32771">
                                            <p:txEl>
                                              <p:pRg st="0" end="0"/>
                                            </p:txEl>
                                          </p:spTgt>
                                        </p:tgtEl>
                                        <p:attrNameLst>
                                          <p:attrName>style.visibility</p:attrName>
                                        </p:attrNameLst>
                                      </p:cBhvr>
                                      <p:to>
                                        <p:strVal val="visible"/>
                                      </p:to>
                                    </p:set>
                                    <p:anim calcmode="lin" valueType="num">
                                      <p:cBhvr additive="base">
                                        <p:cTn id="10"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2771">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additive="base">
                                        <p:cTn id="14"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2771">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771">
                                            <p:txEl>
                                              <p:pRg st="2" end="2"/>
                                            </p:txEl>
                                          </p:spTgt>
                                        </p:tgtEl>
                                        <p:attrNameLst>
                                          <p:attrName>style.visibility</p:attrName>
                                        </p:attrNameLst>
                                      </p:cBhvr>
                                      <p:to>
                                        <p:strVal val="visible"/>
                                      </p:to>
                                    </p:set>
                                    <p:anim calcmode="lin" valueType="num">
                                      <p:cBhvr additive="base">
                                        <p:cTn id="18"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2771">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 calcmode="lin" valueType="num">
                                      <p:cBhvr additive="base">
                                        <p:cTn id="22"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idx="4294967295"/>
          </p:nvPr>
        </p:nvSpPr>
        <p:spPr/>
        <p:txBody>
          <a:bodyPr/>
          <a:lstStyle/>
          <a:p>
            <a:pPr eaLnBrk="1" hangingPunct="1"/>
            <a:r>
              <a:rPr lang="en-CA" smtClean="0"/>
              <a:t>How much is enough?</a:t>
            </a:r>
          </a:p>
        </p:txBody>
      </p:sp>
      <p:sp>
        <p:nvSpPr>
          <p:cNvPr id="36866" name="Content Placeholder 2"/>
          <p:cNvSpPr>
            <a:spLocks noGrp="1"/>
          </p:cNvSpPr>
          <p:nvPr>
            <p:ph idx="4294967295"/>
          </p:nvPr>
        </p:nvSpPr>
        <p:spPr>
          <a:xfrm>
            <a:off x="-2827856" y="2642110"/>
            <a:ext cx="2472266" cy="1777470"/>
          </a:xfrm>
        </p:spPr>
        <p:txBody>
          <a:bodyPr/>
          <a:lstStyle/>
          <a:p>
            <a:pPr eaLnBrk="1" hangingPunct="1">
              <a:buFont typeface="Arial" charset="0"/>
              <a:buNone/>
            </a:pPr>
            <a:r>
              <a:rPr lang="en-CA" dirty="0" smtClean="0"/>
              <a:t>	Aim for 150 minutes per week </a:t>
            </a:r>
          </a:p>
          <a:p>
            <a:pPr eaLnBrk="1" hangingPunct="1"/>
            <a:endParaRPr lang="en-CA" dirty="0" smtClean="0"/>
          </a:p>
        </p:txBody>
      </p:sp>
      <p:pic>
        <p:nvPicPr>
          <p:cNvPr id="36867" name="Picture 3" descr="exercise_family.jpg"/>
          <p:cNvPicPr>
            <a:picLocks noChangeAspect="1"/>
          </p:cNvPicPr>
          <p:nvPr/>
        </p:nvPicPr>
        <p:blipFill>
          <a:blip r:embed="rId3"/>
          <a:srcRect/>
          <a:stretch>
            <a:fillRect/>
          </a:stretch>
        </p:blipFill>
        <p:spPr bwMode="auto">
          <a:xfrm>
            <a:off x="1168401" y="1417639"/>
            <a:ext cx="6604000" cy="3890962"/>
          </a:xfrm>
          <a:prstGeom prst="rect">
            <a:avLst/>
          </a:prstGeom>
          <a:noFill/>
          <a:ln w="9525">
            <a:noFill/>
            <a:miter lim="800000"/>
            <a:headEnd/>
            <a:tailEnd/>
          </a:ln>
        </p:spPr>
      </p:pic>
      <p:sp>
        <p:nvSpPr>
          <p:cNvPr id="3" name="TextBox 2"/>
          <p:cNvSpPr txBox="1"/>
          <p:nvPr/>
        </p:nvSpPr>
        <p:spPr>
          <a:xfrm>
            <a:off x="1384300" y="6019800"/>
            <a:ext cx="6388101" cy="707886"/>
          </a:xfrm>
          <a:prstGeom prst="rect">
            <a:avLst/>
          </a:prstGeom>
          <a:noFill/>
        </p:spPr>
        <p:txBody>
          <a:bodyPr wrap="square" rtlCol="0">
            <a:spAutoFit/>
          </a:bodyPr>
          <a:lstStyle/>
          <a:p>
            <a:pPr algn="ctr"/>
            <a:r>
              <a:rPr lang="en-CA" sz="4000" dirty="0" smtClean="0"/>
              <a:t>Try to be active every day.</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Today, we will talk about…</a:t>
            </a:r>
            <a:endParaRPr lang="en-US" dirty="0"/>
          </a:p>
        </p:txBody>
      </p:sp>
      <p:sp>
        <p:nvSpPr>
          <p:cNvPr id="3" name="Content Placeholder 2"/>
          <p:cNvSpPr>
            <a:spLocks noGrp="1"/>
          </p:cNvSpPr>
          <p:nvPr>
            <p:ph idx="1"/>
          </p:nvPr>
        </p:nvSpPr>
        <p:spPr/>
        <p:txBody>
          <a:bodyPr/>
          <a:lstStyle/>
          <a:p>
            <a:pPr>
              <a:buFont typeface="Wingdings" pitchFamily="2" charset="2"/>
              <a:buChar char="q"/>
            </a:pPr>
            <a:r>
              <a:rPr lang="en-CA" sz="4000" dirty="0"/>
              <a:t>What is diabetes</a:t>
            </a:r>
            <a:r>
              <a:rPr lang="en-CA" sz="4000" dirty="0" smtClean="0"/>
              <a:t>?</a:t>
            </a:r>
          </a:p>
          <a:p>
            <a:pPr>
              <a:buFont typeface="Wingdings" pitchFamily="2" charset="2"/>
              <a:buChar char="q"/>
            </a:pPr>
            <a:r>
              <a:rPr lang="en-CA" sz="4000" b="1" dirty="0" smtClean="0"/>
              <a:t>What to do if you have diabetes</a:t>
            </a:r>
          </a:p>
          <a:p>
            <a:pPr lvl="1">
              <a:buFont typeface="Wingdings" charset="2"/>
              <a:buChar char="ü"/>
            </a:pPr>
            <a:r>
              <a:rPr lang="en-CA" sz="3600" dirty="0" smtClean="0"/>
              <a:t>Eat well</a:t>
            </a:r>
          </a:p>
          <a:p>
            <a:pPr lvl="1">
              <a:buFont typeface="Wingdings" charset="2"/>
              <a:buChar char="ü"/>
            </a:pPr>
            <a:r>
              <a:rPr lang="en-CA" sz="3600" dirty="0" smtClean="0"/>
              <a:t>Exercise</a:t>
            </a:r>
          </a:p>
          <a:p>
            <a:pPr lvl="1">
              <a:buFont typeface="Wingdings" charset="2"/>
              <a:buChar char="ü"/>
            </a:pPr>
            <a:r>
              <a:rPr lang="en-CA" sz="3600" b="1" dirty="0" smtClean="0"/>
              <a:t>Take your medications</a:t>
            </a:r>
          </a:p>
          <a:p>
            <a:pPr marL="0" indent="0">
              <a:buNone/>
            </a:pPr>
            <a:endParaRPr lang="en-US" b="1" dirty="0"/>
          </a:p>
        </p:txBody>
      </p:sp>
    </p:spTree>
    <p:extLst>
      <p:ext uri="{BB962C8B-B14F-4D97-AF65-F5344CB8AC3E}">
        <p14:creationId xmlns:p14="http://schemas.microsoft.com/office/powerpoint/2010/main" val="279448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809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7" name="Title 1"/>
          <p:cNvSpPr>
            <a:spLocks noGrp="1"/>
          </p:cNvSpPr>
          <p:nvPr>
            <p:ph type="title"/>
          </p:nvPr>
        </p:nvSpPr>
        <p:spPr>
          <a:xfrm>
            <a:off x="457200" y="274638"/>
            <a:ext cx="8229600" cy="1143000"/>
          </a:xfrm>
        </p:spPr>
        <p:txBody>
          <a:bodyPr/>
          <a:lstStyle/>
          <a:p>
            <a:r>
              <a:rPr lang="en-CA" dirty="0" smtClean="0"/>
              <a:t>Take your medications, as prescribed by your doctor</a:t>
            </a:r>
            <a:endParaRPr lang="en-CA" dirty="0"/>
          </a:p>
        </p:txBody>
      </p:sp>
      <p:pic>
        <p:nvPicPr>
          <p:cNvPr id="8" name="Picture 4" descr="http://t2.gstatic.com/images?q=tbn:ANd9GcSdm9pItBqyQO_smIPrhuWQxl1CV_ITl7rFzTp4Yi0OeZztkEiiYQ"/>
          <p:cNvPicPr>
            <a:picLocks noChangeAspect="1" noChangeArrowheads="1"/>
          </p:cNvPicPr>
          <p:nvPr/>
        </p:nvPicPr>
        <p:blipFill>
          <a:blip r:embed="rId2"/>
          <a:srcRect/>
          <a:stretch>
            <a:fillRect/>
          </a:stretch>
        </p:blipFill>
        <p:spPr bwMode="auto">
          <a:xfrm>
            <a:off x="806666" y="2352676"/>
            <a:ext cx="2747962" cy="2747962"/>
          </a:xfrm>
          <a:prstGeom prst="rect">
            <a:avLst/>
          </a:prstGeom>
          <a:noFill/>
        </p:spPr>
      </p:pic>
      <p:pic>
        <p:nvPicPr>
          <p:cNvPr id="9" name="Picture 6" descr="http://www.healthfirstpharmacydfw.com/wp-content/uploads/2011/05/Blister-pack-web.jpg">
            <a:hlinkClick r:id="rId3"/>
          </p:cNvPr>
          <p:cNvPicPr>
            <a:picLocks noChangeAspect="1" noChangeArrowheads="1"/>
          </p:cNvPicPr>
          <p:nvPr/>
        </p:nvPicPr>
        <p:blipFill>
          <a:blip r:embed="rId4"/>
          <a:srcRect/>
          <a:stretch>
            <a:fillRect/>
          </a:stretch>
        </p:blipFill>
        <p:spPr bwMode="auto">
          <a:xfrm>
            <a:off x="3719728" y="2312987"/>
            <a:ext cx="1881408" cy="2630488"/>
          </a:xfrm>
          <a:prstGeom prst="rect">
            <a:avLst/>
          </a:prstGeom>
          <a:noFill/>
        </p:spPr>
      </p:pic>
      <p:pic>
        <p:nvPicPr>
          <p:cNvPr id="10" name="Picture 8" descr="http://t1.gstatic.com/images?q=tbn:ANd9GcT9VvVtA6gy2L8dO4K8yLiP08Amqp8zK2xqkQd5RLgeYrY1256-9Q"/>
          <p:cNvPicPr>
            <a:picLocks noChangeAspect="1" noChangeArrowheads="1"/>
          </p:cNvPicPr>
          <p:nvPr/>
        </p:nvPicPr>
        <p:blipFill>
          <a:blip r:embed="rId5"/>
          <a:srcRect/>
          <a:stretch>
            <a:fillRect/>
          </a:stretch>
        </p:blipFill>
        <p:spPr bwMode="auto">
          <a:xfrm>
            <a:off x="6091453" y="3724277"/>
            <a:ext cx="2390775" cy="1914525"/>
          </a:xfrm>
          <a:prstGeom prst="rect">
            <a:avLst/>
          </a:prstGeom>
          <a:noFill/>
        </p:spPr>
      </p:pic>
      <p:sp>
        <p:nvSpPr>
          <p:cNvPr id="11" name="AutoShape 10" descr="data:image/jpeg;base64,/9j/4AAQSkZJRgABAQAAAQABAAD/2wCEAAkGBhQSEBQUExQUFBQVFhQUFRcYFRUXFhcXFBQVFRUXFRUXHCYeFxkjGhQUHy8gIycpLCwsFR4xNTAqNSYrLCkBCQoKDgwOGg8PGiwkHhwsLCwsKSwsLCksLCwsLCksLCwsLCwpLCwsLCwpLCwsKSwsKSwsLCwsKSwsLCwsKSwsLP/AABEIAJ4BPwMBIgACEQEDEQH/xAAcAAABBQEBAQAAAAAAAAAAAAAAAwQFBgcCAQj/xAA+EAABAwIDBQYEAwcEAgMAAAABAAIDBBEFITEGEkFRYSIycYGRoRNCscEH0fAUM1JicpLhFSOCorLxFkPC/8QAGgEBAAMBAQEAAAAAAAAAAAAAAAECAwQFBv/EACsRAAICAQMEAQIGAwAAAAAAAAABAgMRITFBBBITUSIykUKBobHB4QUUYf/aAAwDAQACEQMRAD8A3FcTTBjS5xsAm+K4mynhfK/utF+pPADqSsjrds55ZS/fLQdGjugcAAtqqXY9Dl6jqY0JZ3ZqVNtHG8kC4PXK/gnT8SY0Xc5oHMkD6rKDtFJujLefa4yGXU9ErhpYXb9Q74r+APcb4Dj+slu+nRgurbWff5GqU2JRSdyRjjyDgT6JyqfR46wAWsB0sFKwY8DxWEqmtjqhcnuTaExjxVpThlU08Vm4tGqkmLIXgcCvVUsCEIQAhCEAIQhACEIQAhCEAIQhACEIQAhCEAIQhACEIQAhCEAIQhACEIQAhCEAIQhAZ7+K9a60UQvu5yO8dG//AKWbt1zWifiO937QwAXHwx7ucqFiTN1u9ay9Dp59sDx+sq8ln2FKup3Who1PaeefIeCbNqiOKcy0NuFtMuSavpiF0VzSWDjvqk5ZQszEnDQlOYsekHFRbmFeLXKZz4nHZljh2reOKlKTbY8VSSumC5squEGXV1seTUKXbMEBS0G0gPz+QssmZMQB6ApSOqcCMz4DXksHTFnbHq5x3NlpsVJGoPQ2B9k9FcOIPln7rHocbczU9LXzVrw7E5HO3Bq394dQwnMMA+Z1teA8VzW1KGp3UdQ7XhF7bUNPEeqUVfoat1w21+pH6Cnd8BtyQOZNgFys7jtCiqrGy3uROf5gfmkqfaS5s+JzOtw4H008+SgnDJpCRp6xrx2T5aH0SyEAhCEAIQhACEIQAhCEAIQhACEIQAhCEAIQhACEIQAhCEAIQhAVbbfDN9rZB8vZd4HQ+t/VZntLh5dTvA1t/hblLEHNLXC4IsQqRtBsk5jXOZ22Z3Fu0B5araueNGc91fdqin4cfjQMk/iaCeh0I8QbomoVH4ZiApnuhd3C4lh/hJ1aeV9fVTzKlrlvk5Uk99yEmoUzkpFZnwgptLSq6mZyqTK2YFwSWgnoVNyUaZ1FDkcr5G3jbL3stVM5pU42I5uXE5i7jcEaG6VbKd0ai1reBKUihse0Ab33gMhmLJN1xa/DkjfoiMfY6oCd5zm2vG3eAJFy4kNaQD3rF17Dkrzg8Hwomtzv3nHiSdST43PmqDgDGPqxvC+40vA6j9BX6mk7FzkVx3yzI9Xo4dsM+yRZUgZ3zSkWPFrjv527oBsdMyTw1/Wagn1FgTwaC5REuIkndvnxPuff6rzr7vGtD3Oi6VXS+WyNFpMbY8WcAXXyBNwFKQ1cbsuyDxyFvJZJPiTt3s3sM7jieJ+yg/8A5JK112uItpYn0WFfVOWmDr6j/HQgtHr6N5dDEc7AdR2T43CVbUC2V3W42+5sCqVsjickkDXS9pzu0ByHDXpmrLDiDXWJNhe1jax/Wi7k8o8ace14H/7Y29jceX3CVZKDoQU2NWDkzd0v+ui9MLLAut00Hpa3urFB0hNWQu+VxA1FzvD0tf3R8dwPyu5WJb5Wzv6oB0hIftYHeBb4j8kqyQHQgqAdIQhACEIQAhCEAIQhACEIQAhCEAIQhACEIQAmWKTOYwlgueAT1cuZdAYHt7SVtS+7xYNPZDWgeptcqs0UtZBkbkfzfmvo7EcIDhoqHtBsgTchWUmtikoKW5TKLaJ/Ee6l4McacnXb45KvYjgUkZ4pxgtY6M2dZzTq1wuPdaqx8mMqlwWVsjXaELiSAJ9TYPTTC7N6M/yOsP7TcJWTZCcC8UjJByddrvXMH2VlYjN1SK8KUZpCoplK1dHLDb4kT28za7f7m3Hqm3xGu0K0UsmTjjcWwRhJiZwEcjvMzEO+gVlENwbBQmD2DmHlvsPg93xWnzO+PJWmnjzXNPdndV9CK9ike6wjiSPY3PtdVd7XDfyNza3mVoGO4dvObYa73qQQPcqMbh4MbTbMWXn9RX3M9rorvHH8yq1b5Y2gcLZWs4W8tFEvrmu7zL/06q+1OFhzdPTJRA2YBlZbXfZqL/MNVlGONDpnYm8lypqV0LGt3Tu8Trk0Cwy0ubf2kcUp+1NNyeD7NHHeB3Qf7rnwViFLYa38R9xZNZ8PadW588ifex4ruPEeowbU3d2T2jmfPS/XIruPEDkQSR45G/XwuuJ8CB3rG28M87fLu/N0CbvwyRpB1A4fflp9SpTKsmBi5sNLHLw8U5hxJoBOvPP8+Cqzqh7R225uNieAvy4ZNG6Otl6K5tznYAC58cz5BpHqrZKlthrWu7W8QOWS9eY3HINdmLkEA+ozVPFYbXB14Hrc2t4BR1bj0jHFrTulwvfkOnX6Ky1KylhZNGbBye4cxfeH/Zduna2wc4AnmQL+SoGBVUlrzTuazUNBAe4X1Ljm0HPS2hTmd0VU90dNGy/zzHRud772ZcVlOfbojpqp71mWiLnJiEbXbrntB5E2+qcAqCh2fi+C2KV7pLEEOJ3SCP4CMwOlypamhEYsCd3hf7FSu7lGcklsxdC8BXqsUBCF4TZAeoSElawcfRNJcZA0CsotlXJIkkEqvz487mAo2oxgnVxPmrqpsyd0UXBsgOhB810s/lxi3HNP8J25ZvBkrsjkHcv6unVWdMksorHqIN4ZcULwG+i9WB0ghCEAJvPSBwThCAquK7ONeDkqTiuyRaSWha85l0xq8NDuCDBj1MXwnirZhOOA8bFSWJbOA6BVuowVzDcKclcNFvgxK64qtn6WfvRta4/Mzsu9tfNVOjq3sOd7Kx0VfcZKdhoxu/YAtO9DN/xeMjnfvNzHDO3BP6ainjsJI72+ZvaB9E/hqk/hqlLbYUUtiBr5XOZkLOBuAcvEdDx8QEwicM95pAOo5E625hXUhrtQD5JhiGzccosC6M/xMNj73BVd9y6bRW54QAM7g6H8+SS/ZiCHAXsQcs9Dfgp1uzT2gAPY8Di5uZ8dR6BLswC/eDW9Yy4exyWbrRsrpLccRVQcLg6pQFM3YC9vceD/AFDP1C7bC8atPiDvD81OCmUxaRh5XCQaR1HgUs1x/WR9CujbO4shUQdFfr4j7hM6nBWOvdgzFiRrpboU4Na0d073gvW4pnch3Ae6nBBCzbOC4Ie4a8jkbfkvf9NIfGZGMe2Pu34eI+YXsbdCpoYgw3u32URjlVvQSfDNiA70AOSlxZC1eDK8Q2hdNNI433XSO3QNN1p3YwB4AZdVpOAxmCBjWjO13dXHVZlhWG/7sQP8bL+Tgr5V/tDWl0DRI8Wswu3Qc88+GS5Ol1bmz1+v+KjUti2xTteWl7AS3Np5EpWTERGDZxPIchbjzVapsemDmskgIvvDevll5ckSSlzl2M8tL2Sz8Zc46qSpMY7GeZCZUWz4c25drmLLl9KYXgXuNQfzCrtqS8PQdT40eYHgo+fGBzuqbiePESPHJ7hbwcRko2TFXuyzvyzy8eX+F6UaNMniT6vXBdJ8bHP7qLqdoAOPuqjNiLjqcvfhdM5Kvrfj+vdbKpI5ZdVJ7IstRtLyUfUY449Lj68QoGSrCQkrVpiKMHOyW7JaTEHHU/oJCSt65qJfVpI1CORCrbNr/DDaczRup3m7oxvMJ4s0I8j9eivi+ffw7xMx4jBnk5+4f+Y3fuvoJeVckpvB9B00m61ngEIQsTpBCEIAQhCASkgBUdVYYDwUsvCEBTK7AuQUc2kdGclfZaYFR9ThoPBBghKWdSEUqRkw6xySkUaZA+iqE7jqlFgJRsqkEwyUFKXUQ2dLiuAzJAHMmygEghRMu08Dfn3jyaC73GXumM22A+SM+Lj9h+auoSfBRziuSxkJGpjZukOIaCCL3A+qptTtdITm4N6AW99U2dtKwg7w3jz4+quqZGfniGJROjd2JmSDwIPmWi103ZtC9hs+NxHNtnj2z9kxnx6zrtAHioqoxEE5G18xbKy2jUnuYSuxsXKl2khf8wB5HI+hXVbIx0bt1w0dfMcjf6qn08jnDtWeP5hf31TOvs0XaZIzn3HXb/Y7L3USo4RMOqS1aJ6hwUbrn5WbY35G+8wjxtZOKqke5v8AtyuiLtHNtcHzuD4EKM2Y2viiG7LILWtctLcjwe21vQ+ittLHBJGXNmjcwnIgi19dTp4LijTKvRo9SzqYXapicT5bD5hx5+KQcyxTWTaakik+H8dt+YuQOhcMgnwxGneQGzwlzhcASMufDPotJRl6OeNkHyhajxLcyJf5Zj0SGK1e7FLMC4brXPzdcEgdkEHIXNhlzXlS2ONhkfIxsbdXFwsM7WvzvlZZttrtY2oe1kLnGFg4jd3n3N3W1ta1r245Kaq+967Fb7lXH47sVkxiF7i6Vr2uJLi6N1+0cy4sfnr/ADIjoWyuHwqqE34S3ieL65G7T5OVSNQUm6TqvRbxs/5PFVfc8yiv2/bT9C0bVYe+kn+E5+/2Q8OsBcOuL2DncjbPTgFBOqzzTGSp5uvYWGegHAdEi6tCjyYRf/XTY/EpK6AKSw+UPOilRBbhZU8jZp4YoZNpylm0qeNhSrYFXuZbsSHGy9Pasp7a/Fj/APML6JWH7EUG/XQDk8OP/DtfZbgua36jtoXxBCELI3BCEIAQhCAEIQgBeFq9QgEJKcFNZKRSK8IQEWYVWtp9q2UjgzcdI85kNtZo4Xz16Ke2j2khow0y3u++6GgnTUnkFTZtlRiIknjqmhziSAG3DTwa9zrWytwWkIfia0MLLF9EX8hxg+1cdULCYsdndm6Gm3O5vceCdT1ELTcnePNxLj7rHMdpKiiqC2VzXEWs9hBGfUAeGYup+PEHPp2StdvDuv5tdyPQjQrsVceDi881o9S61ePM4AKHnx25ysPBVqSc8T1z81wKto1PitVBIwlbJk66oLzdeSkgfrkob/Wmt0zOf68U3qMcLlcychzVSnnl/wC02pJrOzUdNiPVNXVx4Kkmi0Ey5sxtrWqGxHGd5QD6snikX1HVV7kjVxchzPVZmybOmzukXVASDqtUdhpGkfCVeGRRv7USbDU6Dj5BP6XAqmW27DJY8XDdH/ayp5GaeJIDUgcfJJPrQpiLYeQfvpoougJe70y+6ew7OUbO8ZZj47jfaxt6q2JMr3Vr+ipvrT4ck6pcIqJe5FIRzI3R6utfyVwhnjj/AHMMUfXdufVeS4g92rj4DIegTtXLI73+GP3IOHYuT/7pY4+g7Tre2fqn0Oz1MzXflPU2HoLfQpfeXqZitkQ1OW7+wsyRrBZjGMHQfr6Ll8pINzfRNZ6yOPvva3xIv6aqHxDadhAEe87mbEDyv5qJWe2TGlbpZZPCcBLQVAJsqYK6Z/daQrt+HUUkU4dNTtmabC7mk7nVvBYStijpjTJ7mj/hlghDnVDhYW3GdSe8R9PMrQk3opAWCw3RbTl4WThYt51OqK7VgEIQoJBCEIAQhCAEIQgBCEIAQhCAy/b2ffrHDgxrWDzG8fdypzo/hPDg5zGEgSbuoB4gcbcladsxasm/qb7saoSeO46EX8iOS665OKWDz7oKbaY1mw6DtGabIcA3e3gRkRvcCqlS15hdKxhPw3ZeIvcei5ronBxA0GXkmsNOd8g8Qf17LoctcnJGLxjGBeSvPNJGqK8dDbVNy8k2a0k8gLn0Cq5suoLkcfHK5dN1XcOCVD/kt4kD219k9j2QfrJI1v662+in5PgN1x3ZFPqgknVisTNnqZvee9/QZfSyXb8Bn7uFt+bsyquL5ZKsjwmVaP4knda539LSR6hPKfZqpk+Td/qcPtdWB+LO4WHgB902mrXO1cT5m3oq4j7NFOXCG0eyDW/vaho/lY3ePrn9E7hwujjzDJJSOL3WH9oy9kh8RAeo+Pon5PdknFiYjFooooh/KzP1/wALiXEpH957j0vYegyTD4lszkm0mMxN+cHo27vondgeNP8A6Sd17dQ3+tud+7ic7q429hcpeDDa6bujcH8rfu66zdkTaNMvRJucALnIczoo+faCFnz7x5M7XuMvdP6b8MZX2Mzyf6iSpym/DmBneJcfRZ+X0jRUrllFm2neco4vAuN/+o/NJspqyc2u4A8G9ke2futMj2Wib3GC/hdPKXZWUnLsjwVHN8s0UIrZGf4Z+Gj3m7yBfrcq6YP+FcQtvZq2UGyDhq5yslFg5as9zQgcN2ChZazB6Kw0uAsbwCko4LJUBThAIo7AALteBeqQCEIQAhCEAIQhACEIQAhCEAIQhAZ1+IWGFs3xbdmQAX/maLW9APdVMdVsWMwRyROZJ3SPMHgR1CyTFYBC9zd5rgNCDmfLgVtCXBzWwx8iqVcfbPiVGtb/AL4HIH6J1X4g1riARdNsMhdcveRcjLn/AI0XQcjeUe1MGRTDD2kTXGRy/wA/RP6qqATCPEmiRpdkAdeSlPBWS7lgnpKp7r3cfX7JI3UZPtNCNN5/g23/AJWTKXao/LH/AHO+wCq7FyzSND4RPOC4KrTsZqH6EN/paPvddx4ZLL33uIPU29NFk7Ubqh8kzNWMb3ntb4kfRMZccj+Uud0AP3sn1BsdHqc1PUez0LeHsqO18I0VC5ZUW10r+5EfFx+w/NO4MGq5eO6P5R9zmr1TUIHdjv5KTgoZTo0BUc5Pk0UIrgo1L+HLnWMjif6iT9VYKHYWnj72atNPgL3d5x8lKUuzLeOfiqFtSvUuHwM7kYPkpOGB57rLKy02EsbwCkYqdo4KQVeHApHalSVNsuOOan2AJZoQEdBgbG8AnsdG0cEuGroNQk4DF1urpCA8AXqEIAQhCAEIQgBCEIAQhCAEIQgBCEIAQhCARqqcPbYhZftrsTI67o8xyWrLh8QOqA+Wq3ZOfe7rr+BSDqGrjG78I+Oa+on4TGdWj0XBwOL+EeilTmtijrg90fLTNnKuX5XeiUfsLMBdwK+ohgkX8IXD8BiOrQqtye5dRitj5aGyz9N0nyUhSbCTP0Y70svpFuzcI0YB5JxHhEY4Jlk6GCUH4WzHWzfdWWg/DIjvOPkLLXG0jRwXXwgmH7Ghn9JsCxvC/ipOLZRjeAVrLEm6NMEZIBuDNHBKCkA4KWdEuDCEBHtZ0SzGpz8ELoRqQJxsThkaGtSzWoDpjEqAuAEoAgPUIQgBCEIAQhCAEIQgP//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2" name="AutoShape 12" descr="data:image/jpeg;base64,/9j/4AAQSkZJRgABAQAAAQABAAD/2wCEAAkGBhQSEBQUExQUFBQVFhQUFRcYFRUXFhcXFBQVFRUXFRUXHCYeFxkjGhQUHy8gIycpLCwsFR4xNTAqNSYrLCkBCQoKDgwOGg8PGiwkHhwsLCwsKSwsLCksLCwsLCksLCwsLCwpLCwsLCwpLCwsKSwsKSwsLCwsKSwsLCwsKSwsLP/AABEIAJ4BPwMBIgACEQEDEQH/xAAcAAABBQEBAQAAAAAAAAAAAAAAAwQFBgcCAQj/xAA+EAABAwIDBQYEAwcEAgMAAAABAAIDBBEFITEGEkFRYSIycYGRoRNCscEH0fAUM1JicpLhFSOCorLxFkPC/8QAGgEBAAMBAQEAAAAAAAAAAAAAAAECAwQFBv/EACsRAAICAQMEAQIGAwAAAAAAAAABAgMRITFBBBITUSIykUKBobHB4QUUYf/aAAwDAQACEQMRAD8A3FcTTBjS5xsAm+K4mynhfK/utF+pPADqSsjrds55ZS/fLQdGjugcAAtqqXY9Dl6jqY0JZ3ZqVNtHG8kC4PXK/gnT8SY0Xc5oHMkD6rKDtFJujLefa4yGXU9ErhpYXb9Q74r+APcb4Dj+slu+nRgurbWff5GqU2JRSdyRjjyDgT6JyqfR46wAWsB0sFKwY8DxWEqmtjqhcnuTaExjxVpThlU08Vm4tGqkmLIXgcCvVUsCEIQAhCEAIQhACEIQAhCEAIQhACEIQAhCEAIQhACEIQAhCEAIQhACEIQAhCEAIQhAZ7+K9a60UQvu5yO8dG//AKWbt1zWifiO937QwAXHwx7ucqFiTN1u9ay9Dp59sDx+sq8ln2FKup3Who1PaeefIeCbNqiOKcy0NuFtMuSavpiF0VzSWDjvqk5ZQszEnDQlOYsekHFRbmFeLXKZz4nHZljh2reOKlKTbY8VSSumC5squEGXV1seTUKXbMEBS0G0gPz+QssmZMQB6ApSOqcCMz4DXksHTFnbHq5x3NlpsVJGoPQ2B9k9FcOIPln7rHocbczU9LXzVrw7E5HO3Bq394dQwnMMA+Z1teA8VzW1KGp3UdQ7XhF7bUNPEeqUVfoat1w21+pH6Cnd8BtyQOZNgFys7jtCiqrGy3uROf5gfmkqfaS5s+JzOtw4H008+SgnDJpCRp6xrx2T5aH0SyEAhCEAIQhACEIQAhCEAIQhACEIQAhCEAIQhACEIQAhCEAIQhAVbbfDN9rZB8vZd4HQ+t/VZntLh5dTvA1t/hblLEHNLXC4IsQqRtBsk5jXOZ22Z3Fu0B5araueNGc91fdqin4cfjQMk/iaCeh0I8QbomoVH4ZiApnuhd3C4lh/hJ1aeV9fVTzKlrlvk5Uk99yEmoUzkpFZnwgptLSq6mZyqTK2YFwSWgnoVNyUaZ1FDkcr5G3jbL3stVM5pU42I5uXE5i7jcEaG6VbKd0ai1reBKUihse0Ab33gMhmLJN1xa/DkjfoiMfY6oCd5zm2vG3eAJFy4kNaQD3rF17Dkrzg8Hwomtzv3nHiSdST43PmqDgDGPqxvC+40vA6j9BX6mk7FzkVx3yzI9Xo4dsM+yRZUgZ3zSkWPFrjv527oBsdMyTw1/Wagn1FgTwaC5REuIkndvnxPuff6rzr7vGtD3Oi6VXS+WyNFpMbY8WcAXXyBNwFKQ1cbsuyDxyFvJZJPiTt3s3sM7jieJ+yg/8A5JK112uItpYn0WFfVOWmDr6j/HQgtHr6N5dDEc7AdR2T43CVbUC2V3W42+5sCqVsjickkDXS9pzu0ByHDXpmrLDiDXWJNhe1jax/Wi7k8o8ace14H/7Y29jceX3CVZKDoQU2NWDkzd0v+ui9MLLAut00Hpa3urFB0hNWQu+VxA1FzvD0tf3R8dwPyu5WJb5Wzv6oB0hIftYHeBb4j8kqyQHQgqAdIQhACEIQAhCEAIQhACEIQAhCEAIQhACEIQAmWKTOYwlgueAT1cuZdAYHt7SVtS+7xYNPZDWgeptcqs0UtZBkbkfzfmvo7EcIDhoqHtBsgTchWUmtikoKW5TKLaJ/Ee6l4McacnXb45KvYjgUkZ4pxgtY6M2dZzTq1wuPdaqx8mMqlwWVsjXaELiSAJ9TYPTTC7N6M/yOsP7TcJWTZCcC8UjJByddrvXMH2VlYjN1SK8KUZpCoplK1dHLDb4kT28za7f7m3Hqm3xGu0K0UsmTjjcWwRhJiZwEcjvMzEO+gVlENwbBQmD2DmHlvsPg93xWnzO+PJWmnjzXNPdndV9CK9ike6wjiSPY3PtdVd7XDfyNza3mVoGO4dvObYa73qQQPcqMbh4MbTbMWXn9RX3M9rorvHH8yq1b5Y2gcLZWs4W8tFEvrmu7zL/06q+1OFhzdPTJRA2YBlZbXfZqL/MNVlGONDpnYm8lypqV0LGt3Tu8Trk0Cwy0ubf2kcUp+1NNyeD7NHHeB3Qf7rnwViFLYa38R9xZNZ8PadW588ifex4ruPEeowbU3d2T2jmfPS/XIruPEDkQSR45G/XwuuJ8CB3rG28M87fLu/N0CbvwyRpB1A4fflp9SpTKsmBi5sNLHLw8U5hxJoBOvPP8+Cqzqh7R225uNieAvy4ZNG6Otl6K5tznYAC58cz5BpHqrZKlthrWu7W8QOWS9eY3HINdmLkEA+ozVPFYbXB14Hrc2t4BR1bj0jHFrTulwvfkOnX6Ky1KylhZNGbBye4cxfeH/Zduna2wc4AnmQL+SoGBVUlrzTuazUNBAe4X1Ljm0HPS2hTmd0VU90dNGy/zzHRud772ZcVlOfbojpqp71mWiLnJiEbXbrntB5E2+qcAqCh2fi+C2KV7pLEEOJ3SCP4CMwOlypamhEYsCd3hf7FSu7lGcklsxdC8BXqsUBCF4TZAeoSElawcfRNJcZA0CsotlXJIkkEqvz487mAo2oxgnVxPmrqpsyd0UXBsgOhB810s/lxi3HNP8J25ZvBkrsjkHcv6unVWdMksorHqIN4ZcULwG+i9WB0ghCEAJvPSBwThCAquK7ONeDkqTiuyRaSWha85l0xq8NDuCDBj1MXwnirZhOOA8bFSWJbOA6BVuowVzDcKclcNFvgxK64qtn6WfvRta4/Mzsu9tfNVOjq3sOd7Kx0VfcZKdhoxu/YAtO9DN/xeMjnfvNzHDO3BP6ainjsJI72+ZvaB9E/hqk/hqlLbYUUtiBr5XOZkLOBuAcvEdDx8QEwicM95pAOo5E625hXUhrtQD5JhiGzccosC6M/xMNj73BVd9y6bRW54QAM7g6H8+SS/ZiCHAXsQcs9Dfgp1uzT2gAPY8Di5uZ8dR6BLswC/eDW9Yy4exyWbrRsrpLccRVQcLg6pQFM3YC9vceD/AFDP1C7bC8atPiDvD81OCmUxaRh5XCQaR1HgUs1x/WR9CujbO4shUQdFfr4j7hM6nBWOvdgzFiRrpboU4Na0d073gvW4pnch3Ae6nBBCzbOC4Ie4a8jkbfkvf9NIfGZGMe2Pu34eI+YXsbdCpoYgw3u32URjlVvQSfDNiA70AOSlxZC1eDK8Q2hdNNI433XSO3QNN1p3YwB4AZdVpOAxmCBjWjO13dXHVZlhWG/7sQP8bL+Tgr5V/tDWl0DRI8Wswu3Qc88+GS5Ol1bmz1+v+KjUti2xTteWl7AS3Np5EpWTERGDZxPIchbjzVapsemDmskgIvvDevll5ckSSlzl2M8tL2Sz8Zc46qSpMY7GeZCZUWz4c25drmLLl9KYXgXuNQfzCrtqS8PQdT40eYHgo+fGBzuqbiePESPHJ7hbwcRko2TFXuyzvyzy8eX+F6UaNMniT6vXBdJ8bHP7qLqdoAOPuqjNiLjqcvfhdM5Kvrfj+vdbKpI5ZdVJ7IstRtLyUfUY449Lj68QoGSrCQkrVpiKMHOyW7JaTEHHU/oJCSt65qJfVpI1CORCrbNr/DDaczRup3m7oxvMJ4s0I8j9eivi+ffw7xMx4jBnk5+4f+Y3fuvoJeVckpvB9B00m61ngEIQsTpBCEIAQhCASkgBUdVYYDwUsvCEBTK7AuQUc2kdGclfZaYFR9ThoPBBghKWdSEUqRkw6xySkUaZA+iqE7jqlFgJRsqkEwyUFKXUQ2dLiuAzJAHMmygEghRMu08Dfn3jyaC73GXumM22A+SM+Lj9h+auoSfBRziuSxkJGpjZukOIaCCL3A+qptTtdITm4N6AW99U2dtKwg7w3jz4+quqZGfniGJROjd2JmSDwIPmWi103ZtC9hs+NxHNtnj2z9kxnx6zrtAHioqoxEE5G18xbKy2jUnuYSuxsXKl2khf8wB5HI+hXVbIx0bt1w0dfMcjf6qn08jnDtWeP5hf31TOvs0XaZIzn3HXb/Y7L3USo4RMOqS1aJ6hwUbrn5WbY35G+8wjxtZOKqke5v8AtyuiLtHNtcHzuD4EKM2Y2viiG7LILWtctLcjwe21vQ+ittLHBJGXNmjcwnIgi19dTp4LijTKvRo9SzqYXapicT5bD5hx5+KQcyxTWTaakik+H8dt+YuQOhcMgnwxGneQGzwlzhcASMufDPotJRl6OeNkHyhajxLcyJf5Zj0SGK1e7FLMC4brXPzdcEgdkEHIXNhlzXlS2ONhkfIxsbdXFwsM7WvzvlZZttrtY2oe1kLnGFg4jd3n3N3W1ta1r245Kaq+967Fb7lXH47sVkxiF7i6Vr2uJLi6N1+0cy4sfnr/ADIjoWyuHwqqE34S3ieL65G7T5OVSNQUm6TqvRbxs/5PFVfc8yiv2/bT9C0bVYe+kn+E5+/2Q8OsBcOuL2DncjbPTgFBOqzzTGSp5uvYWGegHAdEi6tCjyYRf/XTY/EpK6AKSw+UPOilRBbhZU8jZp4YoZNpylm0qeNhSrYFXuZbsSHGy9Pasp7a/Fj/APML6JWH7EUG/XQDk8OP/DtfZbgua36jtoXxBCELI3BCEIAQhCAEIQgBeFq9QgEJKcFNZKRSK8IQEWYVWtp9q2UjgzcdI85kNtZo4Xz16Ke2j2khow0y3u++6GgnTUnkFTZtlRiIknjqmhziSAG3DTwa9zrWytwWkIfia0MLLF9EX8hxg+1cdULCYsdndm6Gm3O5vceCdT1ELTcnePNxLj7rHMdpKiiqC2VzXEWs9hBGfUAeGYup+PEHPp2StdvDuv5tdyPQjQrsVceDi881o9S61ePM4AKHnx25ysPBVqSc8T1z81wKto1PitVBIwlbJk66oLzdeSkgfrkob/Wmt0zOf68U3qMcLlcychzVSnnl/wC02pJrOzUdNiPVNXVx4Kkmi0Ey5sxtrWqGxHGd5QD6snikX1HVV7kjVxchzPVZmybOmzukXVASDqtUdhpGkfCVeGRRv7USbDU6Dj5BP6XAqmW27DJY8XDdH/ayp5GaeJIDUgcfJJPrQpiLYeQfvpoougJe70y+6ew7OUbO8ZZj47jfaxt6q2JMr3Vr+ipvrT4ck6pcIqJe5FIRzI3R6utfyVwhnjj/AHMMUfXdufVeS4g92rj4DIegTtXLI73+GP3IOHYuT/7pY4+g7Tre2fqn0Oz1MzXflPU2HoLfQpfeXqZitkQ1OW7+wsyRrBZjGMHQfr6Ll8pINzfRNZ6yOPvva3xIv6aqHxDadhAEe87mbEDyv5qJWe2TGlbpZZPCcBLQVAJsqYK6Z/daQrt+HUUkU4dNTtmabC7mk7nVvBYStijpjTJ7mj/hlghDnVDhYW3GdSe8R9PMrQk3opAWCw3RbTl4WThYt51OqK7VgEIQoJBCEIAQhCAEIQgBCEIAQhCAy/b2ffrHDgxrWDzG8fdypzo/hPDg5zGEgSbuoB4gcbcladsxasm/qb7saoSeO46EX8iOS665OKWDz7oKbaY1mw6DtGabIcA3e3gRkRvcCqlS15hdKxhPw3ZeIvcei5ronBxA0GXkmsNOd8g8Qf17LoctcnJGLxjGBeSvPNJGqK8dDbVNy8k2a0k8gLn0Cq5suoLkcfHK5dN1XcOCVD/kt4kD219k9j2QfrJI1v662+in5PgN1x3ZFPqgknVisTNnqZvee9/QZfSyXb8Bn7uFt+bsyquL5ZKsjwmVaP4knda539LSR6hPKfZqpk+Td/qcPtdWB+LO4WHgB902mrXO1cT5m3oq4j7NFOXCG0eyDW/vaho/lY3ePrn9E7hwujjzDJJSOL3WH9oy9kh8RAeo+Pon5PdknFiYjFooooh/KzP1/wALiXEpH957j0vYegyTD4lszkm0mMxN+cHo27vondgeNP8A6Sd17dQ3+tud+7ic7q429hcpeDDa6bujcH8rfu66zdkTaNMvRJucALnIczoo+faCFnz7x5M7XuMvdP6b8MZX2Mzyf6iSpym/DmBneJcfRZ+X0jRUrllFm2neco4vAuN/+o/NJspqyc2u4A8G9ke2futMj2Wib3GC/hdPKXZWUnLsjwVHN8s0UIrZGf4Z+Gj3m7yBfrcq6YP+FcQtvZq2UGyDhq5yslFg5as9zQgcN2ChZazB6Kw0uAsbwCko4LJUBThAIo7AALteBeqQCEIQAhCEAIQhACEIQAhCEAIQhAZ1+IWGFs3xbdmQAX/maLW9APdVMdVsWMwRyROZJ3SPMHgR1CyTFYBC9zd5rgNCDmfLgVtCXBzWwx8iqVcfbPiVGtb/AL4HIH6J1X4g1riARdNsMhdcveRcjLn/AI0XQcjeUe1MGRTDD2kTXGRy/wA/RP6qqATCPEmiRpdkAdeSlPBWS7lgnpKp7r3cfX7JI3UZPtNCNN5/g23/AJWTKXao/LH/AHO+wCq7FyzSND4RPOC4KrTsZqH6EN/paPvddx4ZLL33uIPU29NFk7Ubqh8kzNWMb3ntb4kfRMZccj+Uud0AP3sn1BsdHqc1PUez0LeHsqO18I0VC5ZUW10r+5EfFx+w/NO4MGq5eO6P5R9zmr1TUIHdjv5KTgoZTo0BUc5Pk0UIrgo1L+HLnWMjif6iT9VYKHYWnj72atNPgL3d5x8lKUuzLeOfiqFtSvUuHwM7kYPkpOGB57rLKy02EsbwCkYqdo4KQVeHApHalSVNsuOOan2AJZoQEdBgbG8AnsdG0cEuGroNQk4DF1urpCA8AXqEIAQhCAEIQgBCEIAQhCAEIQgBCEIAQhCARqqcPbYhZftrsTI67o8xyWrLh8QOqA+Wq3ZOfe7rr+BSDqGrjG78I+Oa+on4TGdWj0XBwOL+EeilTmtijrg90fLTNnKuX5XeiUfsLMBdwK+ohgkX8IXD8BiOrQqtye5dRitj5aGyz9N0nyUhSbCTP0Y70svpFuzcI0YB5JxHhEY4Jlk6GCUH4WzHWzfdWWg/DIjvOPkLLXG0jRwXXwgmH7Ghn9JsCxvC/ipOLZRjeAVrLEm6NMEZIBuDNHBKCkA4KWdEuDCEBHtZ0SzGpz8ELoRqQJxsThkaGtSzWoDpjEqAuAEoAgPUIQgBCEIAQhCAEIQgP//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 name="AutoShape 14" descr="data:image/jpeg;base64,/9j/4AAQSkZJRgABAQAAAQABAAD/2wCEAAkGBhQSEBQUExQUFBQVFhQUFRcYFRUXFhcXFBQVFRUXFRUXHCYeFxkjGhQUHy8gIycpLCwsFR4xNTAqNSYrLCkBCQoKDgwOGg8PGiwkHhwsLCwsKSwsLCksLCwsLCksLCwsLCwpLCwsLCwpLCwsKSwsKSwsLCwsKSwsLCwsKSwsLP/AABEIAJ4BPwMBIgACEQEDEQH/xAAcAAABBQEBAQAAAAAAAAAAAAAAAwQFBgcCAQj/xAA+EAABAwIDBQYEAwcEAgMAAAABAAIDBBEFITEGEkFRYSIycYGRoRNCscEH0fAUM1JicpLhFSOCorLxFkPC/8QAGgEBAAMBAQEAAAAAAAAAAAAAAAECAwQFBv/EACsRAAICAQMEAQIGAwAAAAAAAAABAgMRITFBBBITUSIykUKBobHB4QUUYf/aAAwDAQACEQMRAD8A3FcTTBjS5xsAm+K4mynhfK/utF+pPADqSsjrds55ZS/fLQdGjugcAAtqqXY9Dl6jqY0JZ3ZqVNtHG8kC4PXK/gnT8SY0Xc5oHMkD6rKDtFJujLefa4yGXU9ErhpYXb9Q74r+APcb4Dj+slu+nRgurbWff5GqU2JRSdyRjjyDgT6JyqfR46wAWsB0sFKwY8DxWEqmtjqhcnuTaExjxVpThlU08Vm4tGqkmLIXgcCvVUsCEIQAhCEAIQhACEIQAhCEAIQhACEIQAhCEAIQhACEIQAhCEAIQhACEIQAhCEAIQhAZ7+K9a60UQvu5yO8dG//AKWbt1zWifiO937QwAXHwx7ucqFiTN1u9ay9Dp59sDx+sq8ln2FKup3Who1PaeefIeCbNqiOKcy0NuFtMuSavpiF0VzSWDjvqk5ZQszEnDQlOYsekHFRbmFeLXKZz4nHZljh2reOKlKTbY8VSSumC5squEGXV1seTUKXbMEBS0G0gPz+QssmZMQB6ApSOqcCMz4DXksHTFnbHq5x3NlpsVJGoPQ2B9k9FcOIPln7rHocbczU9LXzVrw7E5HO3Bq394dQwnMMA+Z1teA8VzW1KGp3UdQ7XhF7bUNPEeqUVfoat1w21+pH6Cnd8BtyQOZNgFys7jtCiqrGy3uROf5gfmkqfaS5s+JzOtw4H008+SgnDJpCRp6xrx2T5aH0SyEAhCEAIQhACEIQAhCEAIQhACEIQAhCEAIQhACEIQAhCEAIQhAVbbfDN9rZB8vZd4HQ+t/VZntLh5dTvA1t/hblLEHNLXC4IsQqRtBsk5jXOZ22Z3Fu0B5araueNGc91fdqin4cfjQMk/iaCeh0I8QbomoVH4ZiApnuhd3C4lh/hJ1aeV9fVTzKlrlvk5Uk99yEmoUzkpFZnwgptLSq6mZyqTK2YFwSWgnoVNyUaZ1FDkcr5G3jbL3stVM5pU42I5uXE5i7jcEaG6VbKd0ai1reBKUihse0Ab33gMhmLJN1xa/DkjfoiMfY6oCd5zm2vG3eAJFy4kNaQD3rF17Dkrzg8Hwomtzv3nHiSdST43PmqDgDGPqxvC+40vA6j9BX6mk7FzkVx3yzI9Xo4dsM+yRZUgZ3zSkWPFrjv527oBsdMyTw1/Wagn1FgTwaC5REuIkndvnxPuff6rzr7vGtD3Oi6VXS+WyNFpMbY8WcAXXyBNwFKQ1cbsuyDxyFvJZJPiTt3s3sM7jieJ+yg/8A5JK112uItpYn0WFfVOWmDr6j/HQgtHr6N5dDEc7AdR2T43CVbUC2V3W42+5sCqVsjickkDXS9pzu0ByHDXpmrLDiDXWJNhe1jax/Wi7k8o8ace14H/7Y29jceX3CVZKDoQU2NWDkzd0v+ui9MLLAut00Hpa3urFB0hNWQu+VxA1FzvD0tf3R8dwPyu5WJb5Wzv6oB0hIftYHeBb4j8kqyQHQgqAdIQhACEIQAhCEAIQhACEIQAhCEAIQhACEIQAmWKTOYwlgueAT1cuZdAYHt7SVtS+7xYNPZDWgeptcqs0UtZBkbkfzfmvo7EcIDhoqHtBsgTchWUmtikoKW5TKLaJ/Ee6l4McacnXb45KvYjgUkZ4pxgtY6M2dZzTq1wuPdaqx8mMqlwWVsjXaELiSAJ9TYPTTC7N6M/yOsP7TcJWTZCcC8UjJByddrvXMH2VlYjN1SK8KUZpCoplK1dHLDb4kT28za7f7m3Hqm3xGu0K0UsmTjjcWwRhJiZwEcjvMzEO+gVlENwbBQmD2DmHlvsPg93xWnzO+PJWmnjzXNPdndV9CK9ike6wjiSPY3PtdVd7XDfyNza3mVoGO4dvObYa73qQQPcqMbh4MbTbMWXn9RX3M9rorvHH8yq1b5Y2gcLZWs4W8tFEvrmu7zL/06q+1OFhzdPTJRA2YBlZbXfZqL/MNVlGONDpnYm8lypqV0LGt3Tu8Trk0Cwy0ubf2kcUp+1NNyeD7NHHeB3Qf7rnwViFLYa38R9xZNZ8PadW588ifex4ruPEeowbU3d2T2jmfPS/XIruPEDkQSR45G/XwuuJ8CB3rG28M87fLu/N0CbvwyRpB1A4fflp9SpTKsmBi5sNLHLw8U5hxJoBOvPP8+Cqzqh7R225uNieAvy4ZNG6Otl6K5tznYAC58cz5BpHqrZKlthrWu7W8QOWS9eY3HINdmLkEA+ozVPFYbXB14Hrc2t4BR1bj0jHFrTulwvfkOnX6Ky1KylhZNGbBye4cxfeH/Zduna2wc4AnmQL+SoGBVUlrzTuazUNBAe4X1Ljm0HPS2hTmd0VU90dNGy/zzHRud772ZcVlOfbojpqp71mWiLnJiEbXbrntB5E2+qcAqCh2fi+C2KV7pLEEOJ3SCP4CMwOlypamhEYsCd3hf7FSu7lGcklsxdC8BXqsUBCF4TZAeoSElawcfRNJcZA0CsotlXJIkkEqvz487mAo2oxgnVxPmrqpsyd0UXBsgOhB810s/lxi3HNP8J25ZvBkrsjkHcv6unVWdMksorHqIN4ZcULwG+i9WB0ghCEAJvPSBwThCAquK7ONeDkqTiuyRaSWha85l0xq8NDuCDBj1MXwnirZhOOA8bFSWJbOA6BVuowVzDcKclcNFvgxK64qtn6WfvRta4/Mzsu9tfNVOjq3sOd7Kx0VfcZKdhoxu/YAtO9DN/xeMjnfvNzHDO3BP6ainjsJI72+ZvaB9E/hqk/hqlLbYUUtiBr5XOZkLOBuAcvEdDx8QEwicM95pAOo5E625hXUhrtQD5JhiGzccosC6M/xMNj73BVd9y6bRW54QAM7g6H8+SS/ZiCHAXsQcs9Dfgp1uzT2gAPY8Di5uZ8dR6BLswC/eDW9Yy4exyWbrRsrpLccRVQcLg6pQFM3YC9vceD/AFDP1C7bC8atPiDvD81OCmUxaRh5XCQaR1HgUs1x/WR9CujbO4shUQdFfr4j7hM6nBWOvdgzFiRrpboU4Na0d073gvW4pnch3Ae6nBBCzbOC4Ie4a8jkbfkvf9NIfGZGMe2Pu34eI+YXsbdCpoYgw3u32URjlVvQSfDNiA70AOSlxZC1eDK8Q2hdNNI433XSO3QNN1p3YwB4AZdVpOAxmCBjWjO13dXHVZlhWG/7sQP8bL+Tgr5V/tDWl0DRI8Wswu3Qc88+GS5Ol1bmz1+v+KjUti2xTteWl7AS3Np5EpWTERGDZxPIchbjzVapsemDmskgIvvDevll5ckSSlzl2M8tL2Sz8Zc46qSpMY7GeZCZUWz4c25drmLLl9KYXgXuNQfzCrtqS8PQdT40eYHgo+fGBzuqbiePESPHJ7hbwcRko2TFXuyzvyzy8eX+F6UaNMniT6vXBdJ8bHP7qLqdoAOPuqjNiLjqcvfhdM5Kvrfj+vdbKpI5ZdVJ7IstRtLyUfUY449Lj68QoGSrCQkrVpiKMHOyW7JaTEHHU/oJCSt65qJfVpI1CORCrbNr/DDaczRup3m7oxvMJ4s0I8j9eivi+ffw7xMx4jBnk5+4f+Y3fuvoJeVckpvB9B00m61ngEIQsTpBCEIAQhCASkgBUdVYYDwUsvCEBTK7AuQUc2kdGclfZaYFR9ThoPBBghKWdSEUqRkw6xySkUaZA+iqE7jqlFgJRsqkEwyUFKXUQ2dLiuAzJAHMmygEghRMu08Dfn3jyaC73GXumM22A+SM+Lj9h+auoSfBRziuSxkJGpjZukOIaCCL3A+qptTtdITm4N6AW99U2dtKwg7w3jz4+quqZGfniGJROjd2JmSDwIPmWi103ZtC9hs+NxHNtnj2z9kxnx6zrtAHioqoxEE5G18xbKy2jUnuYSuxsXKl2khf8wB5HI+hXVbIx0bt1w0dfMcjf6qn08jnDtWeP5hf31TOvs0XaZIzn3HXb/Y7L3USo4RMOqS1aJ6hwUbrn5WbY35G+8wjxtZOKqke5v8AtyuiLtHNtcHzuD4EKM2Y2viiG7LILWtctLcjwe21vQ+ittLHBJGXNmjcwnIgi19dTp4LijTKvRo9SzqYXapicT5bD5hx5+KQcyxTWTaakik+H8dt+YuQOhcMgnwxGneQGzwlzhcASMufDPotJRl6OeNkHyhajxLcyJf5Zj0SGK1e7FLMC4brXPzdcEgdkEHIXNhlzXlS2ONhkfIxsbdXFwsM7WvzvlZZttrtY2oe1kLnGFg4jd3n3N3W1ta1r245Kaq+967Fb7lXH47sVkxiF7i6Vr2uJLi6N1+0cy4sfnr/ADIjoWyuHwqqE34S3ieL65G7T5OVSNQUm6TqvRbxs/5PFVfc8yiv2/bT9C0bVYe+kn+E5+/2Q8OsBcOuL2DncjbPTgFBOqzzTGSp5uvYWGegHAdEi6tCjyYRf/XTY/EpK6AKSw+UPOilRBbhZU8jZp4YoZNpylm0qeNhSrYFXuZbsSHGy9Pasp7a/Fj/APML6JWH7EUG/XQDk8OP/DtfZbgua36jtoXxBCELI3BCEIAQhCAEIQgBeFq9QgEJKcFNZKRSK8IQEWYVWtp9q2UjgzcdI85kNtZo4Xz16Ke2j2khow0y3u++6GgnTUnkFTZtlRiIknjqmhziSAG3DTwa9zrWytwWkIfia0MLLF9EX8hxg+1cdULCYsdndm6Gm3O5vceCdT1ELTcnePNxLj7rHMdpKiiqC2VzXEWs9hBGfUAeGYup+PEHPp2StdvDuv5tdyPQjQrsVceDi881o9S61ePM4AKHnx25ysPBVqSc8T1z81wKto1PitVBIwlbJk66oLzdeSkgfrkob/Wmt0zOf68U3qMcLlcychzVSnnl/wC02pJrOzUdNiPVNXVx4Kkmi0Ey5sxtrWqGxHGd5QD6snikX1HVV7kjVxchzPVZmybOmzukXVASDqtUdhpGkfCVeGRRv7USbDU6Dj5BP6XAqmW27DJY8XDdH/ayp5GaeJIDUgcfJJPrQpiLYeQfvpoougJe70y+6ew7OUbO8ZZj47jfaxt6q2JMr3Vr+ipvrT4ck6pcIqJe5FIRzI3R6utfyVwhnjj/AHMMUfXdufVeS4g92rj4DIegTtXLI73+GP3IOHYuT/7pY4+g7Tre2fqn0Oz1MzXflPU2HoLfQpfeXqZitkQ1OW7+wsyRrBZjGMHQfr6Ll8pINzfRNZ6yOPvva3xIv6aqHxDadhAEe87mbEDyv5qJWe2TGlbpZZPCcBLQVAJsqYK6Z/daQrt+HUUkU4dNTtmabC7mk7nVvBYStijpjTJ7mj/hlghDnVDhYW3GdSe8R9PMrQk3opAWCw3RbTl4WThYt51OqK7VgEIQoJBCEIAQhCAEIQgBCEIAQhCAy/b2ffrHDgxrWDzG8fdypzo/hPDg5zGEgSbuoB4gcbcladsxasm/qb7saoSeO46EX8iOS665OKWDz7oKbaY1mw6DtGabIcA3e3gRkRvcCqlS15hdKxhPw3ZeIvcei5ronBxA0GXkmsNOd8g8Qf17LoctcnJGLxjGBeSvPNJGqK8dDbVNy8k2a0k8gLn0Cq5suoLkcfHK5dN1XcOCVD/kt4kD219k9j2QfrJI1v662+in5PgN1x3ZFPqgknVisTNnqZvee9/QZfSyXb8Bn7uFt+bsyquL5ZKsjwmVaP4knda539LSR6hPKfZqpk+Td/qcPtdWB+LO4WHgB902mrXO1cT5m3oq4j7NFOXCG0eyDW/vaho/lY3ePrn9E7hwujjzDJJSOL3WH9oy9kh8RAeo+Pon5PdknFiYjFooooh/KzP1/wALiXEpH957j0vYegyTD4lszkm0mMxN+cHo27vondgeNP8A6Sd17dQ3+tud+7ic7q429hcpeDDa6bujcH8rfu66zdkTaNMvRJucALnIczoo+faCFnz7x5M7XuMvdP6b8MZX2Mzyf6iSpym/DmBneJcfRZ+X0jRUrllFm2neco4vAuN/+o/NJspqyc2u4A8G9ke2futMj2Wib3GC/hdPKXZWUnLsjwVHN8s0UIrZGf4Z+Gj3m7yBfrcq6YP+FcQtvZq2UGyDhq5yslFg5as9zQgcN2ChZazB6Kw0uAsbwCko4LJUBThAIo7AALteBeqQCEIQAhCEAIQhACEIQAhCEAIQhAZ1+IWGFs3xbdmQAX/maLW9APdVMdVsWMwRyROZJ3SPMHgR1CyTFYBC9zd5rgNCDmfLgVtCXBzWwx8iqVcfbPiVGtb/AL4HIH6J1X4g1riARdNsMhdcveRcjLn/AI0XQcjeUe1MGRTDD2kTXGRy/wA/RP6qqATCPEmiRpdkAdeSlPBWS7lgnpKp7r3cfX7JI3UZPtNCNN5/g23/AJWTKXao/LH/AHO+wCq7FyzSND4RPOC4KrTsZqH6EN/paPvddx4ZLL33uIPU29NFk7Ubqh8kzNWMb3ntb4kfRMZccj+Uud0AP3sn1BsdHqc1PUez0LeHsqO18I0VC5ZUW10r+5EfFx+w/NO4MGq5eO6P5R9zmr1TUIHdjv5KTgoZTo0BUc5Pk0UIrgo1L+HLnWMjif6iT9VYKHYWnj72atNPgL3d5x8lKUuzLeOfiqFtSvUuHwM7kYPkpOGB57rLKy02EsbwCkYqdo4KQVeHApHalSVNsuOOan2AJZoQEdBgbG8AnsdG0cEuGroNQk4DF1urpCA8AXqEIAQhCAEIQgBCEIAQhCAEIQgBCEIAQhCARqqcPbYhZftrsTI67o8xyWrLh8QOqA+Wq3ZOfe7rr+BSDqGrjG78I+Oa+on4TGdWj0XBwOL+EeilTmtijrg90fLTNnKuX5XeiUfsLMBdwK+ohgkX8IXD8BiOrQqtye5dRitj5aGyz9N0nyUhSbCTP0Y70svpFuzcI0YB5JxHhEY4Jlk6GCUH4WzHWzfdWWg/DIjvOPkLLXG0jRwXXwgmH7Ghn9JsCxvC/ipOLZRjeAVrLEm6NMEZIBuDNHBKCkA4KWdEuDCEBHtZ0SzGpz8ELoRqQJxsThkaGtSzWoDpjEqAuAEoAgPUIQgBCEIAQhCAEIQgP//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4" name="Picture 16" descr="http://t1.gstatic.com/images?q=tbn:ANd9GcRNMCuh2d5HAADnRS3ifeB2c_WjLdz23C-CXV9tjxlli79azTuR"/>
          <p:cNvPicPr>
            <a:picLocks noChangeAspect="1" noChangeArrowheads="1"/>
          </p:cNvPicPr>
          <p:nvPr/>
        </p:nvPicPr>
        <p:blipFill>
          <a:blip r:embed="rId6"/>
          <a:srcRect/>
          <a:stretch>
            <a:fillRect/>
          </a:stretch>
        </p:blipFill>
        <p:spPr bwMode="auto">
          <a:xfrm>
            <a:off x="5777128" y="2352676"/>
            <a:ext cx="2705100" cy="13716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Today, we will talk about…</a:t>
            </a:r>
            <a:endParaRPr lang="en-US" dirty="0"/>
          </a:p>
        </p:txBody>
      </p:sp>
      <p:sp>
        <p:nvSpPr>
          <p:cNvPr id="3" name="Content Placeholder 2"/>
          <p:cNvSpPr>
            <a:spLocks noGrp="1"/>
          </p:cNvSpPr>
          <p:nvPr>
            <p:ph idx="1"/>
          </p:nvPr>
        </p:nvSpPr>
        <p:spPr/>
        <p:txBody>
          <a:bodyPr/>
          <a:lstStyle/>
          <a:p>
            <a:pPr>
              <a:buFont typeface="Wingdings" pitchFamily="2" charset="2"/>
              <a:buChar char="q"/>
            </a:pPr>
            <a:r>
              <a:rPr lang="en-CA" sz="4000" dirty="0"/>
              <a:t>What is diabetes</a:t>
            </a:r>
            <a:r>
              <a:rPr lang="en-CA" sz="4000" dirty="0" smtClean="0"/>
              <a:t>?</a:t>
            </a:r>
          </a:p>
          <a:p>
            <a:pPr>
              <a:buFont typeface="Wingdings" pitchFamily="2" charset="2"/>
              <a:buChar char="q"/>
            </a:pPr>
            <a:r>
              <a:rPr lang="en-CA" sz="4000" b="1" dirty="0" smtClean="0"/>
              <a:t>What to do if you have diabetes</a:t>
            </a:r>
          </a:p>
          <a:p>
            <a:pPr lvl="1">
              <a:buFont typeface="Wingdings" charset="2"/>
              <a:buChar char="ü"/>
            </a:pPr>
            <a:r>
              <a:rPr lang="en-CA" sz="3600" dirty="0" smtClean="0"/>
              <a:t>Eat well</a:t>
            </a:r>
          </a:p>
          <a:p>
            <a:pPr lvl="1">
              <a:buFont typeface="Wingdings" charset="2"/>
              <a:buChar char="ü"/>
            </a:pPr>
            <a:r>
              <a:rPr lang="en-CA" sz="3600" dirty="0" smtClean="0"/>
              <a:t>Exercise</a:t>
            </a:r>
          </a:p>
          <a:p>
            <a:pPr lvl="1">
              <a:buFont typeface="Wingdings" charset="2"/>
              <a:buChar char="ü"/>
            </a:pPr>
            <a:r>
              <a:rPr lang="en-CA" sz="3600" dirty="0" smtClean="0"/>
              <a:t>Take your medications</a:t>
            </a:r>
          </a:p>
          <a:p>
            <a:pPr lvl="1">
              <a:buFont typeface="Wingdings" charset="2"/>
              <a:buChar char="ü"/>
            </a:pPr>
            <a:r>
              <a:rPr lang="en-CA" sz="3600" b="1" dirty="0" smtClean="0"/>
              <a:t>Monitor your blood sugar</a:t>
            </a:r>
            <a:endParaRPr lang="en-CA" sz="3600" b="1" dirty="0"/>
          </a:p>
          <a:p>
            <a:pPr>
              <a:buFont typeface="Wingdings" charset="2"/>
              <a:buChar char="ü"/>
            </a:pPr>
            <a:endParaRPr lang="en-US" b="1" dirty="0"/>
          </a:p>
        </p:txBody>
      </p:sp>
    </p:spTree>
    <p:extLst>
      <p:ext uri="{BB962C8B-B14F-4D97-AF65-F5344CB8AC3E}">
        <p14:creationId xmlns:p14="http://schemas.microsoft.com/office/powerpoint/2010/main" val="366689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274638"/>
            <a:ext cx="8229600" cy="1143000"/>
          </a:xfrm>
        </p:spPr>
        <p:txBody>
          <a:bodyPr/>
          <a:lstStyle/>
          <a:p>
            <a:r>
              <a:rPr lang="en-CA" dirty="0" smtClean="0"/>
              <a:t>Monitoring your blood sugar level</a:t>
            </a:r>
            <a:endParaRPr lang="en-CA" dirty="0"/>
          </a:p>
        </p:txBody>
      </p:sp>
      <p:sp>
        <p:nvSpPr>
          <p:cNvPr id="12" name="AutoShape 2" descr="data:image/jpeg;base64,/9j/4AAQSkZJRgABAQAAAQABAAD/2wCEAAkGBhMSERUUEhMWFRQWFBUUFBUVFBQUFBUUFRQVFBQVFBQXHCYeFxkjGRUUHy8gJCcpLCwsFR4xNTAqNSYrLCkBCQoKDgwOGg8PGiwkHCQsLCwsLCwpLCwpLCksLCwpLCwpLCkpLCwsLCwsLCwsLCwsKSwsLCwsLCwpLCkpLCwsLP/AABEIAOEA4AMBIgACEQEDEQH/xAAcAAABBQEBAQAAAAAAAAAAAAAAAgMEBQYBBwj/xAA/EAABAwIDBQUGBAQEBwAAAAABAAIDBBEFITEGEkFRYRMiMnGRQlKBobHRByNywWKS4fAUM8LxFjRDY4Kisv/EABoBAAIDAQEAAAAAAAAAAAAAAAACAQMEBQb/xAAoEQADAAICAgICAgEFAAAAAAAAAQIDESExBBITQSJRMmFCBSNSgcH/2gAMAwEAAhEDEQA/APcUIQgAQhCABCEIAEIQgAQhCABCEIAEIQgAQhCABCEIAEIQgAQhCABCEIAEIQgAQhcQB1CztNttE7Vrh6FTY9poD7RHm0qtZJf2WPFa7RaoUSLFoXaSN9bfVSWvB0IPlmnTT6Eaa7FIQhSQCEIQAIQhAAhCEACEIQAIQhAAhCEACEIQAIQhAAhCEACEIQALi6uONkAeV0lNZqezUwQ2H98EiSJYHJ2pe+yKWpUdQ5vhcR5Ej6J0QrnZpdDuUyXBtROz2t4cnZ/PVWtNtuP+pH8Wn9j91m5YlHfFZMrpdMqfjxX0b+n2pp3e3u/qBHzVlDUseLtcHeRBXlQulx1BabtJaeYNvorFna7RRXhr6Z6uhYHD9spY8n/mN65O9Vq8L2gin8Js73XZH4c1dOWaMl4Ljss0IQrSkEIQgAQhCABCEIAEIQgAQhCABCEIAEJisrWRNLnuDQOJKwmLbay1BMdKN1mhkP8ApTTLoWqUmpxnamGnyLt5/BjcyshiOO1FR4ndlHyB7xHUqrsyLMnfkOrjmbqNNVFxu4/BWpJdFLtsuO0c3Q3GeR69Uv8AxgPnx+f3C65uSp8Su1pcOGfw4riezR6WJVF0JE099lTUOMBw1Vh24cn3su9HL5HS9JQHCyQXqCRL2pohLcUgt5oZOhF7rokLTcFJabFBCQRya3Z/a83DJjcaB3EefMLZNdcXGi8jYLLd7IYmXsMbjm3Nv6eXw/dasOR/xZzfKwJflJokIQtZzwQhCABCEIAEIQgAQhCABU20O1EVIwl5u7g0akqt2v22ZStLWHekOQAzsfusBFC6R3b1TrnVrTwV04+Pauim8muETaysmrndpOSyIeFnTqmp8QDRuRiw5qDW4oX5DJvAKC6dM6KiY6p/3TTplF7S6W1yUDatHD+81AxFvdI6EKbGbD+9VWYpLYHyXCo9XC5MbSVBaVoqKqvxWbjGasaWWytS0X1aZp4pErevoqmCpKmxyphSVvIe0KM6Uc0dslZOhTgkNKQ9/VNl6TZOiUHK+2Wn3Z2de76i31ss9Dmr7ZyG88f6gfTP9k8doz5l+D2ehoQhdI4AIQhAAhCEACELjnW1QB0lYbbfbsQtMcRu7QkfQdVF2y/EJrd6KF2lw5/7BYnCqN0zu3l09hp/+itMYvVe1me8m+JHaOA/8xUG7jm1p4f1UasxAyG504BXlQGuFiLqtmwxh0yUVTp7ZXrRVOlSd5TJMMI0N1GlhI4JQBsi72qiGRd31AHoEj8lncfrAG2vm7L7qxr65rGlzjYDMleYYxtDJLIXBpDdGjp16lcWJ9metqvRGgbKE8ypA4rFHFZBwSoq2V+i0tFKrZumV4HFSGYn1WSpMMlfq+3wV5SbNk6yO+FlUzQmWza3qumsRT7Mt4vf6j7KU3ZlnvP9f6KtpjrIiIKpPwvupP8Aw00e075fZSIMK3dCT5qNMb5IHKODotjsnQHeMhGQFh5nX5fVZumk3Tm3LjY5rV0O1MDWhu65gHkfUhX4tb3TMHlVVTqUaJCjUuIxyeB4PTQ+hUlbk0+jjtNdghCFJAIQuONkABNl5xt3t0ReGA5aPdz6Doubd7dA3hgfYaPcNT0B5LzNkbp5NwE21e7kOXmtuHCkvezNkyb/ABklUMXbOMkmUTT/ADO+ysqjaaNpsBl0VTile0ARsyY3IW4ruzeExTP3p5A2MOAteznHl0C1LGqXyZOvpGfeuJLaLHo3+1bzUjtwdDdQsc2Yp4Q+Uy7rD/kxtzLvjyWQjr3t8LiPioXjRkW4ZPu12bh0ibc9VuDYm6Vp3m6e3z6KTJUsBsXtvyusdYqmnPZYqWtnZYGngoU1CfZKlmTkmzKq9Elbi+JunPJg0HPqVVvg6Kw7BBgXInjo9TS2+SmkpbmyscOw7opEVNdyvaCkGSZsmZ0OUGH2Cu6akRT09lPhjSjnWQ2T7YkrcTrGhAaEiNDWJ0NSXhSQp2NGNMyRqVZNuUMn1KPFdoG0u6XF1yct3XLitLsl+I8U3cc/e8xZ7epHFvULMY5SNcLujEgGrSMy3iGu1a7iD0XnUbuyn3o3OaGuJYbd63AEddComnL4Na8HF5GLrn9n1Q1wIuMwdF1ZDYXHjIxsb9S0FvTK5atcSt8V7LZ5bLjeOnLAlecbd7e23oYLkaPeOPQdE7t7tuWgwwOA4Pf+wXlbHSVDy1puL95/Bv3K3YcSX5UY8mT/ABk73537rBnxPBo5laGDDGRxGMXzHedxJPFco6VkLN1n/keLjzKU+ZTky+3XRVM6M3W7Oyt8BDxyOTlUSsc02cC09R+627pEzKA4WcAR1zV8eZS4pbFeL9GMnqnutvOJAFhc3AHRSMOwsyd53djGp97y6K7kweEm+4PK5t6KPi0EjgBHmwDNoyKuflK9THG/sX0a5ZGrsVAG5Hk0ZZcVGwvDn1EjWNy3jbfdfdB6lQZGEGxuDycLKdhWOy09w0BzHZuY4XaSOPQrUo9I1jK97fJZYphE1IN4Stc0HdIGRB6tPBMU+PtOUjbdW/ZQscx19U8PeALNDQG6WH1Vel+FXP8AuLkPbT4NgIEh8SnuiskviyXiFR7n1I1LTg+qv6WED0VXSw934q6p25p9jaLGFlgn2lMxFP7qbYmhbXJxoTIcnY5LqRh0OTrWXTLQn2vQD/oQ+NRntUxxUdzP79ErJRDlYCFS1GAxudvWsdcvsr57E0Ys0pZNuOmcwtxjc0jVpB9F38QfxIY1phgcb6PLdf0g8E5DFmvJttKm1bO0DSQ6ZDMAldDwdOmmcL/UVwmiLPXF7hvEhtxvAG5I45q/i2mpoxuta/dGgAAWKfK7oE2XHmuvUquzjLg3Y2ypuMUn8wT8W1VC7Xtm/wArl55vLu8o+GGTtnqNPJSy/wCVVNB92QFp9UVuDzMF93eb7zDvD5LzAHqrbCNq6mmP5cht7pzaVD8f/iyPb9mlLkm6mUO09LW92ZogmOj2+EnqEmvw18LrOsQc2uGbXDmCstQ5emSRHsDhZwB8xdQZsFYfCSw9Mx6FT10C+QTRkqP4shpPson4HJfLdPXT5K8oMAjhb2k5HmdfJjUurxCKm8ffl1DNQ3q7r0WYxLEpJnFzyTf0HkOC2Ksudab4K2pk3kiaewWUiRRJn5LyOuT2yH6TMW6q0peCoKSax1VxBPaytXRLZaxhOMfnqoLanJJ7bPVSwlNlj2iUyayrmO6p+Jyj2HccFgH9U6x6htcpMIU7EJJCSlx5pduiBd6Ij2XXGw3UrskqKEqdCNjdPT3K8F2pxLtayd7fCZX28g6w+i9t2wxltFRySE98tLIxzkcLD0zPwXzy4ro+FPLr/o4/n2nqRe+nYyFGulBy6Ozl6LOJjTqE8cPYdLhVlPWg9FPhqVM1shrQxUYc5uYzHT7KLf8A2V62sFlW1waTdvorpYpFDlqdndrS0CGo70RyufEzqCsm4cRr9V0OVjStetEdHo1VS7rsjvNObXDiDoq/FsYFONyOxnIzOojB/wBSpsP2unii7Mbpa03bvNuW+R5KuYSSXOzc43J6lZZ8dquegquBzUkk3ccyTqSutulMjUmODMXW9ccIpNnPXAKoq8WbzTVLhcsucjrdG/dXVFs8xue7n1zK8VpI9wjPQzSuPcY4jgQDZXlJHUn2LeZAWgp6MAaKbFGjZO2UkOHzHxFo9SpjMMPFyuGRJ7sEaJ+SiqZREcU7HGQrEQJEkKj1J+RnII76KfFTnkqlshYctVrsFjbOzeBAcMnC2h+yfGvZ6+yjNk9F7Por2QHknf8ADlSdo5m0kBlPetkG6X+K8wrvxenAPZwRC3Mvd+4WqfHuujDXmwj0ltOomM47T0ce/USNYODdXu6NZqSvG8U/E/EJNJuzHKNrWejs3fNZCqq3yOLpHue46uc4uJ+JWifDf+TM9+dtfii7212ykxCbeI3Ym3EUd/COLnc3Hj6LOFdsuiMnQLakoWkc6qdPbEtbdaXZnB6eV350gAByYct88yeXRV2HUTfESCeXJTpKcHgufm86Zr1SOv4/+k3lx/Jtb+kbM7I09u4xo8lnKvYhzN55eAMzZosG+qYoaqeI/lSG3unMehTe0u1MkrBFcfxluhPLqnxZFk5gyeR494HrItFBUSWcQHbwGh5pHaJoBONYulL0c9igkjIkfFOOZZNv1B+Cv39iilYUrbgFR6alLjYK0oaPvOZ5EfH+qu+yuhyOl5aq4psP7u8elk/Q0ADN462KlyD8sfBSIWlJT5KfHGm6VuSmxsXiz3QpkafijRFGpsUKZIjhDbIrJ/dTjY0FiYBuyZlFk6Qklt1JLkgzNudFZbOVfZTDk7uu8jofgVFLEqnZmk3p7RVaVQ5Za/iXAX0haNcz6L5xdV2cWu52K+lNpZd6Nl+LL/deI7W7LgudJGPMLvYVuTy+T+WjLSRcsxwKjGFTqOlsCDrf0Vrguzb6l2XdYDZz+Hk3mVZT0tsrSe9FNhuEvmeGMHmeDRzK9IwbAoadm6G3cfE5wuXfYdFZ4ZgsdOzcjblxPtOPMlSHUwKw3bbNkSp7KGu2Sp5cw3cdzZl8tFncQ2akgz7VhZxLsiAtbjGJR0zN57s/ZaPE49B+681xjHJKl2Zs2+TRoPueqFhWRfkuBlneF7xvn+v/AETiOLX7keTdC72nfYdFXNjUiKmT4iAWqMcwvWVwZsmWsle1vbIjIVIjp04HBNS1XBvr9ldK2UtjUxz8skqGkLgn6TDyczotDh+DE2ysFqS4EbIGB05e2wHeBs4+SvaehDJm8+zN/wCZdwanDXzAaCW3/qE7WVAZKOLjHZrRmSd4p0JTHWyAREnkUk07pAAbtZ3ejnfYJ2iwpzmh0hufZaPC251PvFa3C9nXSvAaNMyeA4BRVzHIql0QoTYKVG9VkEqkNlXjke8Ul5FZTIyqWCpU6GdOVudFhdJISYpEslToNjTwuNalFLYEDt8EVzFKpIEMguVZ0VJcgJdbKctqUQ9r3dnFCT4T3CeRIBbfz0WCrsyvVtpsNbNTPY4XFtNMuh4H7Lz7C8HMY/Md2jgTZ1rd32b83W4rt4ss445PNVDuuDMN2K7STtHndYbEsGRcfP2QtRTUrY2hrWhrQLAAWAU8sXWUxcbAXJVF5Hb2y9QpRCc8DUrJbS7ciMFlMA9/F58DfL3j8la7Vyxkdkxxcb/mFp7v6Afa6nRZOTCYzwt5LZh8ZtbozZMq6Rlq/EXzPL5buceN/oOATTKgD2fmtJJs+06EqO7Zv+Ja/gRn9ymNbyakiVx0CvBs3/En4sBA1KZYER7lJFhz36kAdT+ytaDB2jwjfPM6BW9NhTBwv5qzhYBoE3okRvZFpMKDc35nkrKNialmZG0vkcGgcT9BzKjxRS1PvQwn4SyD/Q35qGyCFRTOMkzIW7zzKSXH/LYLDMniegVrhuFlsslyXuDGguPvOvk0eyNMlocGwMNAYxtmjQAf3crWbObJbpMswzc7eDOgybvfDgqazKFyPON0QMA2TLg0uFmNsTzJ6LbU1K2Nu6wWH1806Ahc3Jkdvk1zCno8TDbIdOpAoidSU5HQDldcXTPWLJJCNdlqlR49u6lWIwxvL5J5uHN5D0U6on5Z/QxT7TRniLq0p8Va7QqvkwSN2rB6BQZcBDT+W5zT0OXom9qRErHXXBrong8VKhZmsbSV00Rs8XHvD9wtdg7zJawumm0+CvNLhb3wTYYLq7oqXdHUrlJRBuZ1+ilrVjx65ZxM+b34XRHrKJsrd117dDZZ6u2bLM2uBHXI+ui1K4QrtGdU0YQ0LhfeG6ALlzsmgc78li8c2/jBdBHvxN0Mj2lrpR0Pss6ceK9MxzZXtWkROLRe/Z3O4TzA0C89xjZl7LtkjuORFwt3jRG972yjLVPj6M42YOzaQR0N0kpuo2Xjv3Q6M/wEj5KK7B52+CoJ/W2/zXS9v6MjRNC6VXGnqxxid6hd3az3YvUqfYXRYJTWquFLWH2om+QJTrMDmd46l1uTGhvzR7BonPqWMF3uDR1NkzHir5cqaMu/7j7tjHXm5SKHZWIG+4Xu955Lj88lrMMwJzrZZcgFXVDJFBhmzV3B8zjLJwJHcZ+hmg81s8LwBzzkLq9wrZa1i7IfNaOCnawWaLLDkzpcSXxi/ZDwzB2xC+rufLyVggLqxNt8s0JaOIQuqCTzUR2XWtHJPFnyXOzWE7ykSGJbY0MjTzWpSxrQyWpl4UyRqZcxKyZInY3V5svXmN/ZnwOOXR3P4qr3FKpI+8D1Uw9PaEzT7y0zeIXGnILq6J58EIQgASJYWuFnAEciLpa4gCjrdj4JNG7p6aehVHV/hzfwuB88itwhWzmuemK4TPM5vw9lHs38iCo52GlHsO9F6ohXLy7E+KTy+PYiT3D6KypdhX8Wgea3yFD8q2HxSZ2i2PY3xG/QfdXlPRMZ4WgfVPIVFXVdsdSl0dQhCQYEIQgAQhCAPPhwSwuoWFHoWDdUtCFBYzj02V1CUUSFLpNUIUIL6NmzQeSUhC6SPOMEIQgAQhCABCEIAEIQgDgXUIQAIQhAAhCEACEIQAIQhAH/2Q=="/>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 name="AutoShape 4" descr="data:image/jpeg;base64,/9j/4AAQSkZJRgABAQAAAQABAAD/2wCEAAkGBhMSERUUEhMWFRQWFBUUFBUVFBQUFBUUFRQVFBQVFBQXHCYeFxkjGRUUHy8gJCcpLCwsFR4xNTAqNSYrLCkBCQoKDgwOGg8PGiwkHCQsLCwsLCwpLCwpLCksLCwpLCwpLCkpLCwsLCwsLCwsLCwsKSwsLCwsLCwpLCkpLCwsLP/AABEIAOEA4AMBIgACEQEDEQH/xAAcAAABBQEBAQAAAAAAAAAAAAAAAgMEBQYBBwj/xAA/EAABAwIDBQUGBAQEBwAAAAABAAIDBBEFITEGEkFRYRMiMnGRQlKBobHRByNywWKS4fAUM8LxFjRDY4Kisv/EABoBAAIDAQEAAAAAAAAAAAAAAAACAQMEBQb/xAAoEQADAAICAgICAgEFAAAAAAAAAQIDESExBBITQSJRMmFCBSNSgcH/2gAMAwEAAhEDEQA/APcUIQgAQhCABCEIAEIQgAQhCABCEIAEIQgAQhCABCEIAEIQgAQhCABCEIAEIQgAQhcQB1CztNttE7Vrh6FTY9poD7RHm0qtZJf2WPFa7RaoUSLFoXaSN9bfVSWvB0IPlmnTT6Eaa7FIQhSQCEIQAIQhAAhCEACEIQAIQhAAhCEACEIQAIQhAAhCEACEIQALi6uONkAeV0lNZqezUwQ2H98EiSJYHJ2pe+yKWpUdQ5vhcR5Ej6J0QrnZpdDuUyXBtROz2t4cnZ/PVWtNtuP+pH8Wn9j91m5YlHfFZMrpdMqfjxX0b+n2pp3e3u/qBHzVlDUseLtcHeRBXlQulx1BabtJaeYNvorFna7RRXhr6Z6uhYHD9spY8n/mN65O9Vq8L2gin8Js73XZH4c1dOWaMl4Ljss0IQrSkEIQgAQhCABCEIAEIQgAQhCABCEIAEJisrWRNLnuDQOJKwmLbay1BMdKN1mhkP8ApTTLoWqUmpxnamGnyLt5/BjcyshiOO1FR4ndlHyB7xHUqrsyLMnfkOrjmbqNNVFxu4/BWpJdFLtsuO0c3Q3GeR69Uv8AxgPnx+f3C65uSp8Su1pcOGfw4riezR6WJVF0JE099lTUOMBw1Vh24cn3su9HL5HS9JQHCyQXqCRL2pohLcUgt5oZOhF7rokLTcFJabFBCQRya3Z/a83DJjcaB3EefMLZNdcXGi8jYLLd7IYmXsMbjm3Nv6eXw/dasOR/xZzfKwJflJokIQtZzwQhCABCEIAEIQgAQhCABU20O1EVIwl5u7g0akqt2v22ZStLWHekOQAzsfusBFC6R3b1TrnVrTwV04+Pauim8muETaysmrndpOSyIeFnTqmp8QDRuRiw5qDW4oX5DJvAKC6dM6KiY6p/3TTplF7S6W1yUDatHD+81AxFvdI6EKbGbD+9VWYpLYHyXCo9XC5MbSVBaVoqKqvxWbjGasaWWytS0X1aZp4pErevoqmCpKmxyphSVvIe0KM6Uc0dslZOhTgkNKQ9/VNl6TZOiUHK+2Wn3Z2de76i31ss9Dmr7ZyG88f6gfTP9k8doz5l+D2ehoQhdI4AIQhAAhCEACELjnW1QB0lYbbfbsQtMcRu7QkfQdVF2y/EJrd6KF2lw5/7BYnCqN0zu3l09hp/+itMYvVe1me8m+JHaOA/8xUG7jm1p4f1UasxAyG504BXlQGuFiLqtmwxh0yUVTp7ZXrRVOlSd5TJMMI0N1GlhI4JQBsi72qiGRd31AHoEj8lncfrAG2vm7L7qxr65rGlzjYDMleYYxtDJLIXBpDdGjp16lcWJ9metqvRGgbKE8ypA4rFHFZBwSoq2V+i0tFKrZumV4HFSGYn1WSpMMlfq+3wV5SbNk6yO+FlUzQmWza3qumsRT7Mt4vf6j7KU3ZlnvP9f6KtpjrIiIKpPwvupP8Aw00e075fZSIMK3dCT5qNMb5IHKODotjsnQHeMhGQFh5nX5fVZumk3Tm3LjY5rV0O1MDWhu65gHkfUhX4tb3TMHlVVTqUaJCjUuIxyeB4PTQ+hUlbk0+jjtNdghCFJAIQuONkABNl5xt3t0ReGA5aPdz6Doubd7dA3hgfYaPcNT0B5LzNkbp5NwE21e7kOXmtuHCkvezNkyb/ABklUMXbOMkmUTT/ADO+ysqjaaNpsBl0VTile0ARsyY3IW4ruzeExTP3p5A2MOAteznHl0C1LGqXyZOvpGfeuJLaLHo3+1bzUjtwdDdQsc2Yp4Q+Uy7rD/kxtzLvjyWQjr3t8LiPioXjRkW4ZPu12bh0ibc9VuDYm6Vp3m6e3z6KTJUsBsXtvyusdYqmnPZYqWtnZYGngoU1CfZKlmTkmzKq9Elbi+JunPJg0HPqVVvg6Kw7BBgXInjo9TS2+SmkpbmyscOw7opEVNdyvaCkGSZsmZ0OUGH2Cu6akRT09lPhjSjnWQ2T7YkrcTrGhAaEiNDWJ0NSXhSQp2NGNMyRqVZNuUMn1KPFdoG0u6XF1yct3XLitLsl+I8U3cc/e8xZ7epHFvULMY5SNcLujEgGrSMy3iGu1a7iD0XnUbuyn3o3OaGuJYbd63AEddComnL4Na8HF5GLrn9n1Q1wIuMwdF1ZDYXHjIxsb9S0FvTK5atcSt8V7LZ5bLjeOnLAlecbd7e23oYLkaPeOPQdE7t7tuWgwwOA4Pf+wXlbHSVDy1puL95/Bv3K3YcSX5UY8mT/ABk73537rBnxPBo5laGDDGRxGMXzHedxJPFco6VkLN1n/keLjzKU+ZTky+3XRVM6M3W7Oyt8BDxyOTlUSsc02cC09R+627pEzKA4WcAR1zV8eZS4pbFeL9GMnqnutvOJAFhc3AHRSMOwsyd53djGp97y6K7kweEm+4PK5t6KPi0EjgBHmwDNoyKuflK9THG/sX0a5ZGrsVAG5Hk0ZZcVGwvDn1EjWNy3jbfdfdB6lQZGEGxuDycLKdhWOy09w0BzHZuY4XaSOPQrUo9I1jK97fJZYphE1IN4Stc0HdIGRB6tPBMU+PtOUjbdW/ZQscx19U8PeALNDQG6WH1Vel+FXP8AuLkPbT4NgIEh8SnuiskviyXiFR7n1I1LTg+qv6WED0VXSw934q6p25p9jaLGFlgn2lMxFP7qbYmhbXJxoTIcnY5LqRh0OTrWXTLQn2vQD/oQ+NRntUxxUdzP79ErJRDlYCFS1GAxudvWsdcvsr57E0Ys0pZNuOmcwtxjc0jVpB9F38QfxIY1phgcb6PLdf0g8E5DFmvJttKm1bO0DSQ6ZDMAldDwdOmmcL/UVwmiLPXF7hvEhtxvAG5I45q/i2mpoxuta/dGgAAWKfK7oE2XHmuvUquzjLg3Y2ypuMUn8wT8W1VC7Xtm/wArl55vLu8o+GGTtnqNPJSy/wCVVNB92QFp9UVuDzMF93eb7zDvD5LzAHqrbCNq6mmP5cht7pzaVD8f/iyPb9mlLkm6mUO09LW92ZogmOj2+EnqEmvw18LrOsQc2uGbXDmCstQ5emSRHsDhZwB8xdQZsFYfCSw9Mx6FT10C+QTRkqP4shpPson4HJfLdPXT5K8oMAjhb2k5HmdfJjUurxCKm8ffl1DNQ3q7r0WYxLEpJnFzyTf0HkOC2Ksudab4K2pk3kiaewWUiRRJn5LyOuT2yH6TMW6q0peCoKSax1VxBPaytXRLZaxhOMfnqoLanJJ7bPVSwlNlj2iUyayrmO6p+Jyj2HccFgH9U6x6htcpMIU7EJJCSlx5pduiBd6Ij2XXGw3UrskqKEqdCNjdPT3K8F2pxLtayd7fCZX28g6w+i9t2wxltFRySE98tLIxzkcLD0zPwXzy4ro+FPLr/o4/n2nqRe+nYyFGulBy6Ozl6LOJjTqE8cPYdLhVlPWg9FPhqVM1shrQxUYc5uYzHT7KLf8A2V62sFlW1waTdvorpYpFDlqdndrS0CGo70RyufEzqCsm4cRr9V0OVjStetEdHo1VS7rsjvNObXDiDoq/FsYFONyOxnIzOojB/wBSpsP2unii7Mbpa03bvNuW+R5KuYSSXOzc43J6lZZ8dquegquBzUkk3ccyTqSutulMjUmODMXW9ccIpNnPXAKoq8WbzTVLhcsucjrdG/dXVFs8xue7n1zK8VpI9wjPQzSuPcY4jgQDZXlJHUn2LeZAWgp6MAaKbFGjZO2UkOHzHxFo9SpjMMPFyuGRJ7sEaJ+SiqZREcU7HGQrEQJEkKj1J+RnII76KfFTnkqlshYctVrsFjbOzeBAcMnC2h+yfGvZ6+yjNk9F7Por2QHknf8ADlSdo5m0kBlPetkG6X+K8wrvxenAPZwRC3Mvd+4WqfHuujDXmwj0ltOomM47T0ce/USNYODdXu6NZqSvG8U/E/EJNJuzHKNrWejs3fNZCqq3yOLpHue46uc4uJ+JWifDf+TM9+dtfii7212ykxCbeI3Ym3EUd/COLnc3Hj6LOFdsuiMnQLakoWkc6qdPbEtbdaXZnB6eV350gAByYct88yeXRV2HUTfESCeXJTpKcHgufm86Zr1SOv4/+k3lx/Jtb+kbM7I09u4xo8lnKvYhzN55eAMzZosG+qYoaqeI/lSG3unMehTe0u1MkrBFcfxluhPLqnxZFk5gyeR494HrItFBUSWcQHbwGh5pHaJoBONYulL0c9igkjIkfFOOZZNv1B+Cv39iilYUrbgFR6alLjYK0oaPvOZ5EfH+qu+yuhyOl5aq4psP7u8elk/Q0ADN462KlyD8sfBSIWlJT5KfHGm6VuSmxsXiz3QpkafijRFGpsUKZIjhDbIrJ/dTjY0FiYBuyZlFk6Qklt1JLkgzNudFZbOVfZTDk7uu8jofgVFLEqnZmk3p7RVaVQ5Za/iXAX0haNcz6L5xdV2cWu52K+lNpZd6Nl+LL/deI7W7LgudJGPMLvYVuTy+T+WjLSRcsxwKjGFTqOlsCDrf0Vrguzb6l2XdYDZz+Hk3mVZT0tsrSe9FNhuEvmeGMHmeDRzK9IwbAoadm6G3cfE5wuXfYdFZ4ZgsdOzcjblxPtOPMlSHUwKw3bbNkSp7KGu2Sp5cw3cdzZl8tFncQ2akgz7VhZxLsiAtbjGJR0zN57s/ZaPE49B+681xjHJKl2Zs2+TRoPueqFhWRfkuBlneF7xvn+v/AETiOLX7keTdC72nfYdFXNjUiKmT4iAWqMcwvWVwZsmWsle1vbIjIVIjp04HBNS1XBvr9ldK2UtjUxz8skqGkLgn6TDyczotDh+DE2ysFqS4EbIGB05e2wHeBs4+SvaehDJm8+zN/wCZdwanDXzAaCW3/qE7WVAZKOLjHZrRmSd4p0JTHWyAREnkUk07pAAbtZ3ejnfYJ2iwpzmh0hufZaPC251PvFa3C9nXSvAaNMyeA4BRVzHIql0QoTYKVG9VkEqkNlXjke8Ul5FZTIyqWCpU6GdOVudFhdJISYpEslToNjTwuNalFLYEDt8EVzFKpIEMguVZ0VJcgJdbKctqUQ9r3dnFCT4T3CeRIBbfz0WCrsyvVtpsNbNTPY4XFtNMuh4H7Lz7C8HMY/Md2jgTZ1rd32b83W4rt4ss445PNVDuuDMN2K7STtHndYbEsGRcfP2QtRTUrY2hrWhrQLAAWAU8sXWUxcbAXJVF5Hb2y9QpRCc8DUrJbS7ciMFlMA9/F58DfL3j8la7Vyxkdkxxcb/mFp7v6Afa6nRZOTCYzwt5LZh8ZtbozZMq6Rlq/EXzPL5buceN/oOATTKgD2fmtJJs+06EqO7Zv+Ja/gRn9ymNbyakiVx0CvBs3/En4sBA1KZYER7lJFhz36kAdT+ytaDB2jwjfPM6BW9NhTBwv5qzhYBoE3okRvZFpMKDc35nkrKNialmZG0vkcGgcT9BzKjxRS1PvQwn4SyD/Q35qGyCFRTOMkzIW7zzKSXH/LYLDMniegVrhuFlsslyXuDGguPvOvk0eyNMlocGwMNAYxtmjQAf3crWbObJbpMswzc7eDOgybvfDgqazKFyPON0QMA2TLg0uFmNsTzJ6LbU1K2Nu6wWH1806Ahc3Jkdvk1zCno8TDbIdOpAoidSU5HQDldcXTPWLJJCNdlqlR49u6lWIwxvL5J5uHN5D0U6on5Z/QxT7TRniLq0p8Va7QqvkwSN2rB6BQZcBDT+W5zT0OXom9qRErHXXBrong8VKhZmsbSV00Rs8XHvD9wtdg7zJawumm0+CvNLhb3wTYYLq7oqXdHUrlJRBuZ1+ilrVjx65ZxM+b34XRHrKJsrd117dDZZ6u2bLM2uBHXI+ui1K4QrtGdU0YQ0LhfeG6ALlzsmgc78li8c2/jBdBHvxN0Mj2lrpR0Pss6ceK9MxzZXtWkROLRe/Z3O4TzA0C89xjZl7LtkjuORFwt3jRG972yjLVPj6M42YOzaQR0N0kpuo2Xjv3Q6M/wEj5KK7B52+CoJ/W2/zXS9v6MjRNC6VXGnqxxid6hd3az3YvUqfYXRYJTWquFLWH2om+QJTrMDmd46l1uTGhvzR7BonPqWMF3uDR1NkzHir5cqaMu/7j7tjHXm5SKHZWIG+4Xu955Lj88lrMMwJzrZZcgFXVDJFBhmzV3B8zjLJwJHcZ+hmg81s8LwBzzkLq9wrZa1i7IfNaOCnawWaLLDkzpcSXxi/ZDwzB2xC+rufLyVggLqxNt8s0JaOIQuqCTzUR2XWtHJPFnyXOzWE7ykSGJbY0MjTzWpSxrQyWpl4UyRqZcxKyZInY3V5svXmN/ZnwOOXR3P4qr3FKpI+8D1Uw9PaEzT7y0zeIXGnILq6J58EIQgASJYWuFnAEciLpa4gCjrdj4JNG7p6aehVHV/hzfwuB88itwhWzmuemK4TPM5vw9lHs38iCo52GlHsO9F6ohXLy7E+KTy+PYiT3D6KypdhX8Wgea3yFD8q2HxSZ2i2PY3xG/QfdXlPRMZ4WgfVPIVFXVdsdSl0dQhCQYEIQgAQhCAPPhwSwuoWFHoWDdUtCFBYzj02V1CUUSFLpNUIUIL6NmzQeSUhC6SPOMEIQgAQhCABCEIAEIQgDgXUIQAIQhAAhCEACEIQAIQhAH/2Q=="/>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4" name="AutoShape 6" descr="data:image/jpeg;base64,/9j/4AAQSkZJRgABAQAAAQABAAD/2wCEAAkGBhMSERUUEhMWFRQWFBUUFBUVFBQUFBUUFRQVFBQVFBQXHCYeFxkjGRUUHy8gJCcpLCwsFR4xNTAqNSYrLCkBCQoKDgwOGg8PGiwkHCQsLCwsLCwpLCwpLCksLCwpLCwpLCkpLCwsLCwsLCwsLCwsKSwsLCwsLCwpLCkpLCwsLP/AABEIAOEA4AMBIgACEQEDEQH/xAAcAAABBQEBAQAAAAAAAAAAAAAAAgMEBQYBBwj/xAA/EAABAwIDBQUGBAQEBwAAAAABAAIDBBEFITEGEkFRYRMiMnGRQlKBobHRByNywWKS4fAUM8LxFjRDY4Kisv/EABoBAAIDAQEAAAAAAAAAAAAAAAACAQMEBQb/xAAoEQADAAICAgICAgEFAAAAAAAAAQIDESExBBITQSJRMmFCBSNSgcH/2gAMAwEAAhEDEQA/APcUIQgAQhCABCEIAEIQgAQhCABCEIAEIQgAQhCABCEIAEIQgAQhCABCEIAEIQgAQhcQB1CztNttE7Vrh6FTY9poD7RHm0qtZJf2WPFa7RaoUSLFoXaSN9bfVSWvB0IPlmnTT6Eaa7FIQhSQCEIQAIQhAAhCEACEIQAIQhAAhCEACEIQAIQhAAhCEACEIQALi6uONkAeV0lNZqezUwQ2H98EiSJYHJ2pe+yKWpUdQ5vhcR5Ej6J0QrnZpdDuUyXBtROz2t4cnZ/PVWtNtuP+pH8Wn9j91m5YlHfFZMrpdMqfjxX0b+n2pp3e3u/qBHzVlDUseLtcHeRBXlQulx1BabtJaeYNvorFna7RRXhr6Z6uhYHD9spY8n/mN65O9Vq8L2gin8Js73XZH4c1dOWaMl4Ljss0IQrSkEIQgAQhCABCEIAEIQgAQhCABCEIAEJisrWRNLnuDQOJKwmLbay1BMdKN1mhkP8ApTTLoWqUmpxnamGnyLt5/BjcyshiOO1FR4ndlHyB7xHUqrsyLMnfkOrjmbqNNVFxu4/BWpJdFLtsuO0c3Q3GeR69Uv8AxgPnx+f3C65uSp8Su1pcOGfw4riezR6WJVF0JE099lTUOMBw1Vh24cn3su9HL5HS9JQHCyQXqCRL2pohLcUgt5oZOhF7rokLTcFJabFBCQRya3Z/a83DJjcaB3EefMLZNdcXGi8jYLLd7IYmXsMbjm3Nv6eXw/dasOR/xZzfKwJflJokIQtZzwQhCABCEIAEIQgAQhCABU20O1EVIwl5u7g0akqt2v22ZStLWHekOQAzsfusBFC6R3b1TrnVrTwV04+Pauim8muETaysmrndpOSyIeFnTqmp8QDRuRiw5qDW4oX5DJvAKC6dM6KiY6p/3TTplF7S6W1yUDatHD+81AxFvdI6EKbGbD+9VWYpLYHyXCo9XC5MbSVBaVoqKqvxWbjGasaWWytS0X1aZp4pErevoqmCpKmxyphSVvIe0KM6Uc0dslZOhTgkNKQ9/VNl6TZOiUHK+2Wn3Z2de76i31ss9Dmr7ZyG88f6gfTP9k8doz5l+D2ehoQhdI4AIQhAAhCEACELjnW1QB0lYbbfbsQtMcRu7QkfQdVF2y/EJrd6KF2lw5/7BYnCqN0zu3l09hp/+itMYvVe1me8m+JHaOA/8xUG7jm1p4f1UasxAyG504BXlQGuFiLqtmwxh0yUVTp7ZXrRVOlSd5TJMMI0N1GlhI4JQBsi72qiGRd31AHoEj8lncfrAG2vm7L7qxr65rGlzjYDMleYYxtDJLIXBpDdGjp16lcWJ9metqvRGgbKE8ypA4rFHFZBwSoq2V+i0tFKrZumV4HFSGYn1WSpMMlfq+3wV5SbNk6yO+FlUzQmWza3qumsRT7Mt4vf6j7KU3ZlnvP9f6KtpjrIiIKpPwvupP8Aw00e075fZSIMK3dCT5qNMb5IHKODotjsnQHeMhGQFh5nX5fVZumk3Tm3LjY5rV0O1MDWhu65gHkfUhX4tb3TMHlVVTqUaJCjUuIxyeB4PTQ+hUlbk0+jjtNdghCFJAIQuONkABNl5xt3t0ReGA5aPdz6Doubd7dA3hgfYaPcNT0B5LzNkbp5NwE21e7kOXmtuHCkvezNkyb/ABklUMXbOMkmUTT/ADO+ysqjaaNpsBl0VTile0ARsyY3IW4ruzeExTP3p5A2MOAteznHl0C1LGqXyZOvpGfeuJLaLHo3+1bzUjtwdDdQsc2Yp4Q+Uy7rD/kxtzLvjyWQjr3t8LiPioXjRkW4ZPu12bh0ibc9VuDYm6Vp3m6e3z6KTJUsBsXtvyusdYqmnPZYqWtnZYGngoU1CfZKlmTkmzKq9Elbi+JunPJg0HPqVVvg6Kw7BBgXInjo9TS2+SmkpbmyscOw7opEVNdyvaCkGSZsmZ0OUGH2Cu6akRT09lPhjSjnWQ2T7YkrcTrGhAaEiNDWJ0NSXhSQp2NGNMyRqVZNuUMn1KPFdoG0u6XF1yct3XLitLsl+I8U3cc/e8xZ7epHFvULMY5SNcLujEgGrSMy3iGu1a7iD0XnUbuyn3o3OaGuJYbd63AEddComnL4Na8HF5GLrn9n1Q1wIuMwdF1ZDYXHjIxsb9S0FvTK5atcSt8V7LZ5bLjeOnLAlecbd7e23oYLkaPeOPQdE7t7tuWgwwOA4Pf+wXlbHSVDy1puL95/Bv3K3YcSX5UY8mT/ABk73537rBnxPBo5laGDDGRxGMXzHedxJPFco6VkLN1n/keLjzKU+ZTky+3XRVM6M3W7Oyt8BDxyOTlUSsc02cC09R+627pEzKA4WcAR1zV8eZS4pbFeL9GMnqnutvOJAFhc3AHRSMOwsyd53djGp97y6K7kweEm+4PK5t6KPi0EjgBHmwDNoyKuflK9THG/sX0a5ZGrsVAG5Hk0ZZcVGwvDn1EjWNy3jbfdfdB6lQZGEGxuDycLKdhWOy09w0BzHZuY4XaSOPQrUo9I1jK97fJZYphE1IN4Stc0HdIGRB6tPBMU+PtOUjbdW/ZQscx19U8PeALNDQG6WH1Vel+FXP8AuLkPbT4NgIEh8SnuiskviyXiFR7n1I1LTg+qv6WED0VXSw934q6p25p9jaLGFlgn2lMxFP7qbYmhbXJxoTIcnY5LqRh0OTrWXTLQn2vQD/oQ+NRntUxxUdzP79ErJRDlYCFS1GAxudvWsdcvsr57E0Ys0pZNuOmcwtxjc0jVpB9F38QfxIY1phgcb6PLdf0g8E5DFmvJttKm1bO0DSQ6ZDMAldDwdOmmcL/UVwmiLPXF7hvEhtxvAG5I45q/i2mpoxuta/dGgAAWKfK7oE2XHmuvUquzjLg3Y2ypuMUn8wT8W1VC7Xtm/wArl55vLu8o+GGTtnqNPJSy/wCVVNB92QFp9UVuDzMF93eb7zDvD5LzAHqrbCNq6mmP5cht7pzaVD8f/iyPb9mlLkm6mUO09LW92ZogmOj2+EnqEmvw18LrOsQc2uGbXDmCstQ5emSRHsDhZwB8xdQZsFYfCSw9Mx6FT10C+QTRkqP4shpPson4HJfLdPXT5K8oMAjhb2k5HmdfJjUurxCKm8ffl1DNQ3q7r0WYxLEpJnFzyTf0HkOC2Ksudab4K2pk3kiaewWUiRRJn5LyOuT2yH6TMW6q0peCoKSax1VxBPaytXRLZaxhOMfnqoLanJJ7bPVSwlNlj2iUyayrmO6p+Jyj2HccFgH9U6x6htcpMIU7EJJCSlx5pduiBd6Ij2XXGw3UrskqKEqdCNjdPT3K8F2pxLtayd7fCZX28g6w+i9t2wxltFRySE98tLIxzkcLD0zPwXzy4ro+FPLr/o4/n2nqRe+nYyFGulBy6Ozl6LOJjTqE8cPYdLhVlPWg9FPhqVM1shrQxUYc5uYzHT7KLf8A2V62sFlW1waTdvorpYpFDlqdndrS0CGo70RyufEzqCsm4cRr9V0OVjStetEdHo1VS7rsjvNObXDiDoq/FsYFONyOxnIzOojB/wBSpsP2unii7Mbpa03bvNuW+R5KuYSSXOzc43J6lZZ8dquegquBzUkk3ccyTqSutulMjUmODMXW9ccIpNnPXAKoq8WbzTVLhcsucjrdG/dXVFs8xue7n1zK8VpI9wjPQzSuPcY4jgQDZXlJHUn2LeZAWgp6MAaKbFGjZO2UkOHzHxFo9SpjMMPFyuGRJ7sEaJ+SiqZREcU7HGQrEQJEkKj1J+RnII76KfFTnkqlshYctVrsFjbOzeBAcMnC2h+yfGvZ6+yjNk9F7Por2QHknf8ADlSdo5m0kBlPetkG6X+K8wrvxenAPZwRC3Mvd+4WqfHuujDXmwj0ltOomM47T0ce/USNYODdXu6NZqSvG8U/E/EJNJuzHKNrWejs3fNZCqq3yOLpHue46uc4uJ+JWifDf+TM9+dtfii7212ykxCbeI3Ym3EUd/COLnc3Hj6LOFdsuiMnQLakoWkc6qdPbEtbdaXZnB6eV350gAByYct88yeXRV2HUTfESCeXJTpKcHgufm86Zr1SOv4/+k3lx/Jtb+kbM7I09u4xo8lnKvYhzN55eAMzZosG+qYoaqeI/lSG3unMehTe0u1MkrBFcfxluhPLqnxZFk5gyeR494HrItFBUSWcQHbwGh5pHaJoBONYulL0c9igkjIkfFOOZZNv1B+Cv39iilYUrbgFR6alLjYK0oaPvOZ5EfH+qu+yuhyOl5aq4psP7u8elk/Q0ADN462KlyD8sfBSIWlJT5KfHGm6VuSmxsXiz3QpkafijRFGpsUKZIjhDbIrJ/dTjY0FiYBuyZlFk6Qklt1JLkgzNudFZbOVfZTDk7uu8jofgVFLEqnZmk3p7RVaVQ5Za/iXAX0haNcz6L5xdV2cWu52K+lNpZd6Nl+LL/deI7W7LgudJGPMLvYVuTy+T+WjLSRcsxwKjGFTqOlsCDrf0Vrguzb6l2XdYDZz+Hk3mVZT0tsrSe9FNhuEvmeGMHmeDRzK9IwbAoadm6G3cfE5wuXfYdFZ4ZgsdOzcjblxPtOPMlSHUwKw3bbNkSp7KGu2Sp5cw3cdzZl8tFncQ2akgz7VhZxLsiAtbjGJR0zN57s/ZaPE49B+681xjHJKl2Zs2+TRoPueqFhWRfkuBlneF7xvn+v/AETiOLX7keTdC72nfYdFXNjUiKmT4iAWqMcwvWVwZsmWsle1vbIjIVIjp04HBNS1XBvr9ldK2UtjUxz8skqGkLgn6TDyczotDh+DE2ysFqS4EbIGB05e2wHeBs4+SvaehDJm8+zN/wCZdwanDXzAaCW3/qE7WVAZKOLjHZrRmSd4p0JTHWyAREnkUk07pAAbtZ3ejnfYJ2iwpzmh0hufZaPC251PvFa3C9nXSvAaNMyeA4BRVzHIql0QoTYKVG9VkEqkNlXjke8Ul5FZTIyqWCpU6GdOVudFhdJISYpEslToNjTwuNalFLYEDt8EVzFKpIEMguVZ0VJcgJdbKctqUQ9r3dnFCT4T3CeRIBbfz0WCrsyvVtpsNbNTPY4XFtNMuh4H7Lz7C8HMY/Md2jgTZ1rd32b83W4rt4ss445PNVDuuDMN2K7STtHndYbEsGRcfP2QtRTUrY2hrWhrQLAAWAU8sXWUxcbAXJVF5Hb2y9QpRCc8DUrJbS7ciMFlMA9/F58DfL3j8la7Vyxkdkxxcb/mFp7v6Afa6nRZOTCYzwt5LZh8ZtbozZMq6Rlq/EXzPL5buceN/oOATTKgD2fmtJJs+06EqO7Zv+Ja/gRn9ymNbyakiVx0CvBs3/En4sBA1KZYER7lJFhz36kAdT+ytaDB2jwjfPM6BW9NhTBwv5qzhYBoE3okRvZFpMKDc35nkrKNialmZG0vkcGgcT9BzKjxRS1PvQwn4SyD/Q35qGyCFRTOMkzIW7zzKSXH/LYLDMniegVrhuFlsslyXuDGguPvOvk0eyNMlocGwMNAYxtmjQAf3crWbObJbpMswzc7eDOgybvfDgqazKFyPON0QMA2TLg0uFmNsTzJ6LbU1K2Nu6wWH1806Ahc3Jkdvk1zCno8TDbIdOpAoidSU5HQDldcXTPWLJJCNdlqlR49u6lWIwxvL5J5uHN5D0U6on5Z/QxT7TRniLq0p8Va7QqvkwSN2rB6BQZcBDT+W5zT0OXom9qRErHXXBrong8VKhZmsbSV00Rs8XHvD9wtdg7zJawumm0+CvNLhb3wTYYLq7oqXdHUrlJRBuZ1+ilrVjx65ZxM+b34XRHrKJsrd117dDZZ6u2bLM2uBHXI+ui1K4QrtGdU0YQ0LhfeG6ALlzsmgc78li8c2/jBdBHvxN0Mj2lrpR0Pss6ceK9MxzZXtWkROLRe/Z3O4TzA0C89xjZl7LtkjuORFwt3jRG972yjLVPj6M42YOzaQR0N0kpuo2Xjv3Q6M/wEj5KK7B52+CoJ/W2/zXS9v6MjRNC6VXGnqxxid6hd3az3YvUqfYXRYJTWquFLWH2om+QJTrMDmd46l1uTGhvzR7BonPqWMF3uDR1NkzHir5cqaMu/7j7tjHXm5SKHZWIG+4Xu955Lj88lrMMwJzrZZcgFXVDJFBhmzV3B8zjLJwJHcZ+hmg81s8LwBzzkLq9wrZa1i7IfNaOCnawWaLLDkzpcSXxi/ZDwzB2xC+rufLyVggLqxNt8s0JaOIQuqCTzUR2XWtHJPFnyXOzWE7ykSGJbY0MjTzWpSxrQyWpl4UyRqZcxKyZInY3V5svXmN/ZnwOOXR3P4qr3FKpI+8D1Uw9PaEzT7y0zeIXGnILq6J58EIQgASJYWuFnAEciLpa4gCjrdj4JNG7p6aehVHV/hzfwuB88itwhWzmuemK4TPM5vw9lHs38iCo52GlHsO9F6ohXLy7E+KTy+PYiT3D6KypdhX8Wgea3yFD8q2HxSZ2i2PY3xG/QfdXlPRMZ4WgfVPIVFXVdsdSl0dQhCQYEIQgAQhCAPPhwSwuoWFHoWDdUtCFBYzj02V1CUUSFLpNUIUIL6NmzQeSUhC6SPOMEIQgAQhCABCEIAEIQgDgXUIQAIQhAAhCEACEIQAIQhAH/2Q=="/>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5" name="AutoShape 8" descr="data:image/jpeg;base64,/9j/4AAQSkZJRgABAQAAAQABAAD/2wCEAAkGBhMSERUUEhMWFRQWFBUUFBUVFBQUFBUUFRQVFBQVFBQXHCYeFxkjGRUUHy8gJCcpLCwsFR4xNTAqNSYrLCkBCQoKDgwOGg8PGiwkHCQsLCwsLCwpLCwpLCksLCwpLCwpLCkpLCwsLCwsLCwsLCwsKSwsLCwsLCwpLCkpLCwsLP/AABEIAOEA4AMBIgACEQEDEQH/xAAcAAABBQEBAQAAAAAAAAAAAAAAAgMEBQYBBwj/xAA/EAABAwIDBQUGBAQEBwAAAAABAAIDBBEFITEGEkFRYRMiMnGRQlKBobHRByNywWKS4fAUM8LxFjRDY4Kisv/EABoBAAIDAQEAAAAAAAAAAAAAAAACAQMEBQb/xAAoEQADAAICAgICAgEFAAAAAAAAAQIDESExBBITQSJRMmFCBSNSgcH/2gAMAwEAAhEDEQA/APcUIQgAQhCABCEIAEIQgAQhCABCEIAEIQgAQhCABCEIAEIQgAQhCABCEIAEIQgAQhcQB1CztNttE7Vrh6FTY9poD7RHm0qtZJf2WPFa7RaoUSLFoXaSN9bfVSWvB0IPlmnTT6Eaa7FIQhSQCEIQAIQhAAhCEACEIQAIQhAAhCEACEIQAIQhAAhCEACEIQALi6uONkAeV0lNZqezUwQ2H98EiSJYHJ2pe+yKWpUdQ5vhcR5Ej6J0QrnZpdDuUyXBtROz2t4cnZ/PVWtNtuP+pH8Wn9j91m5YlHfFZMrpdMqfjxX0b+n2pp3e3u/qBHzVlDUseLtcHeRBXlQulx1BabtJaeYNvorFna7RRXhr6Z6uhYHD9spY8n/mN65O9Vq8L2gin8Js73XZH4c1dOWaMl4Ljss0IQrSkEIQgAQhCABCEIAEIQgAQhCABCEIAEJisrWRNLnuDQOJKwmLbay1BMdKN1mhkP8ApTTLoWqUmpxnamGnyLt5/BjcyshiOO1FR4ndlHyB7xHUqrsyLMnfkOrjmbqNNVFxu4/BWpJdFLtsuO0c3Q3GeR69Uv8AxgPnx+f3C65uSp8Su1pcOGfw4riezR6WJVF0JE099lTUOMBw1Vh24cn3su9HL5HS9JQHCyQXqCRL2pohLcUgt5oZOhF7rokLTcFJabFBCQRya3Z/a83DJjcaB3EefMLZNdcXGi8jYLLd7IYmXsMbjm3Nv6eXw/dasOR/xZzfKwJflJokIQtZzwQhCABCEIAEIQgAQhCABU20O1EVIwl5u7g0akqt2v22ZStLWHekOQAzsfusBFC6R3b1TrnVrTwV04+Pauim8muETaysmrndpOSyIeFnTqmp8QDRuRiw5qDW4oX5DJvAKC6dM6KiY6p/3TTplF7S6W1yUDatHD+81AxFvdI6EKbGbD+9VWYpLYHyXCo9XC5MbSVBaVoqKqvxWbjGasaWWytS0X1aZp4pErevoqmCpKmxyphSVvIe0KM6Uc0dslZOhTgkNKQ9/VNl6TZOiUHK+2Wn3Z2de76i31ss9Dmr7ZyG88f6gfTP9k8doz5l+D2ehoQhdI4AIQhAAhCEACELjnW1QB0lYbbfbsQtMcRu7QkfQdVF2y/EJrd6KF2lw5/7BYnCqN0zu3l09hp/+itMYvVe1me8m+JHaOA/8xUG7jm1p4f1UasxAyG504BXlQGuFiLqtmwxh0yUVTp7ZXrRVOlSd5TJMMI0N1GlhI4JQBsi72qiGRd31AHoEj8lncfrAG2vm7L7qxr65rGlzjYDMleYYxtDJLIXBpDdGjp16lcWJ9metqvRGgbKE8ypA4rFHFZBwSoq2V+i0tFKrZumV4HFSGYn1WSpMMlfq+3wV5SbNk6yO+FlUzQmWza3qumsRT7Mt4vf6j7KU3ZlnvP9f6KtpjrIiIKpPwvupP8Aw00e075fZSIMK3dCT5qNMb5IHKODotjsnQHeMhGQFh5nX5fVZumk3Tm3LjY5rV0O1MDWhu65gHkfUhX4tb3TMHlVVTqUaJCjUuIxyeB4PTQ+hUlbk0+jjtNdghCFJAIQuONkABNl5xt3t0ReGA5aPdz6Doubd7dA3hgfYaPcNT0B5LzNkbp5NwE21e7kOXmtuHCkvezNkyb/ABklUMXbOMkmUTT/ADO+ysqjaaNpsBl0VTile0ARsyY3IW4ruzeExTP3p5A2MOAteznHl0C1LGqXyZOvpGfeuJLaLHo3+1bzUjtwdDdQsc2Yp4Q+Uy7rD/kxtzLvjyWQjr3t8LiPioXjRkW4ZPu12bh0ibc9VuDYm6Vp3m6e3z6KTJUsBsXtvyusdYqmnPZYqWtnZYGngoU1CfZKlmTkmzKq9Elbi+JunPJg0HPqVVvg6Kw7BBgXInjo9TS2+SmkpbmyscOw7opEVNdyvaCkGSZsmZ0OUGH2Cu6akRT09lPhjSjnWQ2T7YkrcTrGhAaEiNDWJ0NSXhSQp2NGNMyRqVZNuUMn1KPFdoG0u6XF1yct3XLitLsl+I8U3cc/e8xZ7epHFvULMY5SNcLujEgGrSMy3iGu1a7iD0XnUbuyn3o3OaGuJYbd63AEddComnL4Na8HF5GLrn9n1Q1wIuMwdF1ZDYXHjIxsb9S0FvTK5atcSt8V7LZ5bLjeOnLAlecbd7e23oYLkaPeOPQdE7t7tuWgwwOA4Pf+wXlbHSVDy1puL95/Bv3K3YcSX5UY8mT/ABk73537rBnxPBo5laGDDGRxGMXzHedxJPFco6VkLN1n/keLjzKU+ZTky+3XRVM6M3W7Oyt8BDxyOTlUSsc02cC09R+627pEzKA4WcAR1zV8eZS4pbFeL9GMnqnutvOJAFhc3AHRSMOwsyd53djGp97y6K7kweEm+4PK5t6KPi0EjgBHmwDNoyKuflK9THG/sX0a5ZGrsVAG5Hk0ZZcVGwvDn1EjWNy3jbfdfdB6lQZGEGxuDycLKdhWOy09w0BzHZuY4XaSOPQrUo9I1jK97fJZYphE1IN4Stc0HdIGRB6tPBMU+PtOUjbdW/ZQscx19U8PeALNDQG6WH1Vel+FXP8AuLkPbT4NgIEh8SnuiskviyXiFR7n1I1LTg+qv6WED0VXSw934q6p25p9jaLGFlgn2lMxFP7qbYmhbXJxoTIcnY5LqRh0OTrWXTLQn2vQD/oQ+NRntUxxUdzP79ErJRDlYCFS1GAxudvWsdcvsr57E0Ys0pZNuOmcwtxjc0jVpB9F38QfxIY1phgcb6PLdf0g8E5DFmvJttKm1bO0DSQ6ZDMAldDwdOmmcL/UVwmiLPXF7hvEhtxvAG5I45q/i2mpoxuta/dGgAAWKfK7oE2XHmuvUquzjLg3Y2ypuMUn8wT8W1VC7Xtm/wArl55vLu8o+GGTtnqNPJSy/wCVVNB92QFp9UVuDzMF93eb7zDvD5LzAHqrbCNq6mmP5cht7pzaVD8f/iyPb9mlLkm6mUO09LW92ZogmOj2+EnqEmvw18LrOsQc2uGbXDmCstQ5emSRHsDhZwB8xdQZsFYfCSw9Mx6FT10C+QTRkqP4shpPson4HJfLdPXT5K8oMAjhb2k5HmdfJjUurxCKm8ffl1DNQ3q7r0WYxLEpJnFzyTf0HkOC2Ksudab4K2pk3kiaewWUiRRJn5LyOuT2yH6TMW6q0peCoKSax1VxBPaytXRLZaxhOMfnqoLanJJ7bPVSwlNlj2iUyayrmO6p+Jyj2HccFgH9U6x6htcpMIU7EJJCSlx5pduiBd6Ij2XXGw3UrskqKEqdCNjdPT3K8F2pxLtayd7fCZX28g6w+i9t2wxltFRySE98tLIxzkcLD0zPwXzy4ro+FPLr/o4/n2nqRe+nYyFGulBy6Ozl6LOJjTqE8cPYdLhVlPWg9FPhqVM1shrQxUYc5uYzHT7KLf8A2V62sFlW1waTdvorpYpFDlqdndrS0CGo70RyufEzqCsm4cRr9V0OVjStetEdHo1VS7rsjvNObXDiDoq/FsYFONyOxnIzOojB/wBSpsP2unii7Mbpa03bvNuW+R5KuYSSXOzc43J6lZZ8dquegquBzUkk3ccyTqSutulMjUmODMXW9ccIpNnPXAKoq8WbzTVLhcsucjrdG/dXVFs8xue7n1zK8VpI9wjPQzSuPcY4jgQDZXlJHUn2LeZAWgp6MAaKbFGjZO2UkOHzHxFo9SpjMMPFyuGRJ7sEaJ+SiqZREcU7HGQrEQJEkKj1J+RnII76KfFTnkqlshYctVrsFjbOzeBAcMnC2h+yfGvZ6+yjNk9F7Por2QHknf8ADlSdo5m0kBlPetkG6X+K8wrvxenAPZwRC3Mvd+4WqfHuujDXmwj0ltOomM47T0ce/USNYODdXu6NZqSvG8U/E/EJNJuzHKNrWejs3fNZCqq3yOLpHue46uc4uJ+JWifDf+TM9+dtfii7212ykxCbeI3Ym3EUd/COLnc3Hj6LOFdsuiMnQLakoWkc6qdPbEtbdaXZnB6eV350gAByYct88yeXRV2HUTfESCeXJTpKcHgufm86Zr1SOv4/+k3lx/Jtb+kbM7I09u4xo8lnKvYhzN55eAMzZosG+qYoaqeI/lSG3unMehTe0u1MkrBFcfxluhPLqnxZFk5gyeR494HrItFBUSWcQHbwGh5pHaJoBONYulL0c9igkjIkfFOOZZNv1B+Cv39iilYUrbgFR6alLjYK0oaPvOZ5EfH+qu+yuhyOl5aq4psP7u8elk/Q0ADN462KlyD8sfBSIWlJT5KfHGm6VuSmxsXiz3QpkafijRFGpsUKZIjhDbIrJ/dTjY0FiYBuyZlFk6Qklt1JLkgzNudFZbOVfZTDk7uu8jofgVFLEqnZmk3p7RVaVQ5Za/iXAX0haNcz6L5xdV2cWu52K+lNpZd6Nl+LL/deI7W7LgudJGPMLvYVuTy+T+WjLSRcsxwKjGFTqOlsCDrf0Vrguzb6l2XdYDZz+Hk3mVZT0tsrSe9FNhuEvmeGMHmeDRzK9IwbAoadm6G3cfE5wuXfYdFZ4ZgsdOzcjblxPtOPMlSHUwKw3bbNkSp7KGu2Sp5cw3cdzZl8tFncQ2akgz7VhZxLsiAtbjGJR0zN57s/ZaPE49B+681xjHJKl2Zs2+TRoPueqFhWRfkuBlneF7xvn+v/AETiOLX7keTdC72nfYdFXNjUiKmT4iAWqMcwvWVwZsmWsle1vbIjIVIjp04HBNS1XBvr9ldK2UtjUxz8skqGkLgn6TDyczotDh+DE2ysFqS4EbIGB05e2wHeBs4+SvaehDJm8+zN/wCZdwanDXzAaCW3/qE7WVAZKOLjHZrRmSd4p0JTHWyAREnkUk07pAAbtZ3ejnfYJ2iwpzmh0hufZaPC251PvFa3C9nXSvAaNMyeA4BRVzHIql0QoTYKVG9VkEqkNlXjke8Ul5FZTIyqWCpU6GdOVudFhdJISYpEslToNjTwuNalFLYEDt8EVzFKpIEMguVZ0VJcgJdbKctqUQ9r3dnFCT4T3CeRIBbfz0WCrsyvVtpsNbNTPY4XFtNMuh4H7Lz7C8HMY/Md2jgTZ1rd32b83W4rt4ss445PNVDuuDMN2K7STtHndYbEsGRcfP2QtRTUrY2hrWhrQLAAWAU8sXWUxcbAXJVF5Hb2y9QpRCc8DUrJbS7ciMFlMA9/F58DfL3j8la7Vyxkdkxxcb/mFp7v6Afa6nRZOTCYzwt5LZh8ZtbozZMq6Rlq/EXzPL5buceN/oOATTKgD2fmtJJs+06EqO7Zv+Ja/gRn9ymNbyakiVx0CvBs3/En4sBA1KZYER7lJFhz36kAdT+ytaDB2jwjfPM6BW9NhTBwv5qzhYBoE3okRvZFpMKDc35nkrKNialmZG0vkcGgcT9BzKjxRS1PvQwn4SyD/Q35qGyCFRTOMkzIW7zzKSXH/LYLDMniegVrhuFlsslyXuDGguPvOvk0eyNMlocGwMNAYxtmjQAf3crWbObJbpMswzc7eDOgybvfDgqazKFyPON0QMA2TLg0uFmNsTzJ6LbU1K2Nu6wWH1806Ahc3Jkdvk1zCno8TDbIdOpAoidSU5HQDldcXTPWLJJCNdlqlR49u6lWIwxvL5J5uHN5D0U6on5Z/QxT7TRniLq0p8Va7QqvkwSN2rB6BQZcBDT+W5zT0OXom9qRErHXXBrong8VKhZmsbSV00Rs8XHvD9wtdg7zJawumm0+CvNLhb3wTYYLq7oqXdHUrlJRBuZ1+ilrVjx65ZxM+b34XRHrKJsrd117dDZZ6u2bLM2uBHXI+ui1K4QrtGdU0YQ0LhfeG6ALlzsmgc78li8c2/jBdBHvxN0Mj2lrpR0Pss6ceK9MxzZXtWkROLRe/Z3O4TzA0C89xjZl7LtkjuORFwt3jRG972yjLVPj6M42YOzaQR0N0kpuo2Xjv3Q6M/wEj5KK7B52+CoJ/W2/zXS9v6MjRNC6VXGnqxxid6hd3az3YvUqfYXRYJTWquFLWH2om+QJTrMDmd46l1uTGhvzR7BonPqWMF3uDR1NkzHir5cqaMu/7j7tjHXm5SKHZWIG+4Xu955Lj88lrMMwJzrZZcgFXVDJFBhmzV3B8zjLJwJHcZ+hmg81s8LwBzzkLq9wrZa1i7IfNaOCnawWaLLDkzpcSXxi/ZDwzB2xC+rufLyVggLqxNt8s0JaOIQuqCTzUR2XWtHJPFnyXOzWE7ykSGJbY0MjTzWpSxrQyWpl4UyRqZcxKyZInY3V5svXmN/ZnwOOXR3P4qr3FKpI+8D1Uw9PaEzT7y0zeIXGnILq6J58EIQgASJYWuFnAEciLpa4gCjrdj4JNG7p6aehVHV/hzfwuB88itwhWzmuemK4TPM5vw9lHs38iCo52GlHsO9F6ohXLy7E+KTy+PYiT3D6KypdhX8Wgea3yFD8q2HxSZ2i2PY3xG/QfdXlPRMZ4WgfVPIVFXVdsdSl0dQhCQYEIQgAQhCAPPhwSwuoWFHoWDdUtCFBYzj02V1CUUSFLpNUIUIL6NmzQeSUhC6SPOMEIQgAQhCABCEIAEIQgDgXUIQAIQhAAhCEACEIQAIQhAH/2Q=="/>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6" name="Picture 10" descr="http://t3.gstatic.com/images?q=tbn:ANd9GcQ96dAaFvTvVsyO3zb3gTrCItQEPM64sTywy0ZlxA9ts_tjNCb7"/>
          <p:cNvPicPr>
            <a:picLocks noChangeAspect="1" noChangeArrowheads="1"/>
          </p:cNvPicPr>
          <p:nvPr/>
        </p:nvPicPr>
        <p:blipFill>
          <a:blip r:embed="rId2"/>
          <a:srcRect/>
          <a:stretch>
            <a:fillRect/>
          </a:stretch>
        </p:blipFill>
        <p:spPr bwMode="auto">
          <a:xfrm>
            <a:off x="457200" y="1987549"/>
            <a:ext cx="3991930" cy="2825750"/>
          </a:xfrm>
          <a:prstGeom prst="rect">
            <a:avLst/>
          </a:prstGeom>
          <a:noFill/>
        </p:spPr>
      </p:pic>
      <p:pic>
        <p:nvPicPr>
          <p:cNvPr id="17" name="Picture 12" descr="http://t0.gstatic.com/images?q=tbn:ANd9GcQiVY1x_gYDskVnrh7olU4AGFE6_AhHAvKxg7a6nsE9GFhB_HfNTA"/>
          <p:cNvPicPr>
            <a:picLocks noChangeAspect="1" noChangeArrowheads="1"/>
          </p:cNvPicPr>
          <p:nvPr/>
        </p:nvPicPr>
        <p:blipFill>
          <a:blip r:embed="rId3"/>
          <a:srcRect/>
          <a:stretch>
            <a:fillRect/>
          </a:stretch>
        </p:blipFill>
        <p:spPr bwMode="auto">
          <a:xfrm>
            <a:off x="4449723" y="1747836"/>
            <a:ext cx="4237077" cy="3065463"/>
          </a:xfrm>
          <a:prstGeom prst="rect">
            <a:avLst/>
          </a:prstGeom>
          <a:noFill/>
        </p:spPr>
      </p:pic>
      <p:pic>
        <p:nvPicPr>
          <p:cNvPr id="18" name="Picture 14" descr="http://t1.gstatic.com/images?q=tbn:ANd9GcRPSWCbN9yZeBz4iE0cXuZYftRne-R6TYsssENnUMAA3mAvr-ta"/>
          <p:cNvPicPr>
            <a:picLocks noChangeAspect="1" noChangeArrowheads="1"/>
          </p:cNvPicPr>
          <p:nvPr/>
        </p:nvPicPr>
        <p:blipFill>
          <a:blip r:embed="rId4"/>
          <a:srcRect/>
          <a:stretch>
            <a:fillRect/>
          </a:stretch>
        </p:blipFill>
        <p:spPr bwMode="auto">
          <a:xfrm>
            <a:off x="3377567" y="4368800"/>
            <a:ext cx="2143125" cy="21431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CA" dirty="0" smtClean="0"/>
              <a:t>Blood sugar targets</a:t>
            </a:r>
            <a:endParaRPr lang="en-CA" dirty="0"/>
          </a:p>
        </p:txBody>
      </p:sp>
      <p:sp>
        <p:nvSpPr>
          <p:cNvPr id="5" name="Rectangle 4"/>
          <p:cNvSpPr/>
          <p:nvPr/>
        </p:nvSpPr>
        <p:spPr>
          <a:xfrm>
            <a:off x="934612" y="2349500"/>
            <a:ext cx="120417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4-7</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708579" y="4911130"/>
            <a:ext cx="159530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5-10</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AutoShape 2" descr="data:image/jpeg;base64,/9j/4AAQSkZJRgABAQAAAQABAAD/2wCEAAkGBhQQERQUEhQWFRUWFhcWFBgYFRcfGRYWGBUVHB0aGBkYHCYeGhwjGhcXHy8gJCcpLCwuFR4xNzAqNSYrLCkBCQoKDgwOGg8PGiwlHyUsLSwsNCw0LCwuLC0sKiwpLCwvLy0sLCwsLCwsLCksLCwsLCwvLCwsLCwpLCwsLyksLP/AABEIAPQAzwMBIgACEQEDEQH/xAAcAAEAAgMBAQEAAAAAAAAAAAAABQYDBAcCAQj/xABGEAACAQMCBAQDBQYEBAILAAABAgMABBESIQUTMUEGIlFhMnGBI0JSYpEHFHKSobEVM4LBQ1Nj0ZPwJERkc4Oio7Kz4fH/xAAZAQEAAwEBAAAAAAAAAAAAAAAAAgMEBQH/xAAtEQACAgEEAQEHAwUAAAAAAAAAAQIDEQQSITFBYRMUIlFxgbGRwfAyobLR4f/aAAwDAQACEQMRAD8A7jSlKAUpSgFKUoBSlKAUpSgFKUoBSlKAUpSgFKVTP2g+HL270G1nKoqkPAJGi5hz15qDPTbScD3oeouWaqXivxMSstvY3EaX0elhE6jVIMZKIJMBiynYjO4x645Q/DzbShZY57abO2qSVSx/JKr6X+hrb4nfPOii4+2KDCSlQZVX8EmB9tHnfONancat1MN66L/d3jKeV6Fg4N+1e6ADSxR3CdCYwYpVIOCCjEoWB2IytdD4B4ngv0LQtkjAkjYaZEJ7Oh3Gd9+hxsTXAreUpJzVYvFMfOSclJOmSTud9iTv6561afDXEf3a9gl6BnEEnvHKQoz/AAyaG+h9aip84LJUJw3LtHW+DzkqyNu0TtGSepAwyE+pMbIT75qQqEPEUgmui5wAsDnAJJZw6AKo3ZiUUADckgVJ2czuuXTl56KWBYD82NgfYEj3NWmM2KUpQClKUApSlAKUpQClKUApSlAKUpQClKUApSlAafF7iSOGRoUEkiqSiFgoZu2WOwH/AGrhXFOO3E8h/e5JJmzukMiNDH7BIJCu3q2TVn/aDxWa8vHtUWZoIdIdI4pSJpWAY6yinKKCoC9CcnfaqknEk5bsobRGCfgKjyg7Ln5dqqnLwa9PWn8TaEscQTDDSr7acsNR9NIOWP0NbHLMSZKT6QOrQzdP4mTf6mr14R8Krbos0gD3LqCzn/hhhnRH+FRnGRu3U+gslYJajDwuTWn5SSOSnhksac54JI0dQzN5SuCAQzaGbScHckD3rDN9pG2gg7HSQdtQ3G/swH6V2CqP+0Hh0EQilEaJI84DSAac/ZyHzEYBJIAyc17XdueGj3c0sM0E8eNNeTXMUeVxGLfmAhFZYyrSMAQzkapFVRgfaMSRtXyPxJe3EhxfcrfDO8kMUKH8IBQlyPwjUemSM5qLlzg4GT064/r2rU4VYNqKRxGUgDMdvr1Af9SQRswye501tU3JlEqY1x/f+cHc/DTMbdddyl22+ZkVFVt+mEJG1StVL9nnA44IXkFpLayyECVZZTIzaM6W1ajt5j2U9dthVtq454pSlAKUpQClKUApSlAKUpQClKUApSlAKUpQGnxfh37xC8Rd0DjSzIQGCnqASDjIyM9d9t6/PrQIjODFLGjh8CTWBHACVUZlOeg6gbnONhgfo01xbxh4XuWuOIM8UjxjNwsgBIkU8sKgx1KDUdPYQj1qMllF1MlF5ZPeA/EPOj/d5T9vAoB/6kQ2WQfTAb0Pzq11xuHi6xTR3CHzQyLrBBBMTkB1IYA4KtkfIV1puJRhnUOrNGNTqpBZR6kDcfLrXJurxLK8m9NLjJtVUf2g8SGhLUbmXLSfliQj9CzYUH01VbVYEAg5B3BHQj2rn/j8o95CoUa4oy7t3IdiET3GVdv096jSszPXzhEHNpwdWMd8nArDEyRsHhdYpB8EiMFIP0OGGeoOQehrNMwCknoOu2f6VscL4nLbHNuw0k+eFxmF99wyH4G/MuCO+eldCJOzPhJnX/CfHBe2kU22plxIB92RTpcfRgfpipeq3wGaB+HGe3j/AHdJo2lZY1GpHKYYqFGCwK9huV961/B90skr6JGZVjUBdioOtg5UiaQ6datgNuMnBZcY1HGLZSlKAUpSgFKUoBSlKAUpSgFKUoBSqpxbxjIZ3trGJZpY8c6SRisMJIyFJUFnfG+lencisacI4jMMy33Lz923t41A/wBUutv7VB2RTx5JKLxkt9KqLeFZx1v70/8AxIh/aKtZ/D046cQvf5oD/eGq5Xxj3kmqm+i715kkCgkkAAZJJwAPc1TF4bcjpxG6+qWp/vBUFx2wnee2ju7zmWzs28ttFyxPgctZQhQMGy+NW2pV2yRXkdRCTwuxKmUeWQPjpk4hxXlWxSQOttG7IUbZXld2zg/CmASGBGQN84rpyoB0GASTsOpJyT8zVH8T8BuYec0dpGhtojPFeQFYs6VyyGLzax8QKE4IGRvitfhccQRWgkdeIpGsrpJIS1zqQOVZdRV1cHyld0yvTBFZ9RGUsN8F1UkuEXDw9bPFbRJIMMq4K5B0jUdK5Gx0rpXb0qgeIGP+IXW4YZj8wJ8uI1AjO2MrgscE/GO9dJsrxZokkTdXRXX1wwBH1wa5Falp55h+7s1xLcPiD7RTqB84SVZNAC9WZh1PbYVXp05SbNDkoYDznLA7BckOpyBj4tS/lyM9Rg523InuE8H/AHrh8rxYN3altSAHEsJDNEo6ljo2Ruo0aOgzW5wz9nNwGspFQxMZnkudbqWjRJtUYOPjcxaoz1yH32FdF4H4Wt7Iym3jEfNYM4BOBgYAUE+VRkkKNhqNdCMMdmay/dyjBwGwaDhsMQJR0tlXOkkq/L3OnqSGycd+laPg265jvoctGI02KTA8x9ydcqLzMdA3xYOCBgE2S+YiNyrKrBGKs3wqdJwW9gdzVd8HXAeSYpPHMGWOSQryc8xgdy0KKH8gQaznVjYKNqsMpaaUpQClKUApTNKAUpSgFKUoBSlRvGfEENpEZJGyAwQKo1O7scKiKNyxPb/tQFO4ZJ/h91Nb3HkE9xLPbyn4Jua2ooWOwlXppPUAEZq0WviWPISTMLn4VlKqWx10+YhsZHQnqK0bLxNbcQY2lxA0cjLqMFzGv2ijuhBKPj2OR9K8XHgTSP8A0aYoo6RTKJ4h7ASHmIPZXx7Vn9m03KD7Ld2VtkWF7gGtSZs1CR8KuYjllYj8Ns8fLGPSOVAwz1IDHetgcYRWxIxjGOksbo2rPXW2FIx2H61RYpvtFsHFdG0VPpWpxO3Z4mURrJkbxuPLIvdTnYZ9SCM9a3ra4EgypU/wsGH6j2rLWX2eGaN+UUB/CK3OmMQXFrCCDKGuX8wH/DjiSV0APdjjA2AycjzwV1iWS2ubMXjxAQ641i5/KQ5gL62U6NGnTKp8pBBwVyegkVHcR8OwXDK8kYLp8D7hl9g6kMB7Zq+Ns4lMoRZBwyPw/hOpxh4LYnGdWGCnC574JAz7VUvAgnimkeFYxogEUlzLIXijcsZJmA8up2OjKgqox5j69Oktxp0sAVI04bcEdMHVnP1qqyeEXlkwSkNtE2LeBYwy9iZmXVoLli2A6sFxnGTUK7dufDZOcM4PVxxSWK2a+hv5Ljl+Zg3K5MoVwHQIiDSeoBU5Bx179KBrnkXCFllhsIyWjiK3F2xOSQHLornu8svnP5Ub1FdErdQ5OOX9jLaknhHmRSQQCQSOoxke4yCP1FV/wpdo7TcsDBYMSNAJO67osrlPh6FU3ztnNWKq14TjdHkUo6qAMBi+EOtxoBfZ8AA608u+O1XlRZaUqI8WQs9nOFl5B0ZEmSNOkg4JXzAHGkld8Mcb4oDY4rxhLcDVqZmJCIi5ZiNzgegHUnAFVuTxvLMSttDk9DgGUj56CIx9ZKguH2U9xCoDaI0SWGMy6mlMbOpwxyN106M5yQOlWyw8URRJy51WB0xhFBKuDsDCFGWH5cZHf1rMrozm4KXRY4NLLRC3f78iNNMbgKu7FZogUHdhFGpDAdSCx2rYb9ogWNdo3lHM5v2mlfswMFDg519h23HavHH/ABCk8iRvzI7bBZy6OglfPlQkjZR8RzjOwrQ43xmAxKIgs7agsIi0MOZhiAd8aSFIPsSKz26uNM0llp+fH8+ZONbkjo0b5APqAf1r1VM8EX0nMntyAiosMsa5zoWYOGQHO4V42x8/lVuCt6j9K21WKyCnHplUouLwzLSsfMI6j9KSS4XP6fOrCJXvG96wgWJGKGaaKBnU4ZVkfzaT2bQGAPYkHtVW4jwC0spbSdI4oVSXQ74CjDwyhS7HqQ+nzHffrWS74J++zXcjuedDPy7YnJFuYhE6sF6ZdjqY9SrY6VFwcWSe/I4jC8ZhjQxIyM0Cvk8yXUAVbJ0hHOwG2zVguk5ywvHZqrW2OX5N3j/F7W5jjkgnQy280csRU75DqGVc/EGQkEDPauoCqulxBdLoC82MjrobR9GIAz8t63fDNy32sDnVyGVVY9WjZQy6vVgPKT3wDVunwltIXcvcTlfCK+msJufwjP8AatRQalx4et5DloY8+oUBv5hg1F8U4dBaqG5k6ZOERJXYu34URy2T/wCTXjxV4x/ctMarzbmXaGBPib8zn7iDux9D740OD2E6nnXTrLcMNyFwkan/AIcQ7KO56mqLrYwXJbXCUuiR4THMAWmbqfKnlJQejOqjU3yGB79akK11uvxDHv2rFxK9KIOWNUjkJEvZnPc/lABYn0BrCnvfBpa2rk17myW+lNu2TDHhp8EjU53SMEbjHxkjcYT1rBJ4e4gDykuIOV0Ezxs04HoUyI2b85wO5WrJwbhYtoggOo7s7Hq7tuzH5n9BgVvGugqY4SaMrslnKIzgHh+KzjKR6iWYvJI5zJK56u7dz/QAYAAqTr4DX2rSsx3E2hS2CcAnCgljj0A3J9hUD4Ygi1s8XO0lFA5sTppXW7aRqiTVgsTkszb79cmX4tbGWCVAxUsjLkAkjKnsu5+Q3qD8JFXd5EiEKtHGAiQzIjYLEOTLFGC2DjABwBuTkYAs9QHjE4iiJ+AXERkz005OM+2sofpU/XiaIOCrAMD1BAIPzBqMo7k0ep4eTnZ4qkMmi3LTllbyK+oB9YIJOSEGC3T0pwi1mllaRVWWb4WkJIggH4EI3dh30/r1zsyrzHZUwn7xO0epcDRbwghiPTZGx7yVarC6gaLRbMhRcIAh2XIz/Ub575zXOo00ZOWeuvV47+358l87GsFF4pJI80MH72ftlRhykhXWsj6cokiuzqo8zZK+UEjOCBp8X/Y+yfaRiK4xuVC/u8x/geI8st/Eg+YqQu/BcEXFbIc2ZWa2kVXExV9VuIFULjYAxtJlQMHJNW7xBJPDAP3fU2kHU2nmStgYVVToWZiMsSAoBJ9Rs93rS4jj6cP9VyVb5fMoX7P7+GzumyZilyy24aZiZLaePURbyqemosxVh3OO4NdZrj/iqDnuzqNL3Nk5kGkqUvbJ03wdwQWAzvso3NdP4NxQTWsE7EASRROfQF1U/wBzUaG4uVT52/h9fuvsez5xL5kjXhoga9Zr7WkrK3xTwo7XDXFtMIXkCiZXj1xylRhWIDKyuF8uQdwACNqguCxhEvWu5QX5ssMkhGnES7IFXJ0L5iQB1LZ3O9dBrRuOCwO/MeGNnIwWKDJGMbnvttVU6lLnyTjNrggReyhlgjiEjiJW1cxVTGdOR1bGQNgPvCvUVw1idAQ3E8uZ52DKgAyqgLq7DYAe253qAt+MPHLCIVDtCZrfWzYjkj204YZJOEU9Oqmt438lzIXkVY2QGHSpzlSEcsWIBxuuBgY83XO0qKlnHkjfNqG7wWXg/GI76MSxE8vJUgjDB1OGVx2IPatPxd4ja0RI4I+bczErBH22Hmkc9kQEEn3A71XrbgTQlzb3NxCZG1uAyOrPgDURMjb4AHXsK0uLcGuZWR5JI7ooCF1h7eUBsZCzWzAb4GzIRtWiVE0uDPHUVvsk/DvhoW5eaVzNdS7zTN1P5UH3UHQAeg9gJyqj4R4u7XM9s3OAjjjfTO6O8bsWBVZU/wAyMroYFt9yKt1cC6Mozal2dqpxcU49HxmwMnYDrmsHhW3aZmvGzoYabVSOkXeXHZpTgj8ip6mtOaD99mNsv+SmDdt6g7rbg+rjBf0Tb74q6KuBgVs0tWFvf2M19mfhR9pXwV9rcZTy/rXqleIjt8tqA91U/BjtzZ1PLCrjypKW0MWfIIM8mN9X3U6dOqrZOIXHLid8gaVZsnGBgZ3JZRj5kfOqz4SsiJ5CzOCiKFQsMCNy7KMc1/LvsQFG2O2ABbq+FqxXaMyMEOGwdJ9G7Z9s1pS3mpFnQE6Mh1G7BejrgdWUgHHfRgdaAqbWy6445CQonuLeQjqBOJNJ+uqP+arFwnhLxXErsxIcL1IJZlyNWFAVBo0qAPTetDjlmkgaeM8yGVQs2g5I0/DKunuo2ON9lP3a8W/jAW6p+9klMYW5RS0bjbBk0ZMbepxpPqOlZa5KqThLjLbXrnn9clkluWUQfj+COPili7tL9u8SFViDH7CRnj5ch3QmV0DqOqnPauh3liky6ZBkZB6kEEdCCpBB+Rrl/iTxSHvebFLbuqIGtJTJE8aNpUEMDIBESzSF5GGrQiBNyatVx+0BJVK2KNcOdg5VkgU+rSMBqHsgYn261fZZGuO6bwvUiouXCIfxVyoZ9EYAS1s7iR9ycNOwI1EkksRDIxJOTkHvUlYkrw2ws/8AjSw26le6xqsZlc+gVcjP4mUd6rXDbQXk8lmsnOZ2E3EpthlcgcpQD97SIwo2RM5Oa6hHw6NZGlCKJGVUZ8DUVXOFz6DJ296yaVuyU7sYUsY+i8/fLLLMRSj8jDfSDmwLuWLswx2CxOCT7ZdR82Fb9aqcPHOMpYs2nQoONKLkE6QB1YgEk5+FemK2q3FIqueMpH0xJuIZGKyspwSSPIhPUKxyCR6Ad6sdVfxFO1y7WqHSihTPINyCfMsaZ2DbBiewI7mmHLhBSUXuZXeSTHoHxxEBf4k3U/Jhj+YivHDL3VeyKPhkt4pl9iGZGz9NH6GvZdlYM+zKRDN6Z+4/yJI+kntUDwOdP8TI1lWKSDSTs8R0tGqjp1aR/Xyt2q6EtzhLyuGQtiownBdPEkXqqkOK3Avjo+1WWWa1jiZwiK8MUcisG0nDNmYH1wvTFW6q5Fwpri0MkBAmW8luoCemtLiQAMfwsgKn+Kp6u72Si/UyaOpWuSa8GD9n9tKZ7yWdSsutIpAcf5g1u+MEjSOYgG/RRVi45xRogscQDTy5EQPRQPikf8iAgn1JVeprFA4sbUvOcuWaSXSMmSeV8lUHclmCKPQCsXCrFwWmnwZ5ca8HIjQZ0xIfwrk5P3mJPpjk00e9XOT/AKTq6i/3epJdmhBw+az/AMi9mj1yb85I5YpJX3LEYDIXYkfEN9h93M5wvx4UdIr9UiLj7KdHzbynGcam3jYjcK2QexNZCM1F3/AUkGwGV1GJWAMaSMxJl0Y8zjUSM7DtjJNdqdCa4OPXqJJ/ESt34rlnmCWHJeJc8ydyWRnxtHFoPmI21NnAzjc5xt23izmQwlY9c0iBjGDhUGSCzsfhXIONiT2Bqn8NvlmuBYWjaI4I258gGSMEKEQ9NZYks+NiD36TX+Hf4f8AaRszReUTK+CVUDSHVsA+Xby9MZrBdOMHtj2dClSmt0uiwcN4xIZeVOiKzKXjKMxVgpAYHUAQw1KfcH2qUj6t8/8AaqmUuWc3CFYyisscTqG1LkE62B8pYqPhzgAe4qycLuxNGsg2DqrAemVBx/Wo1z3L1LJxwzNe2iyxtG+dLqVODg4I7Hsah+BTRtPLiZ5ZUVVcSAK8a6nwOWsaYBOTr31Y9AKnqp3gR1Et0irpKvlhqwMl5NxAg5UZP4lYs33sYFWEC41qjhyczmgEP3wzANtjzKDpY47kEjA9K2q+UB5jiC50gDJycDGSe+3eqh40tEiic2riO5PmRAy6WO+WkRgQFwGy2ATjrVyqK4p4eSdtYZo3K6WK6SHUZwHVgVYDJ7Z3NRnCM1tksr1PU2nlFK8OeHL+4hjmmFnE7jVhrdzIFPQtiQYJG+O39BPr4IaTa5uXde6RLylYejMGaQj2DirHY2ghjSMEkIoUFjknAxkn1r5xDiUVvGZJpFjQdWdgB+p7+1ZY6HTxe5QWSx3TfGTm/iPw3Fw69imtEaDXEVDxROyRvGVAXQgIbmISChAzywwOqr74auZ5LZGuV0ynVkadJ06joLJk6GKaSVycEke1Ri/tDtTuBcafx/ulzpPuDy+lblj40spjiO6hLfhLhX/kfDf0rbgpzkm6VjE6n7w/UV7Brw9NfiV6IYpJD0RGY++kE4qu8IgZIhr+NvPIdvNI/mb9CcfQVJeKvNCqf8yaJD7rzASPqFI+taVg2YwdRbOSWP3jk7gdlPYemKvpXOTNe/BG8dtVBDn4XHJl+TZ0N9GOM/n9q5+qSyXDOgTXrjUFgdIktpMjOncBkZsAeldM4zCskLxt0kBTbqM9x6EdQfXFUuGzkhDhigdmUM7HC8yIAq4GPvxhGx6givLIYl9fyui6ixOGH3H/ABfDLBb8a1WhuCNOmN3deulow2pc98MhHvW54btDDZwI3VYk15/EVBYn/UTVEu+EPOeXpV1aWIM3MkwnNk1OUjICfDqY7DGe9SvjfxRDKv7rFcxqXzz2Xz6YxjKAJ95ycYzsob1FYNbOVrjDHXZp0tEasyi8568fP5kpZyfvsouD/kxki1H4juGuD891T0XJ+9UzXPf8bcLj98nU+VY0WCBGcnZVjiaPXjoNwBv1q7cHSYQRi4KtNp+0KgYzk+m2QMAkAAkGulpJQ27IJ4RzddVZCW6xrL+TyblV/wAXeI0toiglCTyALEMFmXUca9K74Azj1IA3r74o8SG2XTEEaTSXYuToijXq743yTsqjcnPoagfDvAZOJs7zuFRlja4xH5pHYFljQv8AAkahQDvuSe+auutUItsopodjNvwBGIbhQCjCSIxroVgQEOsGRWJIJy2/fIqd4txJ0ingZSyDEXP6qiyAf5nfUqtuQDnbOM1sz8RgsldIF5koGqQDLNgYyZZCdts4yfTatq84pE0bxKMyyao+SMCQu4IIYduuS/TG+TXFm3OW7bwdqK2x2uWWYrziPPjMVqScrpaUhgka4wcEganxsAOmcmpXwXxXn25DRiJ4ZGgkRTlQ0YXGg9SpUqRnffFQtxxO4SJIBazS3GNB8pER07azM3lCHY9zuRjNWLwtwQ2luEdg8jM0szgYDSyHLEDso2Ueyip0xlFtY4PLGmkS9V3wrwyeF5ubkRs32S69lGpicR5cJ1G4kOfwp0M7dKxRhGQH0nQWGQGxsSARkZxtmvsAbSNZBbA1EDAJxuQOwzWgpMlQ3GfF9raNommUP10KGeTHroQFgPciqz4t8auS0NuWjxlXkxh/cID8P8R39Mdao8UATOkYycsdyWPqxO7H3JJrTXp5S5fBJROrcO8fWU+QswUjtIjx/wD5AKw8a8cRxowtsTy9AFDFB7lwMbegP6VzWKUqcj9Ox+dTVpeLINtiPu+ny9qk9NjyNpIJx+Vt5v3lj6JKkaj5LGwP6sTWORbOeRJJXmSWP/L5zsdBP4ebqT69a8V8Zc7HpXvs0uiEq0/LJ0WsvVJElX8w0n6OmVP8tfZ+EJOMTxI3s6o4+mc/7VW47XQcxM0R/IcA/NfhP1FSNvx6dPjVZR6r5H/T4T/Sp5l5MktM1yjaj8D2K/8AqkH/AIS/2xW7DYNb72r8sd4my0R+S5yh91/Q18seORTHSCVf8DjS30zs30JqQqLjGRDMoMj+M8bMhgjMbRyc5GJJXl4U76XyNRIJwuNXsK20XQu52GewGBk4GB6DAHyr5dKhQiQAqeoIyD9O9Vni/BZZoykE7xJ+BiWVhnpqzzEB6eVtgeleQht6E7FLs3jxyBnbVKhKfcDqXHtpBzqJ7VHSuzTatCtM4zgnCxRrsN8HfoMgbnPYVByLJaGNHiS3jz5pUw0QAGwVtI5bEnGXUY33JqTSciQrCGVmKjUwLaxpyWLM2wUE4A6kDOxxVd1u2WyPfg1abTKUfay/p8/M+tYMxYSsgQOZJNOrdtONJY9QF64Hp9I9uS5aRsRg4VAJSmUUn4ki8zZYnYjFT6W+pgg+BMF8/ebqAfr5j9PWo+5sE0M0aKGf7OIAbAE41e5O7ZO+MVX03BeOWy7HCsfniKIO14CSQ1qAMSLIH5AGXU5B87+brjzN/pqXlvr1YhFLJFE7aszDdwnYrGp0hsHGd998bVuQ3IdQNbSHA8kWQqjHQkHbH5m+lYYJ2bKQRBuobR58ezMdK5/1GvYuSfxS+y5f/CFkK5LMYv6vCX+39yN4L4bgRS+h5mdw/nGlcg+UksPMcYOfMfMfU53LniEimbVII1Mg1qhwzYgz8ZwcbKNsZJNer24ky0TCVZCmVX7Be+AchicZHY52rXlUEa15rGbEZDaAM7auhGThCOgx3NVyjFvKTb9SyM3ja3FLHj8m3wy3KxzKVCkpbReU9S8m5Ow3Orf511B4kB1lRqxjVgasemeuPaqD4ctVxAMaRLO9zp78uIHRt6auV/NV8RCxy3TsKlIqjnnJ9gTJ1Hqf6Cs9KVAmKrnhbiLSPKrzCVlxnS4ZR5m6AQoFzttqb5nqbHVT8E3KSNKyrEpwAQmjYamGMLPIw6feSM7AY2woG94q4DDPEzyERsoyJPT2b1Ht+lcpq7ftKkk1RDflYJ9jJk5z7hcY+Zqk10tOmoZyWR6FBSlaD03oOLMuzDUPXv8A9jW9FxONvvY9jt/+qg6YqDghgsiyA9CD9a+lhVY5YpyxUdh5gnri6ixh2U+3X+1Yl8WzRbRfar6Sk9PyuMt/NmocIK+09mjyUFLstPB/E8dy4WTVHN2jkx5v/dsPK4+W/qKnq5rNCrjDAEeh/wDPX3rb4bx2e07tPD3RjmRB/wBNzu2PwMfkRTDiYLdI+4F+ZcjB3B2I9R71Wrzwny35tp5SARyWYiPBIJ5R35RJA2wVOBsOtTXC+LRXKa4XDL0PYqfRlO6n2NbleYT5MSlKGV+pSrTxCY4WSXa4ZsOmMOryNgeU/EoXGHGxCZzUmbtGdQjqvKXX5wcLkFV2yM4UP3qT4pwWK5A1jDLvHIuzxk91b+4OQe4NVTiHD57RJy45okGEmUABPJpHNT7gBJYsMrufh6VgsqlXXLby2zsUamF1sN+IqK/uS1nYfvWlTISrYkkCnSixk5ChV7t7k9GPpVwRVUAABQOgGAB8hXN+A8NAvwI2ZAsfMly7FZ108tQq504U4JPUeUDrV45A9K1RqUcpHPtuc3llb4hxBDc3GeXJhwmnUNfkRegwRjJPp3qBu78PIsMNvJFNK2hHYYUA/Gw0MV2TUT64rVliDvcNyoJQLi4Jy4EigSv3K4Gw28wrf4DbmKP97VWMs+IeHwu7NgyY8xyTgNjWfRE96qwjQrXjEZJ+MY5TL34LsQ9zcTdViCWkWf8Ap+aTH+tlT5wmrnUd4f4OLS3ihU6tC+Zj1dySWc+7MWb61I1mk8vJfFbVgUpSvCRjm1aTpxqwdOc4z2zjfFVnwXfa2kUyGRgFJbVKQfM2fLJIwQjoQAu+RgaSq2eWPUCDnBGNiQfoRuPpVe8MpMs0wmTRndcyu2RnqqtM/l1Fhq0pnbbfCgTl9YJOhSRQynqD/cHsfeuc+IfBElvl4syRdfzqPcDqPcfoK6dSra7ZQ6PU8HC6V07j/giK4y8eI5PUDysfzD19x/WufcT4RLbNplUr6H7rfwnv/euhXbGfRNPJpUpSrT0UpSgFKUoBSlKAxqjRyc2FuXKNtWMq4/DIv31/qOxFW/gHihbk8txypwMmMnIYD70TfeX+o7jvVUrFcW4cDOQQdSspwyMOjKw3Bqtx8oouojYvU6XX2qv4f8UEssFyRzDtHLjCyn8LDosnt0btvtVorxM5E4ODwyuXPA2t51uLZdYVXVoNQGzlSWhJ2DeUeQ+U9tJqX4bxaO4UmNt1Ol1IIeNvwuh3U/P6ZrcqueMeDlonuIWaK4iQsHjbSzoo1GNiOoIBxnODj3qL+HlHqe7hlYvuBJzp2uoglvHcvI0hTLTcx9UcUWBqYEt5sfw9zi1+DeKxSXnNvNUE+8NnBJG6rGh6kOyhGlfAGFOwAUd6wRx3bRwoSkyM8Egn1BHWNZEk+0j6M2kYyh3zuBW/4hg5wt7f/n3MK+4WNuc5HphYjv71ROHws1xtbms8+DolKUrGbRSlKA8TR6lIyRkEZHUZ7g+tQ/AURnaRTcMSoUPN0K6ifJsO++49Klrq5WNGdzpVQWYnsAMk1WPBcf2k5AQA7MVhCZk1vncQx4xndGLsDnPqwFspSlAKw3dmkqlJFDKeoI2//vvWalAc+49+z5ly9sdQ68snzD+E/e+R3+dU6SMqSGBBGxBGCD7g9K7lUVxrw3DdjzrhsbOuzD69x7Gtdepa4kSUjkFKm+O+EprXLEa4/wAajp/EPu/296hK2xkpLKJilKVIClY5blE+JlX5sB/eteTiQO0X2jHYAZx82bGABUXJIG5WOe4WMZdlUfmIH961ZLeWTAcqi5yQjPqb21YXA9cVnhsY03VFB9cb/wAx3plvoHgSpOpXBK466WAO/wB1iBuDvkdKtvhLjjSZgmJaVF1K/wDzY841H84JAb1yD32rlSHhdc3o/LBIT/qeID9dLfy1GS8mbUwTrbfgu9RviSfRZ3LekEp/+m1SVQHjJy0McA63M8UB/hLanP8AIjfrUJdM5UFmSJThMJS3hU9VijU/MIo/2rzZx8zitsO0VvcS/wCpmiiH9C/614v+PQwnDPqftHGC8h+SJlvqcD3rJ4ALXNxc3UmY2TFqsBHniVTzC0h6an1KRpyAANz2puklDBo08W57i80pSsR0RSlKA0+MRI8EqyEqhRtRHUDHUbHf6H5VGeF5kPMCSysc6ysvJ25hLalMS431ZxnbbYZGZq5tlkRkcZVgVI9j/atDgvh6O11FC7MwALO2SFUYCjAAAA/sPQUBKUpSgFKUoBSlKA+EZqo+IfASSZe3wj9Sn3G+X4T/AE+XWrfSpwm4PKGTiF7bPCxWRWVh1GDn+nUe9aMxZ8ABgCw1HOnyjcgb6t9ht612nj3AI7uMqwAYfA/dT/uPUVyS5t2jdkYYZSVI9wa6FdisRYnk1ordV+FQPkB/esua+Uq49FKUr0Cp7wPDn94k9ZFiH8MaAn/55G/SoLFWnwVHizQ/jeWT+aV8f0xVcu0ZNW8V4J2oLxHbh5rHIBUXJDAjbe3mxn6ip2ojxA2Dan/2uEfzCRf96hLo5kOyUihVPhULnrpAGf0rL4Ih1SXk/RXmEafmEEYRm/8AE1r/AKBWjxHiIiUAbyP5YU6tJJ90ADfGcZPQDc4q18D4YLa3ihBzoQKW/E33mPuzEt9az6iXUTXpYvLkb1KUrIbhSlKAUpSgFKUoBSlKAUpSgFKUoBXL/H1nouy2NpFVh8wNJ/8AtH611Cq9414EbmDKDMkeWUd2H3l+uAR7gVdRPbPk9T5OWUpSuoWCleoInlkEcSNJIRkIuM4/ExJAVfzMQPrtVp4F+zJ5W18QwEA8sEcjYJz1lcBc+mgbepNU2XRh9TxvBUBzJI5ZIIzIkKO8kmQsaaFJI1nZm2+Fcn1xV84Facq1gjPVYo1PzCDP9c1I+NIkjtYrSNQizyxwBVAAWIZkkAA2A5cbj/VURPxd5JTBZx8+Yf5hzphgz/zZOx/IuWPtVMLd2ZSMGqzNqKN2+v44ELyuqIOrMcDPp7n2G9RVzY3PETB+7wtDEk0c3PnGkEJnGiHIkYHIPm0dKsnBPBaxuJ7phcXI+FiuI4faGPJC/wAZyx9e1WbFUzvb4R7XplHmXZF8F8PpbAtkySsBzJXxrfHQbABVHZFAA+ZJMpSlZzUlgUpSgFKUoBSlKAUpSgFKUoBSlKAUpSgFKUoDnv7QeCxxFZUGlpCdQHwk+uOxNQ/hngqXUmlywH5SP9waUroQk/Y5Jro6TwbgENohWBAuTl23LOR3djux+fTtUjSlc8gRXHvDFvfcsXKcwRsWVdTAZIxuFIzseh2rb4dwyK3QRwRpGgyQqKAMnqcDufWlKA2qUpQClKUApSlAKUpQClKUB//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8" name="AutoShape 4" descr="data:image/jpeg;base64,/9j/4AAQSkZJRgABAQAAAQABAAD/2wCEAAkGBhQQERQUEhQWFRUWFhcWFBgYFRcfGRYWGBUVHB0aGBkYHCYeGhwjGhcXHy8gJCcpLCwuFR4xNzAqNSYrLCkBCQoKDgwOGg8PGiwlHyUsLSwsNCw0LCwuLC0sKiwpLCwvLy0sLCwsLCwsLCksLCwsLCwvLCwsLCwpLCwsLyksLP/AABEIAPQAzwMBIgACEQEDEQH/xAAcAAEAAgMBAQEAAAAAAAAAAAAABQYDBAcCAQj/xABGEAACAQMCBAQDBQYEBAILAAABAgMABBESIQUTMUEGIlFhMnGBI0JSYpEHFHKSobEVM4LBQ1Nj0ZPwJERkc4Oio7Kz4fH/xAAZAQEAAwEBAAAAAAAAAAAAAAAAAgMEBQH/xAAtEQACAgEEAQEHAwUAAAAAAAAAAQIDEQQSITFBYRMUIlFxgbGRwfAyobLR4f/aAAwDAQACEQMRAD8A7jSlKAUpSgFKUoBSlKAUpSgFKUoBSlKAUpSgFKVTP2g+HL270G1nKoqkPAJGi5hz15qDPTbScD3oeouWaqXivxMSstvY3EaX0elhE6jVIMZKIJMBiynYjO4x645Q/DzbShZY57abO2qSVSx/JKr6X+hrb4nfPOii4+2KDCSlQZVX8EmB9tHnfONancat1MN66L/d3jKeV6Fg4N+1e6ADSxR3CdCYwYpVIOCCjEoWB2IytdD4B4ngv0LQtkjAkjYaZEJ7Oh3Gd9+hxsTXAreUpJzVYvFMfOSclJOmSTud9iTv6561afDXEf3a9gl6BnEEnvHKQoz/AAyaG+h9aip84LJUJw3LtHW+DzkqyNu0TtGSepAwyE+pMbIT75qQqEPEUgmui5wAsDnAJJZw6AKo3ZiUUADckgVJ2czuuXTl56KWBYD82NgfYEj3NWmM2KUpQClKUApSlAKUpQClKUApSlAKUpQClKUApSlAafF7iSOGRoUEkiqSiFgoZu2WOwH/AGrhXFOO3E8h/e5JJmzukMiNDH7BIJCu3q2TVn/aDxWa8vHtUWZoIdIdI4pSJpWAY6yinKKCoC9CcnfaqknEk5bsobRGCfgKjyg7Ln5dqqnLwa9PWn8TaEscQTDDSr7acsNR9NIOWP0NbHLMSZKT6QOrQzdP4mTf6mr14R8Krbos0gD3LqCzn/hhhnRH+FRnGRu3U+gslYJajDwuTWn5SSOSnhksac54JI0dQzN5SuCAQzaGbScHckD3rDN9pG2gg7HSQdtQ3G/swH6V2CqP+0Hh0EQilEaJI84DSAac/ZyHzEYBJIAyc17XdueGj3c0sM0E8eNNeTXMUeVxGLfmAhFZYyrSMAQzkapFVRgfaMSRtXyPxJe3EhxfcrfDO8kMUKH8IBQlyPwjUemSM5qLlzg4GT064/r2rU4VYNqKRxGUgDMdvr1Af9SQRswye501tU3JlEqY1x/f+cHc/DTMbdddyl22+ZkVFVt+mEJG1StVL9nnA44IXkFpLayyECVZZTIzaM6W1ajt5j2U9dthVtq454pSlAKUpQClKUApSlAKUpQClKUApSlAKUpQGnxfh37xC8Rd0DjSzIQGCnqASDjIyM9d9t6/PrQIjODFLGjh8CTWBHACVUZlOeg6gbnONhgfo01xbxh4XuWuOIM8UjxjNwsgBIkU8sKgx1KDUdPYQj1qMllF1MlF5ZPeA/EPOj/d5T9vAoB/6kQ2WQfTAb0Pzq11xuHi6xTR3CHzQyLrBBBMTkB1IYA4KtkfIV1puJRhnUOrNGNTqpBZR6kDcfLrXJurxLK8m9NLjJtVUf2g8SGhLUbmXLSfliQj9CzYUH01VbVYEAg5B3BHQj2rn/j8o95CoUa4oy7t3IdiET3GVdv096jSszPXzhEHNpwdWMd8nArDEyRsHhdYpB8EiMFIP0OGGeoOQehrNMwCknoOu2f6VscL4nLbHNuw0k+eFxmF99wyH4G/MuCO+eldCJOzPhJnX/CfHBe2kU22plxIB92RTpcfRgfpipeq3wGaB+HGe3j/AHdJo2lZY1GpHKYYqFGCwK9huV961/B90skr6JGZVjUBdioOtg5UiaQ6datgNuMnBZcY1HGLZSlKAUpSgFKUoBSlKAUpSgFKUoBSqpxbxjIZ3trGJZpY8c6SRisMJIyFJUFnfG+lencisacI4jMMy33Lz923t41A/wBUutv7VB2RTx5JKLxkt9KqLeFZx1v70/8AxIh/aKtZ/D046cQvf5oD/eGq5Xxj3kmqm+i715kkCgkkAAZJJwAPc1TF4bcjpxG6+qWp/vBUFx2wnee2ju7zmWzs28ttFyxPgctZQhQMGy+NW2pV2yRXkdRCTwuxKmUeWQPjpk4hxXlWxSQOttG7IUbZXld2zg/CmASGBGQN84rpyoB0GASTsOpJyT8zVH8T8BuYec0dpGhtojPFeQFYs6VyyGLzax8QKE4IGRvitfhccQRWgkdeIpGsrpJIS1zqQOVZdRV1cHyld0yvTBFZ9RGUsN8F1UkuEXDw9bPFbRJIMMq4K5B0jUdK5Gx0rpXb0qgeIGP+IXW4YZj8wJ8uI1AjO2MrgscE/GO9dJsrxZokkTdXRXX1wwBH1wa5Falp55h+7s1xLcPiD7RTqB84SVZNAC9WZh1PbYVXp05SbNDkoYDznLA7BckOpyBj4tS/lyM9Rg523InuE8H/AHrh8rxYN3altSAHEsJDNEo6ljo2Ruo0aOgzW5wz9nNwGspFQxMZnkudbqWjRJtUYOPjcxaoz1yH32FdF4H4Wt7Iym3jEfNYM4BOBgYAUE+VRkkKNhqNdCMMdmay/dyjBwGwaDhsMQJR0tlXOkkq/L3OnqSGycd+laPg265jvoctGI02KTA8x9ydcqLzMdA3xYOCBgE2S+YiNyrKrBGKs3wqdJwW9gdzVd8HXAeSYpPHMGWOSQryc8xgdy0KKH8gQaznVjYKNqsMpaaUpQClKUApTNKAUpSgFKUoBSlRvGfEENpEZJGyAwQKo1O7scKiKNyxPb/tQFO4ZJ/h91Nb3HkE9xLPbyn4Jua2ooWOwlXppPUAEZq0WviWPISTMLn4VlKqWx10+YhsZHQnqK0bLxNbcQY2lxA0cjLqMFzGv2ijuhBKPj2OR9K8XHgTSP8A0aYoo6RTKJ4h7ASHmIPZXx7Vn9m03KD7Ld2VtkWF7gGtSZs1CR8KuYjllYj8Ns8fLGPSOVAwz1IDHetgcYRWxIxjGOksbo2rPXW2FIx2H61RYpvtFsHFdG0VPpWpxO3Z4mURrJkbxuPLIvdTnYZ9SCM9a3ra4EgypU/wsGH6j2rLWX2eGaN+UUB/CK3OmMQXFrCCDKGuX8wH/DjiSV0APdjjA2AycjzwV1iWS2ubMXjxAQ641i5/KQ5gL62U6NGnTKp8pBBwVyegkVHcR8OwXDK8kYLp8D7hl9g6kMB7Zq+Ns4lMoRZBwyPw/hOpxh4LYnGdWGCnC574JAz7VUvAgnimkeFYxogEUlzLIXijcsZJmA8up2OjKgqox5j69Oktxp0sAVI04bcEdMHVnP1qqyeEXlkwSkNtE2LeBYwy9iZmXVoLli2A6sFxnGTUK7dufDZOcM4PVxxSWK2a+hv5Ljl+Zg3K5MoVwHQIiDSeoBU5Bx179KBrnkXCFllhsIyWjiK3F2xOSQHLornu8svnP5Ub1FdErdQ5OOX9jLaknhHmRSQQCQSOoxke4yCP1FV/wpdo7TcsDBYMSNAJO67osrlPh6FU3ztnNWKq14TjdHkUo6qAMBi+EOtxoBfZ8AA608u+O1XlRZaUqI8WQs9nOFl5B0ZEmSNOkg4JXzAHGkld8Mcb4oDY4rxhLcDVqZmJCIi5ZiNzgegHUnAFVuTxvLMSttDk9DgGUj56CIx9ZKguH2U9xCoDaI0SWGMy6mlMbOpwxyN106M5yQOlWyw8URRJy51WB0xhFBKuDsDCFGWH5cZHf1rMrozm4KXRY4NLLRC3f78iNNMbgKu7FZogUHdhFGpDAdSCx2rYb9ogWNdo3lHM5v2mlfswMFDg519h23HavHH/ABCk8iRvzI7bBZy6OglfPlQkjZR8RzjOwrQ43xmAxKIgs7agsIi0MOZhiAd8aSFIPsSKz26uNM0llp+fH8+ZONbkjo0b5APqAf1r1VM8EX0nMntyAiosMsa5zoWYOGQHO4V42x8/lVuCt6j9K21WKyCnHplUouLwzLSsfMI6j9KSS4XP6fOrCJXvG96wgWJGKGaaKBnU4ZVkfzaT2bQGAPYkHtVW4jwC0spbSdI4oVSXQ74CjDwyhS7HqQ+nzHffrWS74J++zXcjuedDPy7YnJFuYhE6sF6ZdjqY9SrY6VFwcWSe/I4jC8ZhjQxIyM0Cvk8yXUAVbJ0hHOwG2zVguk5ywvHZqrW2OX5N3j/F7W5jjkgnQy280csRU75DqGVc/EGQkEDPauoCqulxBdLoC82MjrobR9GIAz8t63fDNy32sDnVyGVVY9WjZQy6vVgPKT3wDVunwltIXcvcTlfCK+msJufwjP8AatRQalx4et5DloY8+oUBv5hg1F8U4dBaqG5k6ZOERJXYu34URy2T/wCTXjxV4x/ctMarzbmXaGBPib8zn7iDux9D740OD2E6nnXTrLcMNyFwkan/AIcQ7KO56mqLrYwXJbXCUuiR4THMAWmbqfKnlJQejOqjU3yGB79akK11uvxDHv2rFxK9KIOWNUjkJEvZnPc/lABYn0BrCnvfBpa2rk17myW+lNu2TDHhp8EjU53SMEbjHxkjcYT1rBJ4e4gDykuIOV0Ezxs04HoUyI2b85wO5WrJwbhYtoggOo7s7Hq7tuzH5n9BgVvGugqY4SaMrslnKIzgHh+KzjKR6iWYvJI5zJK56u7dz/QAYAAqTr4DX2rSsx3E2hS2CcAnCgljj0A3J9hUD4Ygi1s8XO0lFA5sTppXW7aRqiTVgsTkszb79cmX4tbGWCVAxUsjLkAkjKnsu5+Q3qD8JFXd5EiEKtHGAiQzIjYLEOTLFGC2DjABwBuTkYAs9QHjE4iiJ+AXERkz005OM+2sofpU/XiaIOCrAMD1BAIPzBqMo7k0ep4eTnZ4qkMmi3LTllbyK+oB9YIJOSEGC3T0pwi1mllaRVWWb4WkJIggH4EI3dh30/r1zsyrzHZUwn7xO0epcDRbwghiPTZGx7yVarC6gaLRbMhRcIAh2XIz/Ub575zXOo00ZOWeuvV47+358l87GsFF4pJI80MH72ftlRhykhXWsj6cokiuzqo8zZK+UEjOCBp8X/Y+yfaRiK4xuVC/u8x/geI8st/Eg+YqQu/BcEXFbIc2ZWa2kVXExV9VuIFULjYAxtJlQMHJNW7xBJPDAP3fU2kHU2nmStgYVVToWZiMsSAoBJ9Rs93rS4jj6cP9VyVb5fMoX7P7+GzumyZilyy24aZiZLaePURbyqemosxVh3OO4NdZrj/iqDnuzqNL3Nk5kGkqUvbJ03wdwQWAzvso3NdP4NxQTWsE7EASRROfQF1U/wBzUaG4uVT52/h9fuvsez5xL5kjXhoga9Zr7WkrK3xTwo7XDXFtMIXkCiZXj1xylRhWIDKyuF8uQdwACNqguCxhEvWu5QX5ssMkhGnES7IFXJ0L5iQB1LZ3O9dBrRuOCwO/MeGNnIwWKDJGMbnvttVU6lLnyTjNrggReyhlgjiEjiJW1cxVTGdOR1bGQNgPvCvUVw1idAQ3E8uZ52DKgAyqgLq7DYAe253qAt+MPHLCIVDtCZrfWzYjkj204YZJOEU9Oqmt438lzIXkVY2QGHSpzlSEcsWIBxuuBgY83XO0qKlnHkjfNqG7wWXg/GI76MSxE8vJUgjDB1OGVx2IPatPxd4ja0RI4I+bczErBH22Hmkc9kQEEn3A71XrbgTQlzb3NxCZG1uAyOrPgDURMjb4AHXsK0uLcGuZWR5JI7ooCF1h7eUBsZCzWzAb4GzIRtWiVE0uDPHUVvsk/DvhoW5eaVzNdS7zTN1P5UH3UHQAeg9gJyqj4R4u7XM9s3OAjjjfTO6O8bsWBVZU/wAyMroYFt9yKt1cC6Mozal2dqpxcU49HxmwMnYDrmsHhW3aZmvGzoYabVSOkXeXHZpTgj8ip6mtOaD99mNsv+SmDdt6g7rbg+rjBf0Tb74q6KuBgVs0tWFvf2M19mfhR9pXwV9rcZTy/rXqleIjt8tqA91U/BjtzZ1PLCrjypKW0MWfIIM8mN9X3U6dOqrZOIXHLid8gaVZsnGBgZ3JZRj5kfOqz4SsiJ5CzOCiKFQsMCNy7KMc1/LvsQFG2O2ABbq+FqxXaMyMEOGwdJ9G7Z9s1pS3mpFnQE6Mh1G7BejrgdWUgHHfRgdaAqbWy6445CQonuLeQjqBOJNJ+uqP+arFwnhLxXErsxIcL1IJZlyNWFAVBo0qAPTetDjlmkgaeM8yGVQs2g5I0/DKunuo2ON9lP3a8W/jAW6p+9klMYW5RS0bjbBk0ZMbepxpPqOlZa5KqThLjLbXrnn9clkluWUQfj+COPili7tL9u8SFViDH7CRnj5ch3QmV0DqOqnPauh3liky6ZBkZB6kEEdCCpBB+Rrl/iTxSHvebFLbuqIGtJTJE8aNpUEMDIBESzSF5GGrQiBNyatVx+0BJVK2KNcOdg5VkgU+rSMBqHsgYn261fZZGuO6bwvUiouXCIfxVyoZ9EYAS1s7iR9ycNOwI1EkksRDIxJOTkHvUlYkrw2ws/8AjSw26le6xqsZlc+gVcjP4mUd6rXDbQXk8lmsnOZ2E3EpthlcgcpQD97SIwo2RM5Oa6hHw6NZGlCKJGVUZ8DUVXOFz6DJ296yaVuyU7sYUsY+i8/fLLLMRSj8jDfSDmwLuWLswx2CxOCT7ZdR82Fb9aqcPHOMpYs2nQoONKLkE6QB1YgEk5+FemK2q3FIqueMpH0xJuIZGKyspwSSPIhPUKxyCR6Ad6sdVfxFO1y7WqHSihTPINyCfMsaZ2DbBiewI7mmHLhBSUXuZXeSTHoHxxEBf4k3U/Jhj+YivHDL3VeyKPhkt4pl9iGZGz9NH6GvZdlYM+zKRDN6Z+4/yJI+kntUDwOdP8TI1lWKSDSTs8R0tGqjp1aR/Xyt2q6EtzhLyuGQtiownBdPEkXqqkOK3Avjo+1WWWa1jiZwiK8MUcisG0nDNmYH1wvTFW6q5Fwpri0MkBAmW8luoCemtLiQAMfwsgKn+Kp6u72Si/UyaOpWuSa8GD9n9tKZ7yWdSsutIpAcf5g1u+MEjSOYgG/RRVi45xRogscQDTy5EQPRQPikf8iAgn1JVeprFA4sbUvOcuWaSXSMmSeV8lUHclmCKPQCsXCrFwWmnwZ5ca8HIjQZ0xIfwrk5P3mJPpjk00e9XOT/AKTq6i/3epJdmhBw+az/AMi9mj1yb85I5YpJX3LEYDIXYkfEN9h93M5wvx4UdIr9UiLj7KdHzbynGcam3jYjcK2QexNZCM1F3/AUkGwGV1GJWAMaSMxJl0Y8zjUSM7DtjJNdqdCa4OPXqJJ/ESt34rlnmCWHJeJc8ydyWRnxtHFoPmI21NnAzjc5xt23izmQwlY9c0iBjGDhUGSCzsfhXIONiT2Bqn8NvlmuBYWjaI4I258gGSMEKEQ9NZYks+NiD36TX+Hf4f8AaRszReUTK+CVUDSHVsA+Xby9MZrBdOMHtj2dClSmt0uiwcN4xIZeVOiKzKXjKMxVgpAYHUAQw1KfcH2qUj6t8/8AaqmUuWc3CFYyisscTqG1LkE62B8pYqPhzgAe4qycLuxNGsg2DqrAemVBx/Wo1z3L1LJxwzNe2iyxtG+dLqVODg4I7Hsah+BTRtPLiZ5ZUVVcSAK8a6nwOWsaYBOTr31Y9AKnqp3gR1Et0irpKvlhqwMl5NxAg5UZP4lYs33sYFWEC41qjhyczmgEP3wzANtjzKDpY47kEjA9K2q+UB5jiC50gDJycDGSe+3eqh40tEiic2riO5PmRAy6WO+WkRgQFwGy2ATjrVyqK4p4eSdtYZo3K6WK6SHUZwHVgVYDJ7Z3NRnCM1tksr1PU2nlFK8OeHL+4hjmmFnE7jVhrdzIFPQtiQYJG+O39BPr4IaTa5uXde6RLylYejMGaQj2DirHY2ghjSMEkIoUFjknAxkn1r5xDiUVvGZJpFjQdWdgB+p7+1ZY6HTxe5QWSx3TfGTm/iPw3Fw69imtEaDXEVDxROyRvGVAXQgIbmISChAzywwOqr74auZ5LZGuV0ynVkadJ06joLJk6GKaSVycEke1Ri/tDtTuBcafx/ulzpPuDy+lblj40spjiO6hLfhLhX/kfDf0rbgpzkm6VjE6n7w/UV7Brw9NfiV6IYpJD0RGY++kE4qu8IgZIhr+NvPIdvNI/mb9CcfQVJeKvNCqf8yaJD7rzASPqFI+taVg2YwdRbOSWP3jk7gdlPYemKvpXOTNe/BG8dtVBDn4XHJl+TZ0N9GOM/n9q5+qSyXDOgTXrjUFgdIktpMjOncBkZsAeldM4zCskLxt0kBTbqM9x6EdQfXFUuGzkhDhigdmUM7HC8yIAq4GPvxhGx6givLIYl9fyui6ixOGH3H/ABfDLBb8a1WhuCNOmN3deulow2pc98MhHvW54btDDZwI3VYk15/EVBYn/UTVEu+EPOeXpV1aWIM3MkwnNk1OUjICfDqY7DGe9SvjfxRDKv7rFcxqXzz2Xz6YxjKAJ95ycYzsob1FYNbOVrjDHXZp0tEasyi8568fP5kpZyfvsouD/kxki1H4juGuD891T0XJ+9UzXPf8bcLj98nU+VY0WCBGcnZVjiaPXjoNwBv1q7cHSYQRi4KtNp+0KgYzk+m2QMAkAAkGulpJQ27IJ4RzddVZCW6xrL+TyblV/wAXeI0toiglCTyALEMFmXUca9K74Azj1IA3r74o8SG2XTEEaTSXYuToijXq743yTsqjcnPoagfDvAZOJs7zuFRlja4xH5pHYFljQv8AAkahQDvuSe+auutUItsopodjNvwBGIbhQCjCSIxroVgQEOsGRWJIJy2/fIqd4txJ0ingZSyDEXP6qiyAf5nfUqtuQDnbOM1sz8RgsldIF5koGqQDLNgYyZZCdts4yfTatq84pE0bxKMyyao+SMCQu4IIYduuS/TG+TXFm3OW7bwdqK2x2uWWYrziPPjMVqScrpaUhgka4wcEganxsAOmcmpXwXxXn25DRiJ4ZGgkRTlQ0YXGg9SpUqRnffFQtxxO4SJIBazS3GNB8pER07azM3lCHY9zuRjNWLwtwQ2luEdg8jM0szgYDSyHLEDso2Ueyip0xlFtY4PLGmkS9V3wrwyeF5ubkRs32S69lGpicR5cJ1G4kOfwp0M7dKxRhGQH0nQWGQGxsSARkZxtmvsAbSNZBbA1EDAJxuQOwzWgpMlQ3GfF9raNommUP10KGeTHroQFgPciqz4t8auS0NuWjxlXkxh/cID8P8R39Mdao8UATOkYycsdyWPqxO7H3JJrTXp5S5fBJROrcO8fWU+QswUjtIjx/wD5AKw8a8cRxowtsTy9AFDFB7lwMbegP6VzWKUqcj9Ox+dTVpeLINtiPu+ny9qk9NjyNpIJx+Vt5v3lj6JKkaj5LGwP6sTWORbOeRJJXmSWP/L5zsdBP4ebqT69a8V8Zc7HpXvs0uiEq0/LJ0WsvVJElX8w0n6OmVP8tfZ+EJOMTxI3s6o4+mc/7VW47XQcxM0R/IcA/NfhP1FSNvx6dPjVZR6r5H/T4T/Sp5l5MktM1yjaj8D2K/8AqkH/AIS/2xW7DYNb72r8sd4my0R+S5yh91/Q18seORTHSCVf8DjS30zs30JqQqLjGRDMoMj+M8bMhgjMbRyc5GJJXl4U76XyNRIJwuNXsK20XQu52GewGBk4GB6DAHyr5dKhQiQAqeoIyD9O9Vni/BZZoykE7xJ+BiWVhnpqzzEB6eVtgeleQht6E7FLs3jxyBnbVKhKfcDqXHtpBzqJ7VHSuzTatCtM4zgnCxRrsN8HfoMgbnPYVByLJaGNHiS3jz5pUw0QAGwVtI5bEnGXUY33JqTSciQrCGVmKjUwLaxpyWLM2wUE4A6kDOxxVd1u2WyPfg1abTKUfay/p8/M+tYMxYSsgQOZJNOrdtONJY9QF64Hp9I9uS5aRsRg4VAJSmUUn4ki8zZYnYjFT6W+pgg+BMF8/ebqAfr5j9PWo+5sE0M0aKGf7OIAbAE41e5O7ZO+MVX03BeOWy7HCsfniKIO14CSQ1qAMSLIH5AGXU5B87+brjzN/pqXlvr1YhFLJFE7aszDdwnYrGp0hsHGd998bVuQ3IdQNbSHA8kWQqjHQkHbH5m+lYYJ2bKQRBuobR58ezMdK5/1GvYuSfxS+y5f/CFkK5LMYv6vCX+39yN4L4bgRS+h5mdw/nGlcg+UksPMcYOfMfMfU53LniEimbVII1Mg1qhwzYgz8ZwcbKNsZJNer24ky0TCVZCmVX7Be+AchicZHY52rXlUEa15rGbEZDaAM7auhGThCOgx3NVyjFvKTb9SyM3ja3FLHj8m3wy3KxzKVCkpbReU9S8m5Ow3Orf511B4kB1lRqxjVgasemeuPaqD4ctVxAMaRLO9zp78uIHRt6auV/NV8RCxy3TsKlIqjnnJ9gTJ1Hqf6Cs9KVAmKrnhbiLSPKrzCVlxnS4ZR5m6AQoFzttqb5nqbHVT8E3KSNKyrEpwAQmjYamGMLPIw6feSM7AY2woG94q4DDPEzyERsoyJPT2b1Ht+lcpq7ftKkk1RDflYJ9jJk5z7hcY+Zqk10tOmoZyWR6FBSlaD03oOLMuzDUPXv8A9jW9FxONvvY9jt/+qg6YqDghgsiyA9CD9a+lhVY5YpyxUdh5gnri6ixh2U+3X+1Yl8WzRbRfar6Sk9PyuMt/NmocIK+09mjyUFLstPB/E8dy4WTVHN2jkx5v/dsPK4+W/qKnq5rNCrjDAEeh/wDPX3rb4bx2e07tPD3RjmRB/wBNzu2PwMfkRTDiYLdI+4F+ZcjB3B2I9R71Wrzwny35tp5SARyWYiPBIJ5R35RJA2wVOBsOtTXC+LRXKa4XDL0PYqfRlO6n2NbleYT5MSlKGV+pSrTxCY4WSXa4ZsOmMOryNgeU/EoXGHGxCZzUmbtGdQjqvKXX5wcLkFV2yM4UP3qT4pwWK5A1jDLvHIuzxk91b+4OQe4NVTiHD57RJy45okGEmUABPJpHNT7gBJYsMrufh6VgsqlXXLby2zsUamF1sN+IqK/uS1nYfvWlTISrYkkCnSixk5ChV7t7k9GPpVwRVUAABQOgGAB8hXN+A8NAvwI2ZAsfMly7FZ108tQq504U4JPUeUDrV45A9K1RqUcpHPtuc3llb4hxBDc3GeXJhwmnUNfkRegwRjJPp3qBu78PIsMNvJFNK2hHYYUA/Gw0MV2TUT64rVliDvcNyoJQLi4Jy4EigSv3K4Gw28wrf4DbmKP97VWMs+IeHwu7NgyY8xyTgNjWfRE96qwjQrXjEZJ+MY5TL34LsQ9zcTdViCWkWf8Ap+aTH+tlT5wmrnUd4f4OLS3ihU6tC+Zj1dySWc+7MWb61I1mk8vJfFbVgUpSvCRjm1aTpxqwdOc4z2zjfFVnwXfa2kUyGRgFJbVKQfM2fLJIwQjoQAu+RgaSq2eWPUCDnBGNiQfoRuPpVe8MpMs0wmTRndcyu2RnqqtM/l1Fhq0pnbbfCgTl9YJOhSRQynqD/cHsfeuc+IfBElvl4syRdfzqPcDqPcfoK6dSra7ZQ6PU8HC6V07j/giK4y8eI5PUDysfzD19x/WufcT4RLbNplUr6H7rfwnv/euhXbGfRNPJpUpSrT0UpSgFKUoBSlKAxqjRyc2FuXKNtWMq4/DIv31/qOxFW/gHihbk8txypwMmMnIYD70TfeX+o7jvVUrFcW4cDOQQdSspwyMOjKw3Bqtx8oouojYvU6XX2qv4f8UEssFyRzDtHLjCyn8LDosnt0btvtVorxM5E4ODwyuXPA2t51uLZdYVXVoNQGzlSWhJ2DeUeQ+U9tJqX4bxaO4UmNt1Ol1IIeNvwuh3U/P6ZrcqueMeDlonuIWaK4iQsHjbSzoo1GNiOoIBxnODj3qL+HlHqe7hlYvuBJzp2uoglvHcvI0hTLTcx9UcUWBqYEt5sfw9zi1+DeKxSXnNvNUE+8NnBJG6rGh6kOyhGlfAGFOwAUd6wRx3bRwoSkyM8Egn1BHWNZEk+0j6M2kYyh3zuBW/4hg5wt7f/n3MK+4WNuc5HphYjv71ROHws1xtbms8+DolKUrGbRSlKA8TR6lIyRkEZHUZ7g+tQ/AURnaRTcMSoUPN0K6ifJsO++49Klrq5WNGdzpVQWYnsAMk1WPBcf2k5AQA7MVhCZk1vncQx4xndGLsDnPqwFspSlAKw3dmkqlJFDKeoI2//vvWalAc+49+z5ly9sdQ68snzD+E/e+R3+dU6SMqSGBBGxBGCD7g9K7lUVxrw3DdjzrhsbOuzD69x7Gtdepa4kSUjkFKm+O+EprXLEa4/wAajp/EPu/296hK2xkpLKJilKVIClY5blE+JlX5sB/eteTiQO0X2jHYAZx82bGABUXJIG5WOe4WMZdlUfmIH961ZLeWTAcqi5yQjPqb21YXA9cVnhsY03VFB9cb/wAx3plvoHgSpOpXBK466WAO/wB1iBuDvkdKtvhLjjSZgmJaVF1K/wDzY841H84JAb1yD32rlSHhdc3o/LBIT/qeID9dLfy1GS8mbUwTrbfgu9RviSfRZ3LekEp/+m1SVQHjJy0McA63M8UB/hLanP8AIjfrUJdM5UFmSJThMJS3hU9VijU/MIo/2rzZx8zitsO0VvcS/wCpmiiH9C/614v+PQwnDPqftHGC8h+SJlvqcD3rJ4ALXNxc3UmY2TFqsBHniVTzC0h6an1KRpyAANz2puklDBo08W57i80pSsR0RSlKA0+MRI8EqyEqhRtRHUDHUbHf6H5VGeF5kPMCSysc6ysvJ25hLalMS431ZxnbbYZGZq5tlkRkcZVgVI9j/atDgvh6O11FC7MwALO2SFUYCjAAAA/sPQUBKUpSgFKUoBSlKA+EZqo+IfASSZe3wj9Sn3G+X4T/AE+XWrfSpwm4PKGTiF7bPCxWRWVh1GDn+nUe9aMxZ8ABgCw1HOnyjcgb6t9ht612nj3AI7uMqwAYfA/dT/uPUVyS5t2jdkYYZSVI9wa6FdisRYnk1ordV+FQPkB/esua+Uq49FKUr0Cp7wPDn94k9ZFiH8MaAn/55G/SoLFWnwVHizQ/jeWT+aV8f0xVcu0ZNW8V4J2oLxHbh5rHIBUXJDAjbe3mxn6ip2ojxA2Dan/2uEfzCRf96hLo5kOyUihVPhULnrpAGf0rL4Ih1SXk/RXmEafmEEYRm/8AE1r/AKBWjxHiIiUAbyP5YU6tJJ90ADfGcZPQDc4q18D4YLa3ihBzoQKW/E33mPuzEt9az6iXUTXpYvLkb1KUrIbhSlKAUpSgFKUoBSlKAUpSgFKUoBXL/H1nouy2NpFVh8wNJ/8AtH611Cq9414EbmDKDMkeWUd2H3l+uAR7gVdRPbPk9T5OWUpSuoWCleoInlkEcSNJIRkIuM4/ExJAVfzMQPrtVp4F+zJ5W18QwEA8sEcjYJz1lcBc+mgbepNU2XRh9TxvBUBzJI5ZIIzIkKO8kmQsaaFJI1nZm2+Fcn1xV84Facq1gjPVYo1PzCDP9c1I+NIkjtYrSNQizyxwBVAAWIZkkAA2A5cbj/VURPxd5JTBZx8+Yf5hzphgz/zZOx/IuWPtVMLd2ZSMGqzNqKN2+v44ELyuqIOrMcDPp7n2G9RVzY3PETB+7wtDEk0c3PnGkEJnGiHIkYHIPm0dKsnBPBaxuJ7phcXI+FiuI4faGPJC/wAZyx9e1WbFUzvb4R7XplHmXZF8F8PpbAtkySsBzJXxrfHQbABVHZFAA+ZJMpSlZzUlgUpSgFKUoBSlKAUpSgFKUoBSlKAUpSgFKUoDnv7QeCxxFZUGlpCdQHwk+uOxNQ/hngqXUmlywH5SP9waUroQk/Y5Jro6TwbgENohWBAuTl23LOR3djux+fTtUjSlc8gRXHvDFvfcsXKcwRsWVdTAZIxuFIzseh2rb4dwyK3QRwRpGgyQqKAMnqcDufWlKA2qUpQClKUApSlAKUpQClKUB//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9" name="AutoShape 6" descr="data:image/jpeg;base64,/9j/4AAQSkZJRgABAQAAAQABAAD/2wCEAAkGBhQQERQUEhQWFRUWFhcWFBgYFRcfGRYWGBUVHB0aGBkYHCYeGhwjGhcXHy8gJCcpLCwuFR4xNzAqNSYrLCkBCQoKDgwOGg8PGiwlHyUsLSwsNCw0LCwuLC0sKiwpLCwvLy0sLCwsLCwsLCksLCwsLCwvLCwsLCwpLCwsLyksLP/AABEIAPQAzwMBIgACEQEDEQH/xAAcAAEAAgMBAQEAAAAAAAAAAAAABQYDBAcCAQj/xABGEAACAQMCBAQDBQYEBAILAAABAgMABBESIQUTMUEGIlFhMnGBI0JSYpEHFHKSobEVM4LBQ1Nj0ZPwJERkc4Oio7Kz4fH/xAAZAQEAAwEBAAAAAAAAAAAAAAAAAgMEBQH/xAAtEQACAgEEAQEHAwUAAAAAAAAAAQIDEQQSITFBYRMUIlFxgbGRwfAyobLR4f/aAAwDAQACEQMRAD8A7jSlKAUpSgFKUoBSlKAUpSgFKUoBSlKAUpSgFKVTP2g+HL270G1nKoqkPAJGi5hz15qDPTbScD3oeouWaqXivxMSstvY3EaX0elhE6jVIMZKIJMBiynYjO4x645Q/DzbShZY57abO2qSVSx/JKr6X+hrb4nfPOii4+2KDCSlQZVX8EmB9tHnfONancat1MN66L/d3jKeV6Fg4N+1e6ADSxR3CdCYwYpVIOCCjEoWB2IytdD4B4ngv0LQtkjAkjYaZEJ7Oh3Gd9+hxsTXAreUpJzVYvFMfOSclJOmSTud9iTv6561afDXEf3a9gl6BnEEnvHKQoz/AAyaG+h9aip84LJUJw3LtHW+DzkqyNu0TtGSepAwyE+pMbIT75qQqEPEUgmui5wAsDnAJJZw6AKo3ZiUUADckgVJ2czuuXTl56KWBYD82NgfYEj3NWmM2KUpQClKUApSlAKUpQClKUApSlAKUpQClKUApSlAafF7iSOGRoUEkiqSiFgoZu2WOwH/AGrhXFOO3E8h/e5JJmzukMiNDH7BIJCu3q2TVn/aDxWa8vHtUWZoIdIdI4pSJpWAY6yinKKCoC9CcnfaqknEk5bsobRGCfgKjyg7Ln5dqqnLwa9PWn8TaEscQTDDSr7acsNR9NIOWP0NbHLMSZKT6QOrQzdP4mTf6mr14R8Krbos0gD3LqCzn/hhhnRH+FRnGRu3U+gslYJajDwuTWn5SSOSnhksac54JI0dQzN5SuCAQzaGbScHckD3rDN9pG2gg7HSQdtQ3G/swH6V2CqP+0Hh0EQilEaJI84DSAac/ZyHzEYBJIAyc17XdueGj3c0sM0E8eNNeTXMUeVxGLfmAhFZYyrSMAQzkapFVRgfaMSRtXyPxJe3EhxfcrfDO8kMUKH8IBQlyPwjUemSM5qLlzg4GT064/r2rU4VYNqKRxGUgDMdvr1Af9SQRswye501tU3JlEqY1x/f+cHc/DTMbdddyl22+ZkVFVt+mEJG1StVL9nnA44IXkFpLayyECVZZTIzaM6W1ajt5j2U9dthVtq454pSlAKUpQClKUApSlAKUpQClKUApSlAKUpQGnxfh37xC8Rd0DjSzIQGCnqASDjIyM9d9t6/PrQIjODFLGjh8CTWBHACVUZlOeg6gbnONhgfo01xbxh4XuWuOIM8UjxjNwsgBIkU8sKgx1KDUdPYQj1qMllF1MlF5ZPeA/EPOj/d5T9vAoB/6kQ2WQfTAb0Pzq11xuHi6xTR3CHzQyLrBBBMTkB1IYA4KtkfIV1puJRhnUOrNGNTqpBZR6kDcfLrXJurxLK8m9NLjJtVUf2g8SGhLUbmXLSfliQj9CzYUH01VbVYEAg5B3BHQj2rn/j8o95CoUa4oy7t3IdiET3GVdv096jSszPXzhEHNpwdWMd8nArDEyRsHhdYpB8EiMFIP0OGGeoOQehrNMwCknoOu2f6VscL4nLbHNuw0k+eFxmF99wyH4G/MuCO+eldCJOzPhJnX/CfHBe2kU22plxIB92RTpcfRgfpipeq3wGaB+HGe3j/AHdJo2lZY1GpHKYYqFGCwK9huV961/B90skr6JGZVjUBdioOtg5UiaQ6datgNuMnBZcY1HGLZSlKAUpSgFKUoBSlKAUpSgFKUoBSqpxbxjIZ3trGJZpY8c6SRisMJIyFJUFnfG+lencisacI4jMMy33Lz923t41A/wBUutv7VB2RTx5JKLxkt9KqLeFZx1v70/8AxIh/aKtZ/D046cQvf5oD/eGq5Xxj3kmqm+i715kkCgkkAAZJJwAPc1TF4bcjpxG6+qWp/vBUFx2wnee2ju7zmWzs28ttFyxPgctZQhQMGy+NW2pV2yRXkdRCTwuxKmUeWQPjpk4hxXlWxSQOttG7IUbZXld2zg/CmASGBGQN84rpyoB0GASTsOpJyT8zVH8T8BuYec0dpGhtojPFeQFYs6VyyGLzax8QKE4IGRvitfhccQRWgkdeIpGsrpJIS1zqQOVZdRV1cHyld0yvTBFZ9RGUsN8F1UkuEXDw9bPFbRJIMMq4K5B0jUdK5Gx0rpXb0qgeIGP+IXW4YZj8wJ8uI1AjO2MrgscE/GO9dJsrxZokkTdXRXX1wwBH1wa5Falp55h+7s1xLcPiD7RTqB84SVZNAC9WZh1PbYVXp05SbNDkoYDznLA7BckOpyBj4tS/lyM9Rg523InuE8H/AHrh8rxYN3altSAHEsJDNEo6ljo2Ruo0aOgzW5wz9nNwGspFQxMZnkudbqWjRJtUYOPjcxaoz1yH32FdF4H4Wt7Iym3jEfNYM4BOBgYAUE+VRkkKNhqNdCMMdmay/dyjBwGwaDhsMQJR0tlXOkkq/L3OnqSGycd+laPg265jvoctGI02KTA8x9ydcqLzMdA3xYOCBgE2S+YiNyrKrBGKs3wqdJwW9gdzVd8HXAeSYpPHMGWOSQryc8xgdy0KKH8gQaznVjYKNqsMpaaUpQClKUApTNKAUpSgFKUoBSlRvGfEENpEZJGyAwQKo1O7scKiKNyxPb/tQFO4ZJ/h91Nb3HkE9xLPbyn4Jua2ooWOwlXppPUAEZq0WviWPISTMLn4VlKqWx10+YhsZHQnqK0bLxNbcQY2lxA0cjLqMFzGv2ijuhBKPj2OR9K8XHgTSP8A0aYoo6RTKJ4h7ASHmIPZXx7Vn9m03KD7Ld2VtkWF7gGtSZs1CR8KuYjllYj8Ns8fLGPSOVAwz1IDHetgcYRWxIxjGOksbo2rPXW2FIx2H61RYpvtFsHFdG0VPpWpxO3Z4mURrJkbxuPLIvdTnYZ9SCM9a3ra4EgypU/wsGH6j2rLWX2eGaN+UUB/CK3OmMQXFrCCDKGuX8wH/DjiSV0APdjjA2AycjzwV1iWS2ubMXjxAQ641i5/KQ5gL62U6NGnTKp8pBBwVyegkVHcR8OwXDK8kYLp8D7hl9g6kMB7Zq+Ns4lMoRZBwyPw/hOpxh4LYnGdWGCnC574JAz7VUvAgnimkeFYxogEUlzLIXijcsZJmA8up2OjKgqox5j69Oktxp0sAVI04bcEdMHVnP1qqyeEXlkwSkNtE2LeBYwy9iZmXVoLli2A6sFxnGTUK7dufDZOcM4PVxxSWK2a+hv5Ljl+Zg3K5MoVwHQIiDSeoBU5Bx179KBrnkXCFllhsIyWjiK3F2xOSQHLornu8svnP5Ub1FdErdQ5OOX9jLaknhHmRSQQCQSOoxke4yCP1FV/wpdo7TcsDBYMSNAJO67osrlPh6FU3ztnNWKq14TjdHkUo6qAMBi+EOtxoBfZ8AA608u+O1XlRZaUqI8WQs9nOFl5B0ZEmSNOkg4JXzAHGkld8Mcb4oDY4rxhLcDVqZmJCIi5ZiNzgegHUnAFVuTxvLMSttDk9DgGUj56CIx9ZKguH2U9xCoDaI0SWGMy6mlMbOpwxyN106M5yQOlWyw8URRJy51WB0xhFBKuDsDCFGWH5cZHf1rMrozm4KXRY4NLLRC3f78iNNMbgKu7FZogUHdhFGpDAdSCx2rYb9ogWNdo3lHM5v2mlfswMFDg519h23HavHH/ABCk8iRvzI7bBZy6OglfPlQkjZR8RzjOwrQ43xmAxKIgs7agsIi0MOZhiAd8aSFIPsSKz26uNM0llp+fH8+ZONbkjo0b5APqAf1r1VM8EX0nMntyAiosMsa5zoWYOGQHO4V42x8/lVuCt6j9K21WKyCnHplUouLwzLSsfMI6j9KSS4XP6fOrCJXvG96wgWJGKGaaKBnU4ZVkfzaT2bQGAPYkHtVW4jwC0spbSdI4oVSXQ74CjDwyhS7HqQ+nzHffrWS74J++zXcjuedDPy7YnJFuYhE6sF6ZdjqY9SrY6VFwcWSe/I4jC8ZhjQxIyM0Cvk8yXUAVbJ0hHOwG2zVguk5ywvHZqrW2OX5N3j/F7W5jjkgnQy280csRU75DqGVc/EGQkEDPauoCqulxBdLoC82MjrobR9GIAz8t63fDNy32sDnVyGVVY9WjZQy6vVgPKT3wDVunwltIXcvcTlfCK+msJufwjP8AatRQalx4et5DloY8+oUBv5hg1F8U4dBaqG5k6ZOERJXYu34URy2T/wCTXjxV4x/ctMarzbmXaGBPib8zn7iDux9D740OD2E6nnXTrLcMNyFwkan/AIcQ7KO56mqLrYwXJbXCUuiR4THMAWmbqfKnlJQejOqjU3yGB79akK11uvxDHv2rFxK9KIOWNUjkJEvZnPc/lABYn0BrCnvfBpa2rk17myW+lNu2TDHhp8EjU53SMEbjHxkjcYT1rBJ4e4gDykuIOV0Ezxs04HoUyI2b85wO5WrJwbhYtoggOo7s7Hq7tuzH5n9BgVvGugqY4SaMrslnKIzgHh+KzjKR6iWYvJI5zJK56u7dz/QAYAAqTr4DX2rSsx3E2hS2CcAnCgljj0A3J9hUD4Ygi1s8XO0lFA5sTppXW7aRqiTVgsTkszb79cmX4tbGWCVAxUsjLkAkjKnsu5+Q3qD8JFXd5EiEKtHGAiQzIjYLEOTLFGC2DjABwBuTkYAs9QHjE4iiJ+AXERkz005OM+2sofpU/XiaIOCrAMD1BAIPzBqMo7k0ep4eTnZ4qkMmi3LTllbyK+oB9YIJOSEGC3T0pwi1mllaRVWWb4WkJIggH4EI3dh30/r1zsyrzHZUwn7xO0epcDRbwghiPTZGx7yVarC6gaLRbMhRcIAh2XIz/Ub575zXOo00ZOWeuvV47+358l87GsFF4pJI80MH72ftlRhykhXWsj6cokiuzqo8zZK+UEjOCBp8X/Y+yfaRiK4xuVC/u8x/geI8st/Eg+YqQu/BcEXFbIc2ZWa2kVXExV9VuIFULjYAxtJlQMHJNW7xBJPDAP3fU2kHU2nmStgYVVToWZiMsSAoBJ9Rs93rS4jj6cP9VyVb5fMoX7P7+GzumyZilyy24aZiZLaePURbyqemosxVh3OO4NdZrj/iqDnuzqNL3Nk5kGkqUvbJ03wdwQWAzvso3NdP4NxQTWsE7EASRROfQF1U/wBzUaG4uVT52/h9fuvsez5xL5kjXhoga9Zr7WkrK3xTwo7XDXFtMIXkCiZXj1xylRhWIDKyuF8uQdwACNqguCxhEvWu5QX5ssMkhGnES7IFXJ0L5iQB1LZ3O9dBrRuOCwO/MeGNnIwWKDJGMbnvttVU6lLnyTjNrggReyhlgjiEjiJW1cxVTGdOR1bGQNgPvCvUVw1idAQ3E8uZ52DKgAyqgLq7DYAe253qAt+MPHLCIVDtCZrfWzYjkj204YZJOEU9Oqmt438lzIXkVY2QGHSpzlSEcsWIBxuuBgY83XO0qKlnHkjfNqG7wWXg/GI76MSxE8vJUgjDB1OGVx2IPatPxd4ja0RI4I+bczErBH22Hmkc9kQEEn3A71XrbgTQlzb3NxCZG1uAyOrPgDURMjb4AHXsK0uLcGuZWR5JI7ooCF1h7eUBsZCzWzAb4GzIRtWiVE0uDPHUVvsk/DvhoW5eaVzNdS7zTN1P5UH3UHQAeg9gJyqj4R4u7XM9s3OAjjjfTO6O8bsWBVZU/wAyMroYFt9yKt1cC6Mozal2dqpxcU49HxmwMnYDrmsHhW3aZmvGzoYabVSOkXeXHZpTgj8ip6mtOaD99mNsv+SmDdt6g7rbg+rjBf0Tb74q6KuBgVs0tWFvf2M19mfhR9pXwV9rcZTy/rXqleIjt8tqA91U/BjtzZ1PLCrjypKW0MWfIIM8mN9X3U6dOqrZOIXHLid8gaVZsnGBgZ3JZRj5kfOqz4SsiJ5CzOCiKFQsMCNy7KMc1/LvsQFG2O2ABbq+FqxXaMyMEOGwdJ9G7Z9s1pS3mpFnQE6Mh1G7BejrgdWUgHHfRgdaAqbWy6445CQonuLeQjqBOJNJ+uqP+arFwnhLxXErsxIcL1IJZlyNWFAVBo0qAPTetDjlmkgaeM8yGVQs2g5I0/DKunuo2ON9lP3a8W/jAW6p+9klMYW5RS0bjbBk0ZMbepxpPqOlZa5KqThLjLbXrnn9clkluWUQfj+COPili7tL9u8SFViDH7CRnj5ch3QmV0DqOqnPauh3liky6ZBkZB6kEEdCCpBB+Rrl/iTxSHvebFLbuqIGtJTJE8aNpUEMDIBESzSF5GGrQiBNyatVx+0BJVK2KNcOdg5VkgU+rSMBqHsgYn261fZZGuO6bwvUiouXCIfxVyoZ9EYAS1s7iR9ycNOwI1EkksRDIxJOTkHvUlYkrw2ws/8AjSw26le6xqsZlc+gVcjP4mUd6rXDbQXk8lmsnOZ2E3EpthlcgcpQD97SIwo2RM5Oa6hHw6NZGlCKJGVUZ8DUVXOFz6DJ296yaVuyU7sYUsY+i8/fLLLMRSj8jDfSDmwLuWLswx2CxOCT7ZdR82Fb9aqcPHOMpYs2nQoONKLkE6QB1YgEk5+FemK2q3FIqueMpH0xJuIZGKyspwSSPIhPUKxyCR6Ad6sdVfxFO1y7WqHSihTPINyCfMsaZ2DbBiewI7mmHLhBSUXuZXeSTHoHxxEBf4k3U/Jhj+YivHDL3VeyKPhkt4pl9iGZGz9NH6GvZdlYM+zKRDN6Z+4/yJI+kntUDwOdP8TI1lWKSDSTs8R0tGqjp1aR/Xyt2q6EtzhLyuGQtiownBdPEkXqqkOK3Avjo+1WWWa1jiZwiK8MUcisG0nDNmYH1wvTFW6q5Fwpri0MkBAmW8luoCemtLiQAMfwsgKn+Kp6u72Si/UyaOpWuSa8GD9n9tKZ7yWdSsutIpAcf5g1u+MEjSOYgG/RRVi45xRogscQDTy5EQPRQPikf8iAgn1JVeprFA4sbUvOcuWaSXSMmSeV8lUHclmCKPQCsXCrFwWmnwZ5ca8HIjQZ0xIfwrk5P3mJPpjk00e9XOT/AKTq6i/3epJdmhBw+az/AMi9mj1yb85I5YpJX3LEYDIXYkfEN9h93M5wvx4UdIr9UiLj7KdHzbynGcam3jYjcK2QexNZCM1F3/AUkGwGV1GJWAMaSMxJl0Y8zjUSM7DtjJNdqdCa4OPXqJJ/ESt34rlnmCWHJeJc8ydyWRnxtHFoPmI21NnAzjc5xt23izmQwlY9c0iBjGDhUGSCzsfhXIONiT2Bqn8NvlmuBYWjaI4I258gGSMEKEQ9NZYks+NiD36TX+Hf4f8AaRszReUTK+CVUDSHVsA+Xby9MZrBdOMHtj2dClSmt0uiwcN4xIZeVOiKzKXjKMxVgpAYHUAQw1KfcH2qUj6t8/8AaqmUuWc3CFYyisscTqG1LkE62B8pYqPhzgAe4qycLuxNGsg2DqrAemVBx/Wo1z3L1LJxwzNe2iyxtG+dLqVODg4I7Hsah+BTRtPLiZ5ZUVVcSAK8a6nwOWsaYBOTr31Y9AKnqp3gR1Et0irpKvlhqwMl5NxAg5UZP4lYs33sYFWEC41qjhyczmgEP3wzANtjzKDpY47kEjA9K2q+UB5jiC50gDJycDGSe+3eqh40tEiic2riO5PmRAy6WO+WkRgQFwGy2ATjrVyqK4p4eSdtYZo3K6WK6SHUZwHVgVYDJ7Z3NRnCM1tksr1PU2nlFK8OeHL+4hjmmFnE7jVhrdzIFPQtiQYJG+O39BPr4IaTa5uXde6RLylYejMGaQj2DirHY2ghjSMEkIoUFjknAxkn1r5xDiUVvGZJpFjQdWdgB+p7+1ZY6HTxe5QWSx3TfGTm/iPw3Fw69imtEaDXEVDxROyRvGVAXQgIbmISChAzywwOqr74auZ5LZGuV0ynVkadJ06joLJk6GKaSVycEke1Ri/tDtTuBcafx/ulzpPuDy+lblj40spjiO6hLfhLhX/kfDf0rbgpzkm6VjE6n7w/UV7Brw9NfiV6IYpJD0RGY++kE4qu8IgZIhr+NvPIdvNI/mb9CcfQVJeKvNCqf8yaJD7rzASPqFI+taVg2YwdRbOSWP3jk7gdlPYemKvpXOTNe/BG8dtVBDn4XHJl+TZ0N9GOM/n9q5+qSyXDOgTXrjUFgdIktpMjOncBkZsAeldM4zCskLxt0kBTbqM9x6EdQfXFUuGzkhDhigdmUM7HC8yIAq4GPvxhGx6givLIYl9fyui6ixOGH3H/ABfDLBb8a1WhuCNOmN3deulow2pc98MhHvW54btDDZwI3VYk15/EVBYn/UTVEu+EPOeXpV1aWIM3MkwnNk1OUjICfDqY7DGe9SvjfxRDKv7rFcxqXzz2Xz6YxjKAJ95ycYzsob1FYNbOVrjDHXZp0tEasyi8568fP5kpZyfvsouD/kxki1H4juGuD891T0XJ+9UzXPf8bcLj98nU+VY0WCBGcnZVjiaPXjoNwBv1q7cHSYQRi4KtNp+0KgYzk+m2QMAkAAkGulpJQ27IJ4RzddVZCW6xrL+TyblV/wAXeI0toiglCTyALEMFmXUca9K74Azj1IA3r74o8SG2XTEEaTSXYuToijXq743yTsqjcnPoagfDvAZOJs7zuFRlja4xH5pHYFljQv8AAkahQDvuSe+auutUItsopodjNvwBGIbhQCjCSIxroVgQEOsGRWJIJy2/fIqd4txJ0ingZSyDEXP6qiyAf5nfUqtuQDnbOM1sz8RgsldIF5koGqQDLNgYyZZCdts4yfTatq84pE0bxKMyyao+SMCQu4IIYduuS/TG+TXFm3OW7bwdqK2x2uWWYrziPPjMVqScrpaUhgka4wcEganxsAOmcmpXwXxXn25DRiJ4ZGgkRTlQ0YXGg9SpUqRnffFQtxxO4SJIBazS3GNB8pER07azM3lCHY9zuRjNWLwtwQ2luEdg8jM0szgYDSyHLEDso2Ueyip0xlFtY4PLGmkS9V3wrwyeF5ubkRs32S69lGpicR5cJ1G4kOfwp0M7dKxRhGQH0nQWGQGxsSARkZxtmvsAbSNZBbA1EDAJxuQOwzWgpMlQ3GfF9raNommUP10KGeTHroQFgPciqz4t8auS0NuWjxlXkxh/cID8P8R39Mdao8UATOkYycsdyWPqxO7H3JJrTXp5S5fBJROrcO8fWU+QswUjtIjx/wD5AKw8a8cRxowtsTy9AFDFB7lwMbegP6VzWKUqcj9Ox+dTVpeLINtiPu+ny9qk9NjyNpIJx+Vt5v3lj6JKkaj5LGwP6sTWORbOeRJJXmSWP/L5zsdBP4ebqT69a8V8Zc7HpXvs0uiEq0/LJ0WsvVJElX8w0n6OmVP8tfZ+EJOMTxI3s6o4+mc/7VW47XQcxM0R/IcA/NfhP1FSNvx6dPjVZR6r5H/T4T/Sp5l5MktM1yjaj8D2K/8AqkH/AIS/2xW7DYNb72r8sd4my0R+S5yh91/Q18seORTHSCVf8DjS30zs30JqQqLjGRDMoMj+M8bMhgjMbRyc5GJJXl4U76XyNRIJwuNXsK20XQu52GewGBk4GB6DAHyr5dKhQiQAqeoIyD9O9Vni/BZZoykE7xJ+BiWVhnpqzzEB6eVtgeleQht6E7FLs3jxyBnbVKhKfcDqXHtpBzqJ7VHSuzTatCtM4zgnCxRrsN8HfoMgbnPYVByLJaGNHiS3jz5pUw0QAGwVtI5bEnGXUY33JqTSciQrCGVmKjUwLaxpyWLM2wUE4A6kDOxxVd1u2WyPfg1abTKUfay/p8/M+tYMxYSsgQOZJNOrdtONJY9QF64Hp9I9uS5aRsRg4VAJSmUUn4ki8zZYnYjFT6W+pgg+BMF8/ebqAfr5j9PWo+5sE0M0aKGf7OIAbAE41e5O7ZO+MVX03BeOWy7HCsfniKIO14CSQ1qAMSLIH5AGXU5B87+brjzN/pqXlvr1YhFLJFE7aszDdwnYrGp0hsHGd998bVuQ3IdQNbSHA8kWQqjHQkHbH5m+lYYJ2bKQRBuobR58ezMdK5/1GvYuSfxS+y5f/CFkK5LMYv6vCX+39yN4L4bgRS+h5mdw/nGlcg+UksPMcYOfMfMfU53LniEimbVII1Mg1qhwzYgz8ZwcbKNsZJNer24ky0TCVZCmVX7Be+AchicZHY52rXlUEa15rGbEZDaAM7auhGThCOgx3NVyjFvKTb9SyM3ja3FLHj8m3wy3KxzKVCkpbReU9S8m5Ow3Orf511B4kB1lRqxjVgasemeuPaqD4ctVxAMaRLO9zp78uIHRt6auV/NV8RCxy3TsKlIqjnnJ9gTJ1Hqf6Cs9KVAmKrnhbiLSPKrzCVlxnS4ZR5m6AQoFzttqb5nqbHVT8E3KSNKyrEpwAQmjYamGMLPIw6feSM7AY2woG94q4DDPEzyERsoyJPT2b1Ht+lcpq7ftKkk1RDflYJ9jJk5z7hcY+Zqk10tOmoZyWR6FBSlaD03oOLMuzDUPXv8A9jW9FxONvvY9jt/+qg6YqDghgsiyA9CD9a+lhVY5YpyxUdh5gnri6ixh2U+3X+1Yl8WzRbRfar6Sk9PyuMt/NmocIK+09mjyUFLstPB/E8dy4WTVHN2jkx5v/dsPK4+W/qKnq5rNCrjDAEeh/wDPX3rb4bx2e07tPD3RjmRB/wBNzu2PwMfkRTDiYLdI+4F+ZcjB3B2I9R71Wrzwny35tp5SARyWYiPBIJ5R35RJA2wVOBsOtTXC+LRXKa4XDL0PYqfRlO6n2NbleYT5MSlKGV+pSrTxCY4WSXa4ZsOmMOryNgeU/EoXGHGxCZzUmbtGdQjqvKXX5wcLkFV2yM4UP3qT4pwWK5A1jDLvHIuzxk91b+4OQe4NVTiHD57RJy45okGEmUABPJpHNT7gBJYsMrufh6VgsqlXXLby2zsUamF1sN+IqK/uS1nYfvWlTISrYkkCnSixk5ChV7t7k9GPpVwRVUAABQOgGAB8hXN+A8NAvwI2ZAsfMly7FZ108tQq504U4JPUeUDrV45A9K1RqUcpHPtuc3llb4hxBDc3GeXJhwmnUNfkRegwRjJPp3qBu78PIsMNvJFNK2hHYYUA/Gw0MV2TUT64rVliDvcNyoJQLi4Jy4EigSv3K4Gw28wrf4DbmKP97VWMs+IeHwu7NgyY8xyTgNjWfRE96qwjQrXjEZJ+MY5TL34LsQ9zcTdViCWkWf8Ap+aTH+tlT5wmrnUd4f4OLS3ihU6tC+Zj1dySWc+7MWb61I1mk8vJfFbVgUpSvCRjm1aTpxqwdOc4z2zjfFVnwXfa2kUyGRgFJbVKQfM2fLJIwQjoQAu+RgaSq2eWPUCDnBGNiQfoRuPpVe8MpMs0wmTRndcyu2RnqqtM/l1Fhq0pnbbfCgTl9YJOhSRQynqD/cHsfeuc+IfBElvl4syRdfzqPcDqPcfoK6dSra7ZQ6PU8HC6V07j/giK4y8eI5PUDysfzD19x/WufcT4RLbNplUr6H7rfwnv/euhXbGfRNPJpUpSrT0UpSgFKUoBSlKAxqjRyc2FuXKNtWMq4/DIv31/qOxFW/gHihbk8txypwMmMnIYD70TfeX+o7jvVUrFcW4cDOQQdSspwyMOjKw3Bqtx8oouojYvU6XX2qv4f8UEssFyRzDtHLjCyn8LDosnt0btvtVorxM5E4ODwyuXPA2t51uLZdYVXVoNQGzlSWhJ2DeUeQ+U9tJqX4bxaO4UmNt1Ol1IIeNvwuh3U/P6ZrcqueMeDlonuIWaK4iQsHjbSzoo1GNiOoIBxnODj3qL+HlHqe7hlYvuBJzp2uoglvHcvI0hTLTcx9UcUWBqYEt5sfw9zi1+DeKxSXnNvNUE+8NnBJG6rGh6kOyhGlfAGFOwAUd6wRx3bRwoSkyM8Egn1BHWNZEk+0j6M2kYyh3zuBW/4hg5wt7f/n3MK+4WNuc5HphYjv71ROHws1xtbms8+DolKUrGbRSlKA8TR6lIyRkEZHUZ7g+tQ/AURnaRTcMSoUPN0K6ifJsO++49Klrq5WNGdzpVQWYnsAMk1WPBcf2k5AQA7MVhCZk1vncQx4xndGLsDnPqwFspSlAKw3dmkqlJFDKeoI2//vvWalAc+49+z5ly9sdQ68snzD+E/e+R3+dU6SMqSGBBGxBGCD7g9K7lUVxrw3DdjzrhsbOuzD69x7Gtdepa4kSUjkFKm+O+EprXLEa4/wAajp/EPu/296hK2xkpLKJilKVIClY5blE+JlX5sB/eteTiQO0X2jHYAZx82bGABUXJIG5WOe4WMZdlUfmIH961ZLeWTAcqi5yQjPqb21YXA9cVnhsY03VFB9cb/wAx3plvoHgSpOpXBK466WAO/wB1iBuDvkdKtvhLjjSZgmJaVF1K/wDzY841H84JAb1yD32rlSHhdc3o/LBIT/qeID9dLfy1GS8mbUwTrbfgu9RviSfRZ3LekEp/+m1SVQHjJy0McA63M8UB/hLanP8AIjfrUJdM5UFmSJThMJS3hU9VijU/MIo/2rzZx8zitsO0VvcS/wCpmiiH9C/614v+PQwnDPqftHGC8h+SJlvqcD3rJ4ALXNxc3UmY2TFqsBHniVTzC0h6an1KRpyAANz2puklDBo08W57i80pSsR0RSlKA0+MRI8EqyEqhRtRHUDHUbHf6H5VGeF5kPMCSysc6ysvJ25hLalMS431ZxnbbYZGZq5tlkRkcZVgVI9j/atDgvh6O11FC7MwALO2SFUYCjAAAA/sPQUBKUpSgFKUoBSlKA+EZqo+IfASSZe3wj9Sn3G+X4T/AE+XWrfSpwm4PKGTiF7bPCxWRWVh1GDn+nUe9aMxZ8ABgCw1HOnyjcgb6t9ht612nj3AI7uMqwAYfA/dT/uPUVyS5t2jdkYYZSVI9wa6FdisRYnk1ordV+FQPkB/esua+Uq49FKUr0Cp7wPDn94k9ZFiH8MaAn/55G/SoLFWnwVHizQ/jeWT+aV8f0xVcu0ZNW8V4J2oLxHbh5rHIBUXJDAjbe3mxn6ip2ojxA2Dan/2uEfzCRf96hLo5kOyUihVPhULnrpAGf0rL4Ih1SXk/RXmEafmEEYRm/8AE1r/AKBWjxHiIiUAbyP5YU6tJJ90ADfGcZPQDc4q18D4YLa3ihBzoQKW/E33mPuzEt9az6iXUTXpYvLkb1KUrIbhSlKAUpSgFKUoBSlKAUpSgFKUoBXL/H1nouy2NpFVh8wNJ/8AtH611Cq9414EbmDKDMkeWUd2H3l+uAR7gVdRPbPk9T5OWUpSuoWCleoInlkEcSNJIRkIuM4/ExJAVfzMQPrtVp4F+zJ5W18QwEA8sEcjYJz1lcBc+mgbepNU2XRh9TxvBUBzJI5ZIIzIkKO8kmQsaaFJI1nZm2+Fcn1xV84Facq1gjPVYo1PzCDP9c1I+NIkjtYrSNQizyxwBVAAWIZkkAA2A5cbj/VURPxd5JTBZx8+Yf5hzphgz/zZOx/IuWPtVMLd2ZSMGqzNqKN2+v44ELyuqIOrMcDPp7n2G9RVzY3PETB+7wtDEk0c3PnGkEJnGiHIkYHIPm0dKsnBPBaxuJ7phcXI+FiuI4faGPJC/wAZyx9e1WbFUzvb4R7XplHmXZF8F8PpbAtkySsBzJXxrfHQbABVHZFAA+ZJMpSlZzUlgUpSgFKUoBSlKAUpSgFKUoBSlKAUpSgFKUoDnv7QeCxxFZUGlpCdQHwk+uOxNQ/hngqXUmlywH5SP9waUroQk/Y5Jro6TwbgENohWBAuTl23LOR3djux+fTtUjSlc8gRXHvDFvfcsXKcwRsWVdTAZIxuFIzseh2rb4dwyK3QRwRpGgyQqKAMnqcDufWlKA2qUpQClKUApSlAKUpQClKUB//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0" name="Picture 8" descr="http://t0.gstatic.com/images?q=tbn:ANd9GcSzNLCmbGZ7hy6avLQmx-JaZNlsv5XsG7dMjPt94Wn-6Jpqb_LT"/>
          <p:cNvPicPr>
            <a:picLocks noChangeAspect="1" noChangeArrowheads="1"/>
          </p:cNvPicPr>
          <p:nvPr/>
        </p:nvPicPr>
        <p:blipFill>
          <a:blip r:embed="rId2"/>
          <a:srcRect/>
          <a:stretch>
            <a:fillRect/>
          </a:stretch>
        </p:blipFill>
        <p:spPr bwMode="auto">
          <a:xfrm>
            <a:off x="6210300" y="1873249"/>
            <a:ext cx="2476500" cy="1847851"/>
          </a:xfrm>
          <a:prstGeom prst="rect">
            <a:avLst/>
          </a:prstGeom>
          <a:noFill/>
        </p:spPr>
      </p:pic>
      <p:sp>
        <p:nvSpPr>
          <p:cNvPr id="11" name="TextBox 10"/>
          <p:cNvSpPr txBox="1"/>
          <p:nvPr/>
        </p:nvSpPr>
        <p:spPr>
          <a:xfrm>
            <a:off x="2341988" y="2151440"/>
            <a:ext cx="3157112" cy="1569660"/>
          </a:xfrm>
          <a:prstGeom prst="rect">
            <a:avLst/>
          </a:prstGeom>
          <a:noFill/>
        </p:spPr>
        <p:txBody>
          <a:bodyPr wrap="square" rtlCol="0">
            <a:spAutoFit/>
          </a:bodyPr>
          <a:lstStyle/>
          <a:p>
            <a:r>
              <a:rPr lang="en-CA" sz="2400" dirty="0" smtClean="0"/>
              <a:t>First thing in the morning</a:t>
            </a:r>
          </a:p>
          <a:p>
            <a:r>
              <a:rPr lang="en-CA" sz="2400" dirty="0" smtClean="0"/>
              <a:t>or </a:t>
            </a:r>
          </a:p>
          <a:p>
            <a:r>
              <a:rPr lang="en-CA" sz="2400" dirty="0" smtClean="0"/>
              <a:t>before meals</a:t>
            </a:r>
            <a:endParaRPr lang="en-CA" sz="2400" dirty="0"/>
          </a:p>
        </p:txBody>
      </p:sp>
      <p:sp>
        <p:nvSpPr>
          <p:cNvPr id="12" name="TextBox 11"/>
          <p:cNvSpPr txBox="1"/>
          <p:nvPr/>
        </p:nvSpPr>
        <p:spPr>
          <a:xfrm>
            <a:off x="2380088" y="4911130"/>
            <a:ext cx="3157112" cy="830997"/>
          </a:xfrm>
          <a:prstGeom prst="rect">
            <a:avLst/>
          </a:prstGeom>
          <a:noFill/>
        </p:spPr>
        <p:txBody>
          <a:bodyPr wrap="square" rtlCol="0">
            <a:spAutoFit/>
          </a:bodyPr>
          <a:lstStyle/>
          <a:p>
            <a:r>
              <a:rPr lang="en-CA" sz="2400" dirty="0" smtClean="0"/>
              <a:t>2 hours after </a:t>
            </a:r>
          </a:p>
          <a:p>
            <a:r>
              <a:rPr lang="en-CA" sz="2400" dirty="0" smtClean="0"/>
              <a:t>meals</a:t>
            </a:r>
            <a:endParaRPr lang="en-CA" sz="2400" dirty="0"/>
          </a:p>
        </p:txBody>
      </p:sp>
      <p:sp>
        <p:nvSpPr>
          <p:cNvPr id="13" name="AutoShape 10" descr="data:image/jpeg;base64,/9j/4AAQSkZJRgABAQAAAQABAAD/2wCEAAkGBhQSERUUEhQWFRUUFRgVGBgWGBcaHxgXFxwYFRwYHBgXGyYgFxojGRcZHy8gIycpLCwtFR4xNTAqNSYrLCkBCQoKDgwOGg8PGjQlHyUyLCwsLywsLCwqKjQqLCwsKSktLCwsLCwsLCwsLCwsLCwsLCwsLCwsLCwsLCwsLCwpLP/AABEIAOcA2gMBIgACEQEDEQH/xAAcAAACAgMBAQAAAAAAAAAAAAAABgUHAQMEAgj/xABMEAACAQMCAwUFBQUDCAkFAQABAgMABBESIQUGMRMiQVFhBzJxgZEUI0JSoTNicpKxU4LRFiRDY6KyweEVNFR0g5OzwvAlc6PS8WT/xAAbAQACAwEBAQAAAAAAAAAAAAAABAIDBQEGB//EADYRAAICAQIDBQYFBAIDAAAAAAECAAMRBCESMUEFEyJRoTJhcYGRwSNSsdHwFDNC4XLxBiRi/9oADAMBAAIRAxEAPwC8aKKKIQrFZrBohITmvmqKxh7STvMx0xxj3pG8h5DzPQCqc4vzbd3RzLMyLnaOFmRB6EqQz+W5wcdBWebuPG8vJZM/dxs0MQ8kRtLN8XZSfgF8qiKRutOeET0Gh0KBe8sGSZtgupEOUkkQ9cpI4+uDv86euTvaXIsiw3jBo2IVZjsyscACTAAZSfxALjx86QKwyggg9DsfhVSWsp5x27R1WrjGDPpRTXqkv2YcwtcWvZyHVLbtoJPVkO8bHzOnuk+JU05g1pA5GZ5R0KMVPSZorGqgGuyMzRRRRCFFFFEIp81+0S2siY+9NP8A2MW5Gems9IwfX5Cq04rzxf3OSzywx49y3ilAx6zadRPqCtWdzpzfFYqO4JLiXPZxjAzjGWZvwoMjfrvgZNU7xrmWWds3lznyjDdnGo8hGp739/UaqdgIzQhJzj6zit+KAvlbicSA9TNMGz8Wbf4HNTUvNF85y15NgDAC6F+uFyT65qOtrZm/ZQSuPApDIR/MF01ttbKaWR4o4JWeMhXGANJO+GYnAOCNs5pYs45R7hqPtYzJWw534hDutz2o/LOisPgCmkinLgntciba8jNu351zJH476gAyD+IYGeppDueXbuPd7WTHmhR8fJWz9AajY5Q2cHpsR0IPkQd1+BxXVuZee8i1FT+ztPoiyv45kDxOsiNuGQhgR8RXRmvnzg3F5rR9ds5jycsnVH/iQ7Z9RhthvVv8k83i+iYlezljIEiZyBndWU9SjDOD6EdRTKWB4jdQ1XPlGWiiirJRCiiiiEKKKKIQqE5u42tpZyyueilVA6s7d1VA8SWNTdIPtfs3a0jkQFlhm1yADJClWTVgeALZPpmuMcCWVqGcKZUdqpVFVj3goB+IG/xrbXhLRpNUiHIgj7UgY3Quisw/hU6q9g56VlsrbE9Z62mxTlB/jCs0Vqe5UdWG/hnrUAD5S4so5mMXIvHRaXqO7BYpFMUhJwBnDI5J22YY/wDENNvHPbAoJSyi7Xw7WQlU+KKBmQeuw9TVaEZoq5bmVeGIW6BLbe8aS9/zjfzbvdyIPywYiA+Yy31apTlf2kXNvKq3UhngdlRmcAPFqOkNqUd9QdyDvjJz4Uq118G4Obq5it1/G4L+kakM5+m3xYV2uxy3Oc1GkoWonGMT6IWs1gVmtGeYhWKzRRCJF37MYri8lubuaSXWQEjUmNURfdQ6TqcbknfB1HamLhfKtpbD7i2hj8cqig/XGTUrRRO5kXzJeNBaTyoMtHC7KPUKSP1qE4LYLDBGidNIJbqXZhlnJO7Mx3JO5zTTdQCRWRt1dSp+DDBpL5ad0VrWY/fWuIyf7SP/AEco9GUfIqw8KS1gJUERjTkAmTGKgObOB2skTSz6YmUbTjAZT4b/AIxnHdPWmCqx554uZrsxg9y37uPOVhlj64XCg+GWpGsHO0dAycRaIYggEZ8H0kBv3tB3UHrg71ZHskvrcGSIIUuWUM7M+vtkXO67DQAWyUxtr8c1Wk1wusI22r3T5n4+Bpq9l9sz8SXJ/YxSPnYFwxVAAP8Ae9QPOn6ieKR1IBTnyl2VmsCs05MuFFFFEIUUUUQhXhkz13r3Xh3ABJIAHUnwFEIoHgNnb3qvb2kjSnKSGAARosxGppFZ1XBxkhQWwM4rdd+zPh7sW+zKGO50MyAn4KQP0oPP9krHsTJPqJJa2hlmUkYX341IPQDY+Fa/8rTdzRwWTmNiryzNLEweJFKqq9lJpIZ2bYnbCNXMCdBI5RG43yvZx3EXZwsquXgeKUuSkyjtVPvEFWQPuMg4HlSvfcOEM8sYQLhtSjGO43T9QR8qs/mhbmJrZ7rsnhiuVle5jUqUASVB2ke+F+83cHAzuAN64+f+W2uEWaEZlhB7uffj6lR4ZB3HzHjmkrzhsTS0VvAwYyuaxWqC6VxlWB8ceP0/+edbGcAZNK4PKek4gRxdIPJgZ36gAAZJJ2CgDqSSAAOuauD2ccmG0iM0w/zmYDUOvZp1EY9fFj4n0AqK9nPIJVlvLpSHG8MR/wBGCMdow/tCCcD8IPmTVlAVoUVcIyec83rtX3x4F5D1gKzRRTEzIUUUUQmCah7viFyoLpbB1XfR2oEjDx0rp0Zx0BcfKvXMXFXiWNIVUzTyCKPXnSpwzs7Y3IVFY42yQBkZrnHK5YAy3NyzjJ1LKYwCfARx4UgZ2DBvDxohOvjl8IoGdp1t1GMyOF7o9NW2r45+BpGXjHaXluyzxTuZJLZmj7rNAYXnXtY/wusiAA9O+cAasVM2nDna9RbidbmG3RpIi4XV2xbssyFe4zqNQBAUjWdqmOZuB9tHrjwtxF3onwOo6ox8UcZUjyPgQDUHHEpEkpwQZqqlLq97aeaQRsGeWQlERmI0Hs9wmSfdGT5k1bVrxcSWouANOYi+k9VYA5U+oYEf3aSPYveBZLueZ1WOO3i1uxAA1tJIxJyR4E9az9PXkkGaDW8HiEVLmDOjXE5AdTpaOQZGQGAyo3K5HxwfCrE5N5LntuKEsPuYY30S/wBosuNCerAKdXh3QfxbOnDebLeeTs42YMQSvaRyJ2gHVoy6gSDfwzU2BT6IANorZeznymaKKKsi8KKKKIQorGaM0QmaWOeolaGLtsm2+0R/aBvjst/exvo7TRq8MZztmu/ivNtpbsFmuI1c9E1AsfQINyflUc/Nzygi3tJXBHvXGIEI6EYcGT/YwfOos4XmZIKTyjFbRoFAjAC4GNOMY8MY8KR+NRzC4QXU6Qm6ea0hktzpdY3CSxM2vq4eN07uR96PXHHFyhN2odLprRMAdhZllTrn/SEr5Duov9KlF5Zh0OrB5DKCrvJI7vjrgSMSUAI1ALjBAIpdtXWstFDGOC240aW7406Tqx3hjBz55qtllYcJu1Qk9gt5DGcnOiFpY03O5IVcE+JFTiG/SLsVmibYqs7q3aKPAlF7ruB45GcZwOlbbHg0cVuLdQSgQodW5bVnUWPiTkknzNU33IwGJZUjKSTKXj6D4D+lMfs34UJ+JJ2gVkijeUKRnDgqEbfxBLYqD4hw5rSU28uxT3GPSSMdGBPU4IyPSnP2OAfbLo+KwRD+Z5P8KKR+JNjWWK2lyp8pbgrNYFZrQnnIUVpu7tIkaSRgiICzMxACgdSSelKzc2T3IP2KILHuBPcZAbw1JEvedc+LFQcbZBBqLMFGTOhSeUbq5rviUUQJkkRAPzMB/U0pScvSzb3N3PJ0OmNjAnqNMOGI9HZq2Q8o2qMGFvEXHR3QO38z5P60u2pUcpcKD1nNzNzfayLHJazrNNbydpGI1lmVjpZGjcwK2gMjMMn3SVODjFSFhz4JIwzWl2jEboYgd/iGx/SusJjoMfDb9BQTVB1h6CWjTjzinxW7lWRbuS0VLWMntLfCPIyMyym4YLle0SVFcKCTjUc52ppuPaBYqgcXMchYZRIjrd/RI1yzH5bVnY7HB23B32+HlUXw7lqO3bMJMa5zoAQgegJXUF/dBwPCurrOfEN5xtOM7Tm4Vw1l4eyOpDyC4kKeKmd5JghxkZGsKceINV1yVaabeS6mOqFTCscTHCzXKZVC5x7qu4G+wJJx3RVyUt8Wgs4ViikIAWRpxAq9o0rNrP7MAlu++sYHUCqa7Dk+/eWsoAE5rJ5nNrJPKHeS8HYhY1VVUB8shHeIMYf3icgg7VZtKXL3CpZp/tdwhiCKUt4WPeUNs0rgHCuwGAu5Vc75YgN1aNKlV3idjZaFFFFWyuFFFFEJA8x80i2KxRxtNcSKTHEu2w2Lux2SMEjJPyBO1LsnCbu63vbpkU79haExL/C0v7R8eYK58qneY+AyyOtxauizohj0yg6JEJ1aWKjUhBzhhn3jkGos3d6g+8sGY/6iaNh8u0KH64pW428kl9XB/lN/DOBQW4xBEkedyVUZJ8yx3J9Sc13VEJxe6JwOG3Q9Wa2A/SU1uMfEXI0W0EY8TNOSR/diQ5/mFJdxax3jPe1iSVee0GcZGT4Z/wDma5YeVLl8G4vCBvlLaNYwQfAu+p9vNSvwqL4HwaO2vLyNcs2YpFZ2Lv2ci4062JOkuj7dMk11tMyKWJgLwxwIwVzcSu+yheTAPZqXwWC7L3j3jsNgetdNLXtFutFhKo/0pWH5OwVv0zS6DLAS4+6K/NvOFtfWqRxpJr7RJMSRkdmBu252JOcbefpUp7F0/wA5vTjpHbD9Z/8ACkMEdB4f0pr9mvMUFnPctcyLGssUWksfeMZkyo82w4wOpp+ggPGdXp+70xxvuJdQrNKfJHNknEHuJNHZ2yOI4gw77EDUzNvgDDLheo8fINlPzBII5xG5hDXnEBbv/wBWtUSZ1/tZ3LFFYeKIqh8eJI8qYYIqWuN34suIs0x0w3iRhJT7qzR6lMbn8OpdJB6HBFTv24BQ2cgkAEZbOf4QazryRZ4uXSN1Y4dp3FRWp64zxdDqw2rQwVtILYY+Gw6/08cVzcT49FB+1cKT7q9Wc4zhI1yzn0AqotnYCTAxuZ3Oah7jijySGCzUSTDAdzns4M+MjDGpsbiNTqOVzpBzXqPh1zee8HtLc9RkdvIM9NsiBSPIl+9+EimnhnDIreMRwoEQeA8zuST1JJ3JO5Jq+rTZPE8re/bCxLs+GtaXzRvK8xuoe11v17SJtLqMYCppkQqg6aT1yanq5+eYtAt7j/s866sf2coMLfIFlc/wVtkkCjvEDcL8yQoHzOPrVOqTD7dZZQ2VnuuDlph/0lejAz2FmQfHGbkHfy6fWu+o/hrBOKYPWe02+MDjP0Ew+tc0v9zENR7EcAKzWBRWtEJmiiiiEKKKKITFFZoohCsVmiiExSfx2Ls+JwybAXFu8ByerwkzIoHnpeU/3acaV+f49MMU4GTbXEMnwVmELn4aJGJ9AarsXKESSHDAzj47eMiKkZxLO4iQ4zpJBZnI8lRWO/iAPGlv2pXGIrZc+9P9QqOf6kVOcXlZLmGUp9xGrh5Mju9ppAYr1wMbt0AbPTOOTjVtFLxKwjnCNE0V0xV8FW2hUZB2PvGs2pMsBNE2cHixylYRWMs8qx2yGWb3tK/k6nUeijHQnqcVstLSaaQQxQyGZjjQyOug9CZCR3FXqSfLar+4Pwu2gXRaxxRr1xEFH+7UgEp4addswbtKwklRjMi+VuALZWscCnOkZZvzO3eZvmxNTFeWbbfauXhV52sSv55+eCRn5gZq/lMw77zbeWSSoUkRXRtirAEH4g0tp7NbNGzEJYPSCaWNf5FbT+lNdc1/eiKNnYEgeXjnYCgjznRIZuSYiMNLdMP+8Sr/ALhFd3CuWre2JMMKKzdXxlm+LnvH5muC+54gtiFuz2BPu5IYH0ymdJ+OK6k5phIDDWVPRtOB+uKiOHpOnMmKM1wpxqIjOrGxPeBXIHlqAzSvf+1G3thGsuZJXJ1pFgmJcahqGfe0le6O8c5AqWQJHEZuYOFi5tpoG6Sxsn8wIH60iLxgyWNnPJtia37XP4WDdm2fg/X4VK8N9q1tIV7RJIg7LpdgNOh9lZmBwhLd3Sd8+GMmozh/DraaW5iIjmiMn2mH8S9ncbtg+J7ZJD6E0tqMFQ3lL6sgkecaah+OydlJa3HhFcKj4H+jn+5bJ8FDMjn+CtNlFc2zLHg3NvnCvkCWJfAPqIEqD8wOoYGQdzUpxOxWeGSJ/dkQocdRq2yD4EdR8Kz1/DcGOHxKRJzinF4raJpJnCqPmSTsFUdWYnYAdaROIc+3MjfcCOBQdu0XtHYeBIDKE38Mt8agbX7Vez6Z2HaW2YnbGEgVRgyYJ3kkGGHkGHQA5476eJpz9ijJMSmBWbrcTysp1MepUEAljsAx6CnLNSS3AnlufKQoqrUjj3+0tPkXjUl1ZpLLp7TXLGSowD2Ujx6gPDOnOKYagORezFjCsWoBF0MH94SKcOG/e15z9an6dByIgecKKKK7OQoorh4txiK2QPM2kMwQYDMWYgnSqoCScAnYdAaITuoquOF+0WTtWkneL7N9pmt8JG4aPSNcJLFiWLqAMafedQMHNNHCubkmmERjmiZlLp2qFdarjJHkdx3Tg1zIhiTrGkT2m83RxQyWYUSyzwsGUnSEjcFNTMNwTvgDc4J8Ke2qiOJRm74y8bHaa8WL4RxKMj4YR/rV1SBmOeQGZTc5UeHmSBLF5a4l9otIJfzxqT/EBhh9QaQ/azZKJLIBI9IS4AVh3c/ckKBggHrj4GnLgSCC4u7PGlY5BNEPAwzDVt6LJrXb086X/a5ZFobaQY+7uBnPk40+H72n6VlU/h6oD3/rNKwd5SQIucvciXNxAJ7ZIwhaRQElaM9xipIAAGNQPj4V6m4pxHhrKsk1zDqyVWdhMjBcZ3YtgbjYMvWmj2R8xuH+wsyNGI5ZIyBpbX2mqRSS3e3lJG2cLXH7b5CZ4lHVLWc/OQoB/uVvLYWs4WA+kyLaO5XIJB265khwPng3DpHxCFlD4HbRNIIm227RM90Hz7w8zVnwRhVCqAFAwAOgFJfGeBLFarIgwBGquvgQRjVjwOTvXn2a8wM/C+9l3tA0ZA3ZlRdSfFihX50s4U+JRLkLA8LR5pM5i4zLcu1rakIpB7WZgGwvukIp2zkbE+XSum14vJPGjayWZQxjtxsuRkhpZBtjp4fCk7gkM00j2swCKwNzKySEtJDI7rFFnAK7I2ojwAx7xwpczKu0ZrALbz3wrhhDkWGuSPdZZbqRnjlOCMIGBZyDjJXC9R3t8Ri8DaWSZEsreN4pNBMENqqbqH/bTIxbKsCQIxjcZzT1dQOwEUDLEoGCygFlHQBFOynxywIG2xrXCtvYxYaQIuSzPI/ed2O5JO7Mx8B6ADoKQW0jpvGygibw/iMto4tRKE0qz9iLm3cdcaNEsQwcnZFZQB4gVz8T4ZKZtXZzrnvkSLN+1P8ApPuY3iGwwFRiMYz1pqt+N2xguHS3+7g7pDRBC7lVfSEYA7h03YD3xTNwDhUttYJCpXtUiOB+FXOSFGOiKTpHotOI3eAhhFnHAcgyquFchzSuhWMlkYElopII9asHEkjS4ebHVQiY2I1AGne74ILB7JgxYMXtp3OBrecmVZWx4mbUMD+2Nbf8irubh5t7i8ftZZFeRvf0ptmNDhf4skAavDT3anOcLRZLGdXdUxHqWRyMI6d9HJ2GzKDVhQcJUSAY8QM10Go/gHF1uraKdekiAkeTdGU+oYEYrpvr5IY2klYKijJJ/p6k+AG9YpU5wZpZ2zE3nuN4HEkWStyVjkjGBrlQExsf3cDS2xyFTOwrn5WsBBG9041LbByh8Zblsh2A+J0D1dh4UAS8QulY6kGMRqcfcxfilYdO1foPLIGPeqYveKwpd2lmi5gt5Yu204Ijkba2R89SZMOcb6gh6VJzxsKF5n2j7v5tIWN3aEdTHLlThLW9siOcyHMkp33lkJdzuTgaiQB4AAeFTFeQa9VuDAEzYUUUV2EDSP7QOJOk9oqLkxGS7k67wxr2LqoAJL/fqwH7hp3NInOlw6X0UiqGWCB2kQKWeSKVgr6QDk6CqsQAScD0quz2DJp7QkLzRw4xutwhLxTT2jOC2RG0cyMky5z3CGIbfpj1wztg39oPECd/7ugJn4anX5kUjcWumaD7JbTW9xC2DGqtrlaIMGMBUd1UA7vaMRgYBGd63+zTiR/6SZA7PG8LhNbFiqArLHoydlKOQfPSvlVFSF8MTyl7kAECXBVI8M0rzAhbYC7uWOfD7mc5PzxV2mqI4jYCTiV2ZFBWOdshumpwMdevdOf74rSoI8Q8xEHrZ2UDz+xnbcc3STcWS6RW7LJtVjGCTDuWkwPxF1DY37qjxpu55hRrC41nAVNYOM4de8mB4nUAMetVXwOaFbiFLlT2Udw4kyrYCjtADkeRK9OlSvOfErR5lS2kd4oh2pZ5ppA7noqrIx7q7bAdWXFKWadbLVKGanDw4UDYyDSIoit3hKDlShwwlY6u6fA74+Gc1J8x3tzPLC10gJKQW5dDlWYuFJYEDQTq8sda6uC8MOe2lGGx3FP4F8/4j4+XSuzio7sZ/LPbk/wrKhP6ZrTO3iHlI6ipbVMtzmCEfZJxjYQvj5Kcf0quvYfcnXdJ4dnbyAep7VT+irVic0y6bOc+cZX+bu/8arn2JQHtrlvAQW6Z8zmY/wCH1pdBmpj8JlOfxVHxlnX86xRO2NgDsPEnYAepJA+dIEHLy3Ajubo9mVhChYnaPEWAQssqsDJjJONlGo/E2Ff2IljKEkZxuOoIIII+YFLPDOTNTn7XM06xv3IioWMAHUrMgz2rYP4jgY6AikrUZtlOPOOIyrzE4eEcD+1/s1a3sh0MeY3uT5hl7yQj82QzkDoo7zDw3ky0gYOkKlwCO0kLSPvv78hLfrUvNKsalmIVVBLEnAAG5JJ2AquOaucWureU28nY26uE1gntbk7akhUd5FIOzDLN4ADDE8FSwJZzNXGZNUXEXTSdd6oGThSUFvCQWGcDVGc+VM3BuapXnjjlWArMshRoJXfBi2fIdFymcDWPFgMDOaq2Myi3Nu8YjgS6LvGfelRplk7Nwf2a6Djqeu+OlWdyQjNLePKqiSOZbdQvSOFY45FjXYZGqRiTgZJ9BSyOxtwDtuT6S25ODGY3iq49o8d1JMAEQ20Kh0V5Avbz7nSFAJdlAGkdNTZPQEO3GOORWqa5WxnZVALM7YzoRBu7EA7DPQ1WT80SPeSXbLpAgdQmQ+lYg7Kqt/aNIVDFO7kBctjUL77OBDjc9BKqw3FkTPKfHIrUSI0mqJ0W5TCkMskmA9voA3fWQwHXvnOKj5ZbjiEkZciMvIFijPeWJRkmQjo8ukMcnpjA6knk4MiRhyyxh4Hn7CTTmSaaXGWJA7scbSFc+LOBkYwWrlK3USySnZLePGfDfc/yog/nrNvs7oMRz+80KhhWY9P1nFw7jwtYpocg3quVlYDuhQMiQH8mgjC/mJB8TUDwPAtric5GoJeHrnMM4lUnzbHXzJNSdjy59ucu7tHpHaSEAEusrFmhY+WkH4YBosotUVyo6GwmIHxwRVSsiZx7RIJ90HTwNnmPvGS99stsrYiguZh+ZVRR/wDkdW/Svdj7Z7JjiVJ7fJ96SMFfiWiZgo9Tiqw4dwdLu7hgt3lZJCg1sd9KLrlk7gAA2Kj1K+dMvtF5QgsRD9maTXI7ZSR9aiNQSzktlh3tKjfHf9K9X3VWQu+T/N55/vbQC22B8fSXFZ3ySorxMrowyGUggj0Iror535Q5tk4fIJUz9ncqZ4WyBpJ/bJtsQDqyNmCkfD6BiulYBlIIIBB8wdwaXtrNZ3MvqsFgyJvqG5h4IkwWTW0UkOpllTGQpHeUhhh0ON1PiAeoFSwNQXPd0Y+HXTKcN2LAHyLd0H6mq8Z2lw5yo7F7q8U3LymFcSwqYbSR1KONJJWFi2ojByRkHGNhv0WvCpbcRSW11bCeFBFG8iTwnsh1R1dG1gnwIBHgRXjkzm5rZJ40WMJ22vtJS4QfdxroGlSBgpncj3qYk9pRByxtJF/1cxVvkHUg/Wq2upRuDO8saq45IGRJ7gftHWSCczoFmtY1eQRnUjl8hezPXvMpGCMjNV5dzu08ayZaWVjPIqDJkk2VUUeIDY38BGuTioi5419qu5rlW0apMCN2QEKoUKGBOGwQSPAEmmXkm6Y8QUuQdcLpkFDgqdYxp3GRqz8BVmpZ9NpnvUZIGZTVqaxZ3X+U7RyHGF1TSOlxM7MEQqwycHSARvgdWyB16DFQE/LH2e7JkYyrGARhSCvk5TJ1oPzLkA51AYFeZuP3K3MzrKRIZHTOhWwiMVCKGB0rhQcDAJBJzXi95ku5UGuRTg5STsgGRhvlWUgZ9NwQdxXm9MdZXaLGcEHc/wCtuQ5c56L+k1ToAOXMbyUvJXIj7EazI6rsU3DZ90uQuScbk43rsm5fLIRL/wBIx5G/3NtJuN+sWR1FLcHFtMU050B0mWbs1OgaouzJwv4dbKWOPFjTcvtBuTu0KRbZw0dyRv8AvhNP616a3UqihnOMjlvMi5bS/CvzjDxniMj2pDMzDAYloHjJxvuc6Rv5gVq9jnD9Fh2pBBncsM/lUCNfkQufnUNx32lQtAYn95wq6lWTTnIJHeQbbedMXLHNvD7ezt4ftcA7KCNSNa5yqgEn1znNcV+JfByiTJhstzjnXgx758enxqEXnqwPS7g2/fWuqy4vHNk20scwHVVcHHzHT57VzBElkHlI7nnl+a7gVIXUaXDsj5CygA4RmXcDVg9CO6Mgjaq44Za/Z7oGSLs7iKaMSaiGJD4QMHGzIVbbHTGNiCKt9uKqvvh0+KnH1XI/WlXmvilqGWXtI8kdkx2znqh6fm2/vUvqKxYhjVFpTK9DF7m60JmudKk5jDnHqmP/AGV54dzjPaGbMKk3ZS6RmYgIGVYdMigFi2mEMEQMx176RuJLmPm23CCU62jliUFlQ6c74GtsKMhiB54rh5W9njXGJbhWghI2jye1lUHK9o/VEx+Ed44Gcbgp6WsqoCHkMS61gyLxdJH2bXF9M3ZBriXdJJ3OhI1O5jQjIhTbBWPXIe7qO1R9xa4jU6h9+6BGQYCWqyLGjqDnGtz2gPki5G1WdzKi29ottbhYe2YQJoGkRoQWkcYG2mNXbJ8cedJvBLBb+4aQ9yCIxEJ0JRN4UI2KoMaz5liPA1zVMKt/mT+khU2QegnFxLl0W1xjVsFOAurCwgjs1Yscs2pWYnxIJ69JrR2fC8dGuzuD+WXqPlCMVGXTG6ncjP8AnEmhfSMfdjH90FvixqW53ulR40yFjhjaRvIZwq/IKrfWs1yzlEbnzPyH7x8JgInnuZoteIi3sJpAC0k7usajqdOIQd+iggkn1HiRXByk3amcYx/ms0e2cd1tO2fDauC6vm7KNZAI2SNWKk+6D7in/WMzByAPeeMb6TiW5JgYSuGCj/N5MqufFgevj1Ph41Y6Ba3Y8yc/pKtyrHz/AH2mfYbwYNE16R1UQRE/lXBkYeIzJ3f/AAqhObLl+JcRMUR2aQW0R/Kik9pJ9Q5+S02WvHBZ8uWzJgSPbRRxgfnkABb+6NTn4Goz2QcB1TS3TA6Yl7CLPizYaR/XGFX4669fWxAa08+Q+P8A1PO2ICVqHLmfh/szV7WeHRwzWaxqADBLHt+WExaQfP8AaH6mkqz9o1zDGkSE6Y0VF69FAUfoKbPbDxMNeBV3+zW7A4/PKQxX44RP5hTJwX2Wxi2h7QAv2Ues/vaRq/XNV2/2UBHnJVj8Zyvulayc13TTyk3M4VpZNGJGAA1tpXAOMacYrfd8cupI2ie6mMbqVZSVOpSMEbrmtHO3B47S/mgjz2ezpk+7r7xXJ3ODuM+fpXHaT5GD7w/Ueda2lSl1GVEy9Xbcjkqx+sneUZNEczEk4uG3OMnTAG8KbmkGCw8M748RVfWtzJEcxsME5KuNSkkaCcZBU6dtjXfcczXDqV+6TIIJCsTvttlsV5HtDsDV26gtWvhJ8/tPSaPtzTLQBYfFjyi9Ehwr7FXGp8gt1y2rHXx3qf5NAXiNsVaEjW69xu9vFL1TSDj41HRxgAAeAx9KkuVh/wDULTYZ7V9/hDKT+grc7V7PqXR2vjfgPosxtH2tqC60cXhJ8h5+8Z9ZsMcn2+QRHDi4kIywXozE947DIJHzru5lmZoU1i2Rlmb7uBwxwwBMjaWO+RpO39a45JlTiNwXZlAuJBlUEh7wA9wkZ6nzrfzlYJDGjRoyroJ1ssUZYBcjMaAMD3fxCvOacZpHwH6CfRq3A7on8u3r8onSW4a3ckAkh2zgZ3LY3+GKs7iXEJfspFvkyGMaMddo1c4ztqwcDPiar2CH7pV/cA/TFMnCec2hQJLAXICrqjZe8FUKDpfGCQu+CRWp292fbalL0pxcPT6TwPZutr7y3vWxxH95AJP22GZ3cMdSOWkk0AjbKBtWo5wTjFbI7RSf+sKOucuM+7scSAZy2OgGM4wetcFtcyRsyqzoqlmRWVXAQk4zscYyBsa7k43IR1gf5Ef0JxTDFQAOM1kdOHaTTR6lhxVotgP/AN7+szDZMxCiQq7Rh0GFYEkEnVp3QHYDNa4mlikV07SKXSNEgGhu9gEdTkavwt6ZFZF43jb25+Z//StNxdElVSKKNyc6kwxUeJyyDHlnrVlVjM3D33FnpwnPykLtHfSvePQUA68Qx8TLN5N9rgcrFf6Y2OAkw2jcnbDA/snzjqcHNPvGeFJd27wyHuSL1HUEYZXU+DBgGB8wK+d3gHZlQARggA+Pxpv4Lj7NDoeV13jjMrTuzspOtUto3VVVTkapD4eW9GupGmwfP0nNDqDqM+Yj/wAB5ESEo00r3LREmIOFVItXUoi7auveOSMkDAOKaMVV1nacRhdpLYuCwH3U7RdmcfuKWaM4/K1M0XO5Ydi0LR3hACxNggg9ZQ6nBiXck9dgMZIznrZWBsZoMjdZEc/cQDs6jJ0gWwx4tLiWb5iFFGfOTFcFhamGxa5Y4nu40jAHSNWJ0qPPTrZifpiufi6l5lt4WyysYtZ/FNKQ80p8yBk4/dI6V0c13o7WC0t1aUxRlikYBK9EUs5OlAFWQ9471iXWG5gPPf5D94/WoQKrHnuZ65VgBuQeiwxl/gThF+Gxb6VDcSvftFzJPsYg4+zjqJezGBMw8YVbvKPxtjGw34TLK6gFlCsx+0QkMO5GXAR5VPfUk50JgEZy2Nq7ZnaMRsxPb3LoluMDKglY/tJTGlUTWNCYxuDip93w2cZ67D7/APflLLW4nL9OnvnNf8NaQFmJIimj1k/juWYHQT0YRR6ieo1yHpppi5cfEsxA6WrHHz/5Vs5msEt4rS2i2VXeQ53LaVILk9WYvICSepNHKQzPN3dWIF28yXbA/SqLLe805bp0+GcSSD/12PmYjce4rIyW1v2bKLG3jhEbadTXDKAT3SQe6UUfxt57W/wuJOFcLXtDnsIi8hG2uQ5ZseOWckD5Ujcv8mSHi4Wd1lWIC8kZQQDJI0miPBJzpI1Zz0Ra6fa7x/tJY7ND3Y8TTerf6ND/AL5+Cedesqcaha0Tr/CZ5w5q47bP55fWLPKfDJL/AIhF225aQ3dwR07pDBB6a9CgH8Knrir9xVf+x/g2i3e6Yd64bCekMfdX5M2pvgwqwc1LUOGfbkNvpJadSiZbmdz8589+01dXEbk/lKDPkQin/jS8VdGKuNEiYyp8NQDDp4FSDn1qf53kzfcQP+tI+kMYp75/5EN1axXNuubmKJQVGPvYgu6fxDqvzG2adFncrWT1B+0SNZuaweR+0rSGUMMj/wDh8q9VHQ3GO8Oh94f8vAipEHIyOlbNVnEJh218BhW6zvHhljmjALxNqAPRgQVZfTKlhnwODvWrFGK5fSl9bVuNiMGRrsNbB15iervjitczzRuU1zM6ndWAOkdeoPX6Vp4nxgyo2uXtDpIBY5Y5GPe6nr4k1srNYa9houAH2H2nr0/8rsWoV90OWM9Z5QYA9AKzRmsV6AbTxxyZhkOQVJVl6MPD09QfGvcl4T+0ghk9eh+hU4+tYxWcVW1StvJhyOYnhuzPS1jU+Zbb6Ab14gtgucAZJyf+Q8B6VtoqKUop4sb/AC+0m1zleHJx8Sf1MK7OAcVe0nEyDWAroY2YgYkKMSpwdLZRfj41x4oxXb6a7l4XG05RdZS3Eh3jPxL2i3EgKxRrBn8ertG+QKhV+J1fDwrgg5ymEtr2pVOxLo1zhpD2boQQ8ZOT3whJDYyM7YqHrGazX7I0prKKMe/P8zNEdq6ni4m392I1ScPthuLma8O7AQMIY8vkktLGdRJyc4Y9TkVsySBEqqqs20EC6VZj1yBvKfMtt4kCk+JmjJMT6CevipPmUO3zGDTPw3n2KCHSsQjuG7pmlYOmwznIwcZ/B3d/Hxry+t7Nv0248fkfL37cvpPTaPtHT2jl4/fykxPYpaqJLkdo+kmK1Tctp31OehA9cKvqcY5OBRyT3kMsx1SyOJW8kSNS6xr5KrFRnxOTUhJZ9lw8yuddzedmskj9WVznsxjZVWLICjbIJ3Oa38nRarl2/sohv6yN/hGfrWKbMVO557jPpt7s/MzQUl0ax+fITXzjJm7Ufkgzn1kc5/8ASFdPI/7W4x4JD+plP/CuDmGYNdy4/Doj+aqGI+rVLcixd2dsdZQufMKin+rGqbRw6PfyHrvL38OmHvnbwTi0cNreX8hOlppW3G+iD/N0UY66mjLDz7WqjjgmvJ8Z+/vJck9dJfcn1EaDA/gFT3Ot20c0tjGMW2qO5KkkjW2pyoB6KXw+POp32Scv6pJLx+gBhh+o7R/qAo+Dede20HDVpBcOoAWeS1J77UCnoNz9hLMsbFYY0jjGEjUKo8gowK6KBRS8fnzpzi+bq+P+tl/RQv8A7av/AIYPuYv/ALa/0FI/G/ZBHNLJJHcyR9szO6lUcZfJbSTgjr0OQKfraDQqr1CqF39BimbrVdEUdIrRUyO5PU5lSe1HkDsme9tl7hy9wg/CepmUeXXUPn55rSA5BwzYycYJxivqph4GvmfmzhcaX92ka6EWc6VXIAGlSQB/ESfnV2ltYngxmVaqpccWcThwfzN/MaNP7zfzGmi3uOFjg4GiJr4x6SdDFwxbGrVjwG/yqa9lfCLGdbhp0gZhKqoJNOQoRSSFbfBYnfx0mrv6ocJOJT/RtkDPpK90+rfzNWNPq38zf41Z/M/JtsbieGGKIC5smMJRRiOaEnJBB2ZlkQ4/1dcKLbXCi7jtIwHVbe0hMentp5MF5GHUqGGM42WNz0OaoPaKjPh9ZcOz2P8Al6SvtPqf5m/xo0jzP8x/xq/uCezuzhgRHgilcAlnZASzsSzHfoMkgDwAApB9rHAoIbi2WKGNA0M5IVQASGhwTjyyfqavq1XeMFC+sps0prUsW5e6V8Qvn/tH/Gsd3z/2j/jV8cl8sWklhau1tCWeCNiTGpJJUbmpv/JCz/7LB/5a/wCFV/1o/L6yf9Efz+k+a+75j6/86yNPmPr/AM6+k/8AJCz/AOywf+Wv+FLvO/IsT24e2t4+0gftdCoo7VcFWTp10ksP3lHnXDrh+T1kl0BJxx+ko7u+Y+v/ADo7vmPr/wA6sHhM9vEssogikV4Qy6kXA0E5Y7HChX1NjfEZr1e8kQW9vEzaLqRyFVmVRCvdLa9CbybA4DMc+lIN24qnhNeM8t+fptGW7IYPwd5n7yu8p5r+lYLx+a/UU/WnAVklAWISy6c5KooVc48gAM7YAJ6dan4OQXPvGGP0VNZ+vdH6VGzt6qv2lH8+UsbsYJs9mD5Y/wByotcfmn1FYYpj8H6Vb0vL/D4TpuLnU35NaKfDokShv1qquHlRJEcZAlQ48SA4ON/MedNaPtMaxXKJjhGeXOI6jR9wVwxOTiNkHMxa0tITGGWEKQYX7RmxGUXMeNWrJJ2zTr7PrmN45irgu0p1IdmRVAQBkOCvQncfiryecyP2dqFH7zqv6Ippf47xD7U6mQxoye6YcrKPhIG1gfAV4+ytrlKFOEE5znPpPUiuzg4AMD3zLz9ozyf2kjuPUFu6f5QtN/JY/wA1yfxSyH5BioP0FI3DeDXhwsCGVANjMrQ6QM4xJpw/gMBT6mmvhvMkNnbww3Ylt2VAhaVDpZwCWIkTKHJDNjPSoa1S9fd1+I+Q/aT1Fq8CoOkSOYEe64rNFHgvJOIUO+wWNSWPovfJ+GKu3g3CktoI4Y/diQIPXHUnzJO59TSX7LeB5M9+471xNL2PXaAuSGGfznfPioSrBFerVj3SJ+UAfvPPpUFZm6kzNFFFclsKxWaKIRR9o/M0lnbr2O0k79krkAiPILFsHYnA2B2JxmqRjBdpGkYyOZG1M3vMdtzjH/wV9IcS4VFcRmOeNZI2xlWGRtuD6EHxr56urZY5p0QYVZ5VA64AYjGT1rR7PwbMe4/aIdpMBQMc8iauEj7lPh/xNdBjQSJK8SyiNhqVlDBoyQHGCN9jqHqop55G9m0E9jBNJLNmRNRVSgA3OwwucfOmm09mFinWNpPSSSRx9C2Kqe5CpXE3V1Kd2Fx0iPY3ljczpBZqltGUbW6xmF5BkAwxkgFc5yzDfy67d/Od3Fa9gIC0dzEjCBY8aI1IClnRgV07AAYz1x4kTfHPZJaTbwZtmznCANGSPOI7DffKlTnxpYu/ZbexklXiuM4BJZ0bCjAAD6vXA1Y3NZyadC4JbaRSys7NORfaNxMHPa25/dMBx+kmr9ai+aeYri+kieWOMGJHT7tm72soc4YbY0eZ61tveAXUOe0tZwAcZVDIPj91qwPU1FvdopwzKp8mOk/RsVsVrWCGXnLm0unuXh85ZnIXPVpHa21rM5hljiSM9oCFLAY2k3Xc9ASD6VYKSAjI6V83yXkfullbO2kYcn0CDc/DG9XL7MeHzQ2CLMGTvOyI53SNiSqnPTY+74ZxSd1YTkYtfSteMGNlBqP4vx6G2CmeRU1nSoO5c9cKo3Y/CuWz5wtpHEYk0SN7qSq0bN/CJANXyqiLYiPzbwU2Vys0QAhmlDL5R3BO4PgI5QSPDcsPxViRY0hCl9NlcsOzPjaXBOy5/sy4IA/CSR7pwHzmaGCS3kiuZEjSRSuWZVIPgyk9GB3HqKrLgjC4jmspSj6yRnYr28feR8flkVQw39OprK11OMWD5/v8o7WxdMdV/npNtteNbSh2GGibTIPNc4fHpjvDz2qe54WTEZDMIfdcKSBqJXQWxuVOCvllhkb7JNkH1yROxZSilNRyUG8ZjJ8dJAAPltVj3Vol5Y6WAYPECAd8OBkHHmGH1FZWqAqsSw/A/Ax+47pYYm8LsYmV2NxDbojlSCFzthtRJYAAjfpSVblQFLElAyklepUMDkY8SP603cD5ZgmkaN0VVljzHpQLolTJVjjdiAxIHTI6Up2ttns43PV442K+rhCRn6ivV9j4Y3KSeQ+hzPO9tlxZX/y2jPLzLZrnsrGSQ+dxKSD66S7Y/loj9oVwoxFbWsPljW36ALTmPY3Zfia4b/xnX/dxW2H2P8PX8Ep+M8x/91VjR6Ee0hb4tOO2rfcuPpn9ZX83P3EXBHbRJ6xwjI/8xnH6VBcXv5Zl1zzPMY+8A5AGB1GlAAAwyMgZGTg1bfGPZjYi3l0Qd8RuVJZyQwBIO586qr2c8Jhlv4FuI0limRgFfvAuV1qcH0VvrTtNekQFqqQCOvWKsl5YB7efun0HwuRWiRkGlWRSoHgCBgfKuuvEUYUAKMADAA8APCvdKzRhRRRRCFFFFEJg1833T5muD/8A6bj9JXH/AAr6QNfNcnvz/wDeLj/1ZK0uzv7h+EzO0/7Q+I+8u/2aD/6VZ+sCn67/APGmal32eLjhdl/3WI/VQf8AjTFWe3MzTExijFZoqMJjFarizR/fRX/iUH+tbqKITktuEwxnKRRqfNUUH6gV1YrNFEJXvtN5bEstvcSf9XiDRz4XLIjbiRW/CNYUNt7uTtioaZZ4HS3KQXVtOxjiEmlcnTrBYhSNlWQE6TnKY8atl0BBBGQdiD40uXvINoyERxLA47ySRABon/MngPhjB6GqbK+I5liPwxH4VxONbluzsG1gd5mlR5R2ZCuqKzHCpnOkMpOrKqc7yfFrqwnKyNIRMp7hi1CdSMbdmo1nBIyHUjofWoaHh/2aYlo44rqJ44lKIZJLkuAO17R5FzGx27x7ug58Kd7STIMjxGJhsxfRnbx1Kx2+JFI2jB3jdZyIi/5MXTSGWESEHVn7W0UZfWQ+VEKEqdWT3wPh40wcAv7m3jaOWzlbDsUKPARpbvY3kBHeLdQNsUyIcjI3+G9Rt5zBEj9kuqabGeyhGt/HGdwqA4O7lR60tYgvHAVljHw4Jitw/h98JkdLVU0ylh200eNJLgAiLWSQrem4pJtkYMgXBcSpgZ0gsJBtk50gkYzVwJe3RwRYSjOPekhGPjhjj9aqG2LCRNu/2693P4u0Hdz067Zr0HZVZQWHGPD+8w+1n42qOc7iX1wHj63IbutHJE2iWN+qNgEbjZlIIIYbH6ipalzlzhM6zS3FwscbOqxqkbF+4hZgzuVGWyxwoGAM7nOzGKqUkjfnGjjO08Tx6lI8wR9RivnTgtx9nnt3HSC4RT6IHMLf7Bavo6vm3jEOJryPONNzdKD5YlfB9NiDWhosEsp6gzP1uwRh0In0kKzUVyvxMXFpBMOkkSN9QM/rUrSMfhRRRRCFFFFEJg1QvFeTb2OWVRbsweWUqyyQ4YO7OPekBB72+RWKKYotaskrF76lsXDS5uVLFoLK1hkwHitoY2AORqRFVsHxGQalqKKXzmMQoooohCiiiiEKKKKIQrBooohODi/AYbpNE6Bx4HoynwZHHeRgQCCpBBAqPteSYFdXcyzsvu9tIzqvqEPd1fvEZ9aKK4QDvO5mLjkKzdtXY6SdyI2aNW/iVCAfmKleH8LigQRwxrGg/CgAH6daKK5y3nMzpIr554LayTXqwouZFuAzDKjCrKGZsk4OB4Deiim9O5UNjyiupQPw58xPois0UUtGoVGXHLVtI5d7eFnO5Zo1JPxJG9FFEJIRoBsNgPAV7ooonBCiiiidn//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4" name="AutoShape 12" descr="data:image/jpeg;base64,/9j/4AAQSkZJRgABAQAAAQABAAD/2wCEAAkGBhQSERUUEhQWFRUUFRgVGBgWGBcaHxgXFxwYFRwYHBgXGyYgFxojGRcZHy8gIycpLCwtFR4xNTAqNSYrLCkBCQoKDgwOGg8PGjQlHyUyLCwsLywsLCwqKjQqLCwsKSktLCwsLCwsLCwsLCwsLCwsLCwsLCwsLCwsLCwsLCwpLP/AABEIAOcA2gMBIgACEQEDEQH/xAAcAAACAgMBAQAAAAAAAAAAAAAABgUHAQMEAgj/xABMEAACAQMCAwUFBQUDCAkFAQABAgMABBESIQUGMRMiQVFhBzJxgZEUI0JSoTNicpKxU4LRFiRDY6KyweEVNFR0g5OzwvAlc6PS8WT/xAAbAQACAwEBAQAAAAAAAAAAAAAABAIDBQEGB//EADYRAAICAQIDBQYFBAIDAAAAAAECAAMRBCESMUEFEyJRoTJhcYGRwSNSsdHwFDNC4XLxBiRi/9oADAMBAAIRAxEAPwC8aKKKIQrFZrBohITmvmqKxh7STvMx0xxj3pG8h5DzPQCqc4vzbd3RzLMyLnaOFmRB6EqQz+W5wcdBWebuPG8vJZM/dxs0MQ8kRtLN8XZSfgF8qiKRutOeET0Gh0KBe8sGSZtgupEOUkkQ9cpI4+uDv86euTvaXIsiw3jBo2IVZjsyscACTAAZSfxALjx86QKwyggg9DsfhVSWsp5x27R1WrjGDPpRTXqkv2YcwtcWvZyHVLbtoJPVkO8bHzOnuk+JU05g1pA5GZ5R0KMVPSZorGqgGuyMzRRRRCFFFFEIp81+0S2siY+9NP8A2MW5Gems9IwfX5Cq04rzxf3OSzywx49y3ilAx6zadRPqCtWdzpzfFYqO4JLiXPZxjAzjGWZvwoMjfrvgZNU7xrmWWds3lznyjDdnGo8hGp739/UaqdgIzQhJzj6zit+KAvlbicSA9TNMGz8Wbf4HNTUvNF85y15NgDAC6F+uFyT65qOtrZm/ZQSuPApDIR/MF01ttbKaWR4o4JWeMhXGANJO+GYnAOCNs5pYs45R7hqPtYzJWw534hDutz2o/LOisPgCmkinLgntciba8jNu351zJH476gAyD+IYGeppDueXbuPd7WTHmhR8fJWz9AajY5Q2cHpsR0IPkQd1+BxXVuZee8i1FT+ztPoiyv45kDxOsiNuGQhgR8RXRmvnzg3F5rR9ds5jycsnVH/iQ7Z9RhthvVv8k83i+iYlezljIEiZyBndWU9SjDOD6EdRTKWB4jdQ1XPlGWiiirJRCiiiiEKKKKIQqE5u42tpZyyueilVA6s7d1VA8SWNTdIPtfs3a0jkQFlhm1yADJClWTVgeALZPpmuMcCWVqGcKZUdqpVFVj3goB+IG/xrbXhLRpNUiHIgj7UgY3Quisw/hU6q9g56VlsrbE9Z62mxTlB/jCs0Vqe5UdWG/hnrUAD5S4so5mMXIvHRaXqO7BYpFMUhJwBnDI5J22YY/wDENNvHPbAoJSyi7Xw7WQlU+KKBmQeuw9TVaEZoq5bmVeGIW6BLbe8aS9/zjfzbvdyIPywYiA+Yy31apTlf2kXNvKq3UhngdlRmcAPFqOkNqUd9QdyDvjJz4Uq118G4Obq5it1/G4L+kakM5+m3xYV2uxy3Oc1GkoWonGMT6IWs1gVmtGeYhWKzRRCJF37MYri8lubuaSXWQEjUmNURfdQ6TqcbknfB1HamLhfKtpbD7i2hj8cqig/XGTUrRRO5kXzJeNBaTyoMtHC7KPUKSP1qE4LYLDBGidNIJbqXZhlnJO7Mx3JO5zTTdQCRWRt1dSp+DDBpL5ad0VrWY/fWuIyf7SP/AEco9GUfIqw8KS1gJUERjTkAmTGKgObOB2skTSz6YmUbTjAZT4b/AIxnHdPWmCqx554uZrsxg9y37uPOVhlj64XCg+GWpGsHO0dAycRaIYggEZ8H0kBv3tB3UHrg71ZHskvrcGSIIUuWUM7M+vtkXO67DQAWyUxtr8c1Wk1wusI22r3T5n4+Bpq9l9sz8SXJ/YxSPnYFwxVAAP8Ae9QPOn6ieKR1IBTnyl2VmsCs05MuFFFFEIUUUUQhXhkz13r3Xh3ABJIAHUnwFEIoHgNnb3qvb2kjSnKSGAARosxGppFZ1XBxkhQWwM4rdd+zPh7sW+zKGO50MyAn4KQP0oPP9krHsTJPqJJa2hlmUkYX341IPQDY+Fa/8rTdzRwWTmNiryzNLEweJFKqq9lJpIZ2bYnbCNXMCdBI5RG43yvZx3EXZwsquXgeKUuSkyjtVPvEFWQPuMg4HlSvfcOEM8sYQLhtSjGO43T9QR8qs/mhbmJrZ7rsnhiuVle5jUqUASVB2ke+F+83cHAzuAN64+f+W2uEWaEZlhB7uffj6lR4ZB3HzHjmkrzhsTS0VvAwYyuaxWqC6VxlWB8ceP0/+edbGcAZNK4PKek4gRxdIPJgZ36gAAZJJ2CgDqSSAAOuauD2ccmG0iM0w/zmYDUOvZp1EY9fFj4n0AqK9nPIJVlvLpSHG8MR/wBGCMdow/tCCcD8IPmTVlAVoUVcIyec83rtX3x4F5D1gKzRRTEzIUUUUQmCah7viFyoLpbB1XfR2oEjDx0rp0Zx0BcfKvXMXFXiWNIVUzTyCKPXnSpwzs7Y3IVFY42yQBkZrnHK5YAy3NyzjJ1LKYwCfARx4UgZ2DBvDxohOvjl8IoGdp1t1GMyOF7o9NW2r45+BpGXjHaXluyzxTuZJLZmj7rNAYXnXtY/wusiAA9O+cAasVM2nDna9RbidbmG3RpIi4XV2xbssyFe4zqNQBAUjWdqmOZuB9tHrjwtxF3onwOo6ox8UcZUjyPgQDUHHEpEkpwQZqqlLq97aeaQRsGeWQlERmI0Hs9wmSfdGT5k1bVrxcSWouANOYi+k9VYA5U+oYEf3aSPYveBZLueZ1WOO3i1uxAA1tJIxJyR4E9az9PXkkGaDW8HiEVLmDOjXE5AdTpaOQZGQGAyo3K5HxwfCrE5N5LntuKEsPuYY30S/wBosuNCerAKdXh3QfxbOnDebLeeTs42YMQSvaRyJ2gHVoy6gSDfwzU2BT6IANorZeznymaKKKsi8KKKKIQorGaM0QmaWOeolaGLtsm2+0R/aBvjst/exvo7TRq8MZztmu/ivNtpbsFmuI1c9E1AsfQINyflUc/Nzygi3tJXBHvXGIEI6EYcGT/YwfOos4XmZIKTyjFbRoFAjAC4GNOMY8MY8KR+NRzC4QXU6Qm6ea0hktzpdY3CSxM2vq4eN07uR96PXHHFyhN2odLprRMAdhZllTrn/SEr5Duov9KlF5Zh0OrB5DKCrvJI7vjrgSMSUAI1ALjBAIpdtXWstFDGOC240aW7406Tqx3hjBz55qtllYcJu1Qk9gt5DGcnOiFpY03O5IVcE+JFTiG/SLsVmibYqs7q3aKPAlF7ruB45GcZwOlbbHg0cVuLdQSgQodW5bVnUWPiTkknzNU33IwGJZUjKSTKXj6D4D+lMfs34UJ+JJ2gVkijeUKRnDgqEbfxBLYqD4hw5rSU28uxT3GPSSMdGBPU4IyPSnP2OAfbLo+KwRD+Z5P8KKR+JNjWWK2lyp8pbgrNYFZrQnnIUVpu7tIkaSRgiICzMxACgdSSelKzc2T3IP2KILHuBPcZAbw1JEvedc+LFQcbZBBqLMFGTOhSeUbq5rviUUQJkkRAPzMB/U0pScvSzb3N3PJ0OmNjAnqNMOGI9HZq2Q8o2qMGFvEXHR3QO38z5P60u2pUcpcKD1nNzNzfayLHJazrNNbydpGI1lmVjpZGjcwK2gMjMMn3SVODjFSFhz4JIwzWl2jEboYgd/iGx/SusJjoMfDb9BQTVB1h6CWjTjzinxW7lWRbuS0VLWMntLfCPIyMyym4YLle0SVFcKCTjUc52ppuPaBYqgcXMchYZRIjrd/RI1yzH5bVnY7HB23B32+HlUXw7lqO3bMJMa5zoAQgegJXUF/dBwPCurrOfEN5xtOM7Tm4Vw1l4eyOpDyC4kKeKmd5JghxkZGsKceINV1yVaabeS6mOqFTCscTHCzXKZVC5x7qu4G+wJJx3RVyUt8Wgs4ViikIAWRpxAq9o0rNrP7MAlu++sYHUCqa7Dk+/eWsoAE5rJ5nNrJPKHeS8HYhY1VVUB8shHeIMYf3icgg7VZtKXL3CpZp/tdwhiCKUt4WPeUNs0rgHCuwGAu5Vc75YgN1aNKlV3idjZaFFFFWyuFFFFEJA8x80i2KxRxtNcSKTHEu2w2Lux2SMEjJPyBO1LsnCbu63vbpkU79haExL/C0v7R8eYK58qneY+AyyOtxauizohj0yg6JEJ1aWKjUhBzhhn3jkGos3d6g+8sGY/6iaNh8u0KH64pW428kl9XB/lN/DOBQW4xBEkedyVUZJ8yx3J9Sc13VEJxe6JwOG3Q9Wa2A/SU1uMfEXI0W0EY8TNOSR/diQ5/mFJdxax3jPe1iSVee0GcZGT4Z/wDma5YeVLl8G4vCBvlLaNYwQfAu+p9vNSvwqL4HwaO2vLyNcs2YpFZ2Lv2ci4062JOkuj7dMk11tMyKWJgLwxwIwVzcSu+yheTAPZqXwWC7L3j3jsNgetdNLXtFutFhKo/0pWH5OwVv0zS6DLAS4+6K/NvOFtfWqRxpJr7RJMSRkdmBu252JOcbefpUp7F0/wA5vTjpHbD9Z/8ACkMEdB4f0pr9mvMUFnPctcyLGssUWksfeMZkyo82w4wOpp+ggPGdXp+70xxvuJdQrNKfJHNknEHuJNHZ2yOI4gw77EDUzNvgDDLheo8fINlPzBII5xG5hDXnEBbv/wBWtUSZ1/tZ3LFFYeKIqh8eJI8qYYIqWuN34suIs0x0w3iRhJT7qzR6lMbn8OpdJB6HBFTv24BQ2cgkAEZbOf4QazryRZ4uXSN1Y4dp3FRWp64zxdDqw2rQwVtILYY+Gw6/08cVzcT49FB+1cKT7q9Wc4zhI1yzn0AqotnYCTAxuZ3Oah7jijySGCzUSTDAdzns4M+MjDGpsbiNTqOVzpBzXqPh1zee8HtLc9RkdvIM9NsiBSPIl+9+EimnhnDIreMRwoEQeA8zuST1JJ3JO5Jq+rTZPE8re/bCxLs+GtaXzRvK8xuoe11v17SJtLqMYCppkQqg6aT1yanq5+eYtAt7j/s866sf2coMLfIFlc/wVtkkCjvEDcL8yQoHzOPrVOqTD7dZZQ2VnuuDlph/0lejAz2FmQfHGbkHfy6fWu+o/hrBOKYPWe02+MDjP0Ew+tc0v9zENR7EcAKzWBRWtEJmiiiiEKKKKITFFZoohCsVmiiExSfx2Ls+JwybAXFu8ByerwkzIoHnpeU/3acaV+f49MMU4GTbXEMnwVmELn4aJGJ9AarsXKESSHDAzj47eMiKkZxLO4iQ4zpJBZnI8lRWO/iAPGlv2pXGIrZc+9P9QqOf6kVOcXlZLmGUp9xGrh5Mju9ppAYr1wMbt0AbPTOOTjVtFLxKwjnCNE0V0xV8FW2hUZB2PvGs2pMsBNE2cHixylYRWMs8qx2yGWb3tK/k6nUeijHQnqcVstLSaaQQxQyGZjjQyOug9CZCR3FXqSfLar+4Pwu2gXRaxxRr1xEFH+7UgEp4addswbtKwklRjMi+VuALZWscCnOkZZvzO3eZvmxNTFeWbbfauXhV52sSv55+eCRn5gZq/lMw77zbeWSSoUkRXRtirAEH4g0tp7NbNGzEJYPSCaWNf5FbT+lNdc1/eiKNnYEgeXjnYCgjznRIZuSYiMNLdMP+8Sr/ALhFd3CuWre2JMMKKzdXxlm+LnvH5muC+54gtiFuz2BPu5IYH0ymdJ+OK6k5phIDDWVPRtOB+uKiOHpOnMmKM1wpxqIjOrGxPeBXIHlqAzSvf+1G3thGsuZJXJ1pFgmJcahqGfe0le6O8c5AqWQJHEZuYOFi5tpoG6Sxsn8wIH60iLxgyWNnPJtia37XP4WDdm2fg/X4VK8N9q1tIV7RJIg7LpdgNOh9lZmBwhLd3Sd8+GMmozh/DraaW5iIjmiMn2mH8S9ncbtg+J7ZJD6E0tqMFQ3lL6sgkecaah+OydlJa3HhFcKj4H+jn+5bJ8FDMjn+CtNlFc2zLHg3NvnCvkCWJfAPqIEqD8wOoYGQdzUpxOxWeGSJ/dkQocdRq2yD4EdR8Kz1/DcGOHxKRJzinF4raJpJnCqPmSTsFUdWYnYAdaROIc+3MjfcCOBQdu0XtHYeBIDKE38Mt8agbX7Vez6Z2HaW2YnbGEgVRgyYJ3kkGGHkGHQA5476eJpz9ijJMSmBWbrcTysp1MepUEAljsAx6CnLNSS3AnlufKQoqrUjj3+0tPkXjUl1ZpLLp7TXLGSowD2Ujx6gPDOnOKYagORezFjCsWoBF0MH94SKcOG/e15z9an6dByIgecKKKK7OQoorh4txiK2QPM2kMwQYDMWYgnSqoCScAnYdAaITuoquOF+0WTtWkneL7N9pmt8JG4aPSNcJLFiWLqAMafedQMHNNHCubkmmERjmiZlLp2qFdarjJHkdx3Tg1zIhiTrGkT2m83RxQyWYUSyzwsGUnSEjcFNTMNwTvgDc4J8Ke2qiOJRm74y8bHaa8WL4RxKMj4YR/rV1SBmOeQGZTc5UeHmSBLF5a4l9otIJfzxqT/EBhh9QaQ/azZKJLIBI9IS4AVh3c/ckKBggHrj4GnLgSCC4u7PGlY5BNEPAwzDVt6LJrXb086X/a5ZFobaQY+7uBnPk40+H72n6VlU/h6oD3/rNKwd5SQIucvciXNxAJ7ZIwhaRQElaM9xipIAAGNQPj4V6m4pxHhrKsk1zDqyVWdhMjBcZ3YtgbjYMvWmj2R8xuH+wsyNGI5ZIyBpbX2mqRSS3e3lJG2cLXH7b5CZ4lHVLWc/OQoB/uVvLYWs4WA+kyLaO5XIJB265khwPng3DpHxCFlD4HbRNIIm227RM90Hz7w8zVnwRhVCqAFAwAOgFJfGeBLFarIgwBGquvgQRjVjwOTvXn2a8wM/C+9l3tA0ZA3ZlRdSfFihX50s4U+JRLkLA8LR5pM5i4zLcu1rakIpB7WZgGwvukIp2zkbE+XSum14vJPGjayWZQxjtxsuRkhpZBtjp4fCk7gkM00j2swCKwNzKySEtJDI7rFFnAK7I2ojwAx7xwpczKu0ZrALbz3wrhhDkWGuSPdZZbqRnjlOCMIGBZyDjJXC9R3t8Ri8DaWSZEsreN4pNBMENqqbqH/bTIxbKsCQIxjcZzT1dQOwEUDLEoGCygFlHQBFOynxywIG2xrXCtvYxYaQIuSzPI/ed2O5JO7Mx8B6ADoKQW0jpvGygibw/iMto4tRKE0qz9iLm3cdcaNEsQwcnZFZQB4gVz8T4ZKZtXZzrnvkSLN+1P8ApPuY3iGwwFRiMYz1pqt+N2xguHS3+7g7pDRBC7lVfSEYA7h03YD3xTNwDhUttYJCpXtUiOB+FXOSFGOiKTpHotOI3eAhhFnHAcgyquFchzSuhWMlkYElopII9asHEkjS4ebHVQiY2I1AGne74ILB7JgxYMXtp3OBrecmVZWx4mbUMD+2Nbf8irubh5t7i8ftZZFeRvf0ptmNDhf4skAavDT3anOcLRZLGdXdUxHqWRyMI6d9HJ2GzKDVhQcJUSAY8QM10Go/gHF1uraKdekiAkeTdGU+oYEYrpvr5IY2klYKijJJ/p6k+AG9YpU5wZpZ2zE3nuN4HEkWStyVjkjGBrlQExsf3cDS2xyFTOwrn5WsBBG9041LbByh8Zblsh2A+J0D1dh4UAS8QulY6kGMRqcfcxfilYdO1foPLIGPeqYveKwpd2lmi5gt5Yu204Ijkba2R89SZMOcb6gh6VJzxsKF5n2j7v5tIWN3aEdTHLlThLW9siOcyHMkp33lkJdzuTgaiQB4AAeFTFeQa9VuDAEzYUUUV2EDSP7QOJOk9oqLkxGS7k67wxr2LqoAJL/fqwH7hp3NInOlw6X0UiqGWCB2kQKWeSKVgr6QDk6CqsQAScD0quz2DJp7QkLzRw4xutwhLxTT2jOC2RG0cyMky5z3CGIbfpj1wztg39oPECd/7ugJn4anX5kUjcWumaD7JbTW9xC2DGqtrlaIMGMBUd1UA7vaMRgYBGd63+zTiR/6SZA7PG8LhNbFiqArLHoydlKOQfPSvlVFSF8MTyl7kAECXBVI8M0rzAhbYC7uWOfD7mc5PzxV2mqI4jYCTiV2ZFBWOdshumpwMdevdOf74rSoI8Q8xEHrZ2UDz+xnbcc3STcWS6RW7LJtVjGCTDuWkwPxF1DY37qjxpu55hRrC41nAVNYOM4de8mB4nUAMetVXwOaFbiFLlT2Udw4kyrYCjtADkeRK9OlSvOfErR5lS2kd4oh2pZ5ppA7noqrIx7q7bAdWXFKWadbLVKGanDw4UDYyDSIoit3hKDlShwwlY6u6fA74+Gc1J8x3tzPLC10gJKQW5dDlWYuFJYEDQTq8sda6uC8MOe2lGGx3FP4F8/4j4+XSuzio7sZ/LPbk/wrKhP6ZrTO3iHlI6ipbVMtzmCEfZJxjYQvj5Kcf0quvYfcnXdJ4dnbyAep7VT+irVic0y6bOc+cZX+bu/8arn2JQHtrlvAQW6Z8zmY/wCH1pdBmpj8JlOfxVHxlnX86xRO2NgDsPEnYAepJA+dIEHLy3Ajubo9mVhChYnaPEWAQssqsDJjJONlGo/E2Ff2IljKEkZxuOoIIII+YFLPDOTNTn7XM06xv3IioWMAHUrMgz2rYP4jgY6AikrUZtlOPOOIyrzE4eEcD+1/s1a3sh0MeY3uT5hl7yQj82QzkDoo7zDw3ky0gYOkKlwCO0kLSPvv78hLfrUvNKsalmIVVBLEnAAG5JJ2AquOaucWureU28nY26uE1gntbk7akhUd5FIOzDLN4ADDE8FSwJZzNXGZNUXEXTSdd6oGThSUFvCQWGcDVGc+VM3BuapXnjjlWArMshRoJXfBi2fIdFymcDWPFgMDOaq2Myi3Nu8YjgS6LvGfelRplk7Nwf2a6Djqeu+OlWdyQjNLePKqiSOZbdQvSOFY45FjXYZGqRiTgZJ9BSyOxtwDtuT6S25ODGY3iq49o8d1JMAEQ20Kh0V5Avbz7nSFAJdlAGkdNTZPQEO3GOORWqa5WxnZVALM7YzoRBu7EA7DPQ1WT80SPeSXbLpAgdQmQ+lYg7Kqt/aNIVDFO7kBctjUL77OBDjc9BKqw3FkTPKfHIrUSI0mqJ0W5TCkMskmA9voA3fWQwHXvnOKj5ZbjiEkZciMvIFijPeWJRkmQjo8ukMcnpjA6knk4MiRhyyxh4Hn7CTTmSaaXGWJA7scbSFc+LOBkYwWrlK3USySnZLePGfDfc/yog/nrNvs7oMRz+80KhhWY9P1nFw7jwtYpocg3quVlYDuhQMiQH8mgjC/mJB8TUDwPAtric5GoJeHrnMM4lUnzbHXzJNSdjy59ucu7tHpHaSEAEusrFmhY+WkH4YBosotUVyo6GwmIHxwRVSsiZx7RIJ90HTwNnmPvGS99stsrYiguZh+ZVRR/wDkdW/Svdj7Z7JjiVJ7fJ96SMFfiWiZgo9Tiqw4dwdLu7hgt3lZJCg1sd9KLrlk7gAA2Kj1K+dMvtF5QgsRD9maTXI7ZSR9aiNQSzktlh3tKjfHf9K9X3VWQu+T/N55/vbQC22B8fSXFZ3ySorxMrowyGUggj0Iror535Q5tk4fIJUz9ncqZ4WyBpJ/bJtsQDqyNmCkfD6BiulYBlIIIBB8wdwaXtrNZ3MvqsFgyJvqG5h4IkwWTW0UkOpllTGQpHeUhhh0ON1PiAeoFSwNQXPd0Y+HXTKcN2LAHyLd0H6mq8Z2lw5yo7F7q8U3LymFcSwqYbSR1KONJJWFi2ojByRkHGNhv0WvCpbcRSW11bCeFBFG8iTwnsh1R1dG1gnwIBHgRXjkzm5rZJ40WMJ22vtJS4QfdxroGlSBgpncj3qYk9pRByxtJF/1cxVvkHUg/Wq2upRuDO8saq45IGRJ7gftHWSCczoFmtY1eQRnUjl8hezPXvMpGCMjNV5dzu08ayZaWVjPIqDJkk2VUUeIDY38BGuTioi5419qu5rlW0apMCN2QEKoUKGBOGwQSPAEmmXkm6Y8QUuQdcLpkFDgqdYxp3GRqz8BVmpZ9NpnvUZIGZTVqaxZ3X+U7RyHGF1TSOlxM7MEQqwycHSARvgdWyB16DFQE/LH2e7JkYyrGARhSCvk5TJ1oPzLkA51AYFeZuP3K3MzrKRIZHTOhWwiMVCKGB0rhQcDAJBJzXi95ku5UGuRTg5STsgGRhvlWUgZ9NwQdxXm9MdZXaLGcEHc/wCtuQ5c56L+k1ToAOXMbyUvJXIj7EazI6rsU3DZ90uQuScbk43rsm5fLIRL/wBIx5G/3NtJuN+sWR1FLcHFtMU050B0mWbs1OgaouzJwv4dbKWOPFjTcvtBuTu0KRbZw0dyRv8AvhNP616a3UqihnOMjlvMi5bS/CvzjDxniMj2pDMzDAYloHjJxvuc6Rv5gVq9jnD9Fh2pBBncsM/lUCNfkQufnUNx32lQtAYn95wq6lWTTnIJHeQbbedMXLHNvD7ezt4ftcA7KCNSNa5yqgEn1znNcV+JfByiTJhstzjnXgx758enxqEXnqwPS7g2/fWuqy4vHNk20scwHVVcHHzHT57VzBElkHlI7nnl+a7gVIXUaXDsj5CygA4RmXcDVg9CO6Mgjaq44Za/Z7oGSLs7iKaMSaiGJD4QMHGzIVbbHTGNiCKt9uKqvvh0+KnH1XI/WlXmvilqGWXtI8kdkx2znqh6fm2/vUvqKxYhjVFpTK9DF7m60JmudKk5jDnHqmP/AGV54dzjPaGbMKk3ZS6RmYgIGVYdMigFi2mEMEQMx176RuJLmPm23CCU62jliUFlQ6c74GtsKMhiB54rh5W9njXGJbhWghI2jye1lUHK9o/VEx+Ed44Gcbgp6WsqoCHkMS61gyLxdJH2bXF9M3ZBriXdJJ3OhI1O5jQjIhTbBWPXIe7qO1R9xa4jU6h9+6BGQYCWqyLGjqDnGtz2gPki5G1WdzKi29ottbhYe2YQJoGkRoQWkcYG2mNXbJ8cedJvBLBb+4aQ9yCIxEJ0JRN4UI2KoMaz5liPA1zVMKt/mT+khU2QegnFxLl0W1xjVsFOAurCwgjs1Yscs2pWYnxIJ69JrR2fC8dGuzuD+WXqPlCMVGXTG6ncjP8AnEmhfSMfdjH90FvixqW53ulR40yFjhjaRvIZwq/IKrfWs1yzlEbnzPyH7x8JgInnuZoteIi3sJpAC0k7usajqdOIQd+iggkn1HiRXByk3amcYx/ms0e2cd1tO2fDauC6vm7KNZAI2SNWKk+6D7in/WMzByAPeeMb6TiW5JgYSuGCj/N5MqufFgevj1Ph41Y6Ba3Y8yc/pKtyrHz/AH2mfYbwYNE16R1UQRE/lXBkYeIzJ3f/AAqhObLl+JcRMUR2aQW0R/Kik9pJ9Q5+S02WvHBZ8uWzJgSPbRRxgfnkABb+6NTn4Goz2QcB1TS3TA6Yl7CLPizYaR/XGFX4669fWxAa08+Q+P8A1PO2ICVqHLmfh/szV7WeHRwzWaxqADBLHt+WExaQfP8AaH6mkqz9o1zDGkSE6Y0VF69FAUfoKbPbDxMNeBV3+zW7A4/PKQxX44RP5hTJwX2Wxi2h7QAv2Ues/vaRq/XNV2/2UBHnJVj8Zyvulayc13TTyk3M4VpZNGJGAA1tpXAOMacYrfd8cupI2ie6mMbqVZSVOpSMEbrmtHO3B47S/mgjz2ezpk+7r7xXJ3ODuM+fpXHaT5GD7w/Ueda2lSl1GVEy9Xbcjkqx+sneUZNEczEk4uG3OMnTAG8KbmkGCw8M748RVfWtzJEcxsME5KuNSkkaCcZBU6dtjXfcczXDqV+6TIIJCsTvttlsV5HtDsDV26gtWvhJ8/tPSaPtzTLQBYfFjyi9Ehwr7FXGp8gt1y2rHXx3qf5NAXiNsVaEjW69xu9vFL1TSDj41HRxgAAeAx9KkuVh/wDULTYZ7V9/hDKT+grc7V7PqXR2vjfgPosxtH2tqC60cXhJ8h5+8Z9ZsMcn2+QRHDi4kIywXozE947DIJHzru5lmZoU1i2Rlmb7uBwxwwBMjaWO+RpO39a45JlTiNwXZlAuJBlUEh7wA9wkZ6nzrfzlYJDGjRoyroJ1ssUZYBcjMaAMD3fxCvOacZpHwH6CfRq3A7on8u3r8onSW4a3ckAkh2zgZ3LY3+GKs7iXEJfspFvkyGMaMddo1c4ztqwcDPiar2CH7pV/cA/TFMnCec2hQJLAXICrqjZe8FUKDpfGCQu+CRWp292fbalL0pxcPT6TwPZutr7y3vWxxH95AJP22GZ3cMdSOWkk0AjbKBtWo5wTjFbI7RSf+sKOucuM+7scSAZy2OgGM4wetcFtcyRsyqzoqlmRWVXAQk4zscYyBsa7k43IR1gf5Ef0JxTDFQAOM1kdOHaTTR6lhxVotgP/AN7+szDZMxCiQq7Rh0GFYEkEnVp3QHYDNa4mlikV07SKXSNEgGhu9gEdTkavwt6ZFZF43jb25+Z//StNxdElVSKKNyc6kwxUeJyyDHlnrVlVjM3D33FnpwnPykLtHfSvePQUA68Qx8TLN5N9rgcrFf6Y2OAkw2jcnbDA/snzjqcHNPvGeFJd27wyHuSL1HUEYZXU+DBgGB8wK+d3gHZlQARggA+Pxpv4Lj7NDoeV13jjMrTuzspOtUto3VVVTkapD4eW9GupGmwfP0nNDqDqM+Yj/wAB5ESEo00r3LREmIOFVItXUoi7auveOSMkDAOKaMVV1nacRhdpLYuCwH3U7RdmcfuKWaM4/K1M0XO5Ydi0LR3hACxNggg9ZQ6nBiXck9dgMZIznrZWBsZoMjdZEc/cQDs6jJ0gWwx4tLiWb5iFFGfOTFcFhamGxa5Y4nu40jAHSNWJ0qPPTrZifpiufi6l5lt4WyysYtZ/FNKQ80p8yBk4/dI6V0c13o7WC0t1aUxRlikYBK9EUs5OlAFWQ9471iXWG5gPPf5D94/WoQKrHnuZ65VgBuQeiwxl/gThF+Gxb6VDcSvftFzJPsYg4+zjqJezGBMw8YVbvKPxtjGw34TLK6gFlCsx+0QkMO5GXAR5VPfUk50JgEZy2Nq7ZnaMRsxPb3LoluMDKglY/tJTGlUTWNCYxuDip93w2cZ67D7/APflLLW4nL9OnvnNf8NaQFmJIimj1k/juWYHQT0YRR6ieo1yHpppi5cfEsxA6WrHHz/5Vs5msEt4rS2i2VXeQ53LaVILk9WYvICSepNHKQzPN3dWIF28yXbA/SqLLe805bp0+GcSSD/12PmYjce4rIyW1v2bKLG3jhEbadTXDKAT3SQe6UUfxt57W/wuJOFcLXtDnsIi8hG2uQ5ZseOWckD5Ujcv8mSHi4Wd1lWIC8kZQQDJI0miPBJzpI1Zz0Ra6fa7x/tJY7ND3Y8TTerf6ND/AL5+Cedesqcaha0Tr/CZ5w5q47bP55fWLPKfDJL/AIhF225aQ3dwR07pDBB6a9CgH8Knrir9xVf+x/g2i3e6Yd64bCekMfdX5M2pvgwqwc1LUOGfbkNvpJadSiZbmdz8589+01dXEbk/lKDPkQin/jS8VdGKuNEiYyp8NQDDp4FSDn1qf53kzfcQP+tI+kMYp75/5EN1axXNuubmKJQVGPvYgu6fxDqvzG2adFncrWT1B+0SNZuaweR+0rSGUMMj/wDh8q9VHQ3GO8Oh94f8vAipEHIyOlbNVnEJh218BhW6zvHhljmjALxNqAPRgQVZfTKlhnwODvWrFGK5fSl9bVuNiMGRrsNbB15iervjitczzRuU1zM6ndWAOkdeoPX6Vp4nxgyo2uXtDpIBY5Y5GPe6nr4k1srNYa9houAH2H2nr0/8rsWoV90OWM9Z5QYA9AKzRmsV6AbTxxyZhkOQVJVl6MPD09QfGvcl4T+0ghk9eh+hU4+tYxWcVW1StvJhyOYnhuzPS1jU+Zbb6Ab14gtgucAZJyf+Q8B6VtoqKUop4sb/AC+0m1zleHJx8Sf1MK7OAcVe0nEyDWAroY2YgYkKMSpwdLZRfj41x4oxXb6a7l4XG05RdZS3Eh3jPxL2i3EgKxRrBn8ertG+QKhV+J1fDwrgg5ymEtr2pVOxLo1zhpD2boQQ8ZOT3whJDYyM7YqHrGazX7I0prKKMe/P8zNEdq6ni4m392I1ScPthuLma8O7AQMIY8vkktLGdRJyc4Y9TkVsySBEqqqs20EC6VZj1yBvKfMtt4kCk+JmjJMT6CevipPmUO3zGDTPw3n2KCHSsQjuG7pmlYOmwznIwcZ/B3d/Hxry+t7Nv0248fkfL37cvpPTaPtHT2jl4/fykxPYpaqJLkdo+kmK1Tctp31OehA9cKvqcY5OBRyT3kMsx1SyOJW8kSNS6xr5KrFRnxOTUhJZ9lw8yuddzedmskj9WVznsxjZVWLICjbIJ3Oa38nRarl2/sohv6yN/hGfrWKbMVO557jPpt7s/MzQUl0ax+fITXzjJm7Ufkgzn1kc5/8ASFdPI/7W4x4JD+plP/CuDmGYNdy4/Doj+aqGI+rVLcixd2dsdZQufMKin+rGqbRw6PfyHrvL38OmHvnbwTi0cNreX8hOlppW3G+iD/N0UY66mjLDz7WqjjgmvJ8Z+/vJck9dJfcn1EaDA/gFT3Ot20c0tjGMW2qO5KkkjW2pyoB6KXw+POp32Scv6pJLx+gBhh+o7R/qAo+Dede20HDVpBcOoAWeS1J77UCnoNz9hLMsbFYY0jjGEjUKo8gowK6KBRS8fnzpzi+bq+P+tl/RQv8A7av/AIYPuYv/ALa/0FI/G/ZBHNLJJHcyR9szO6lUcZfJbSTgjr0OQKfraDQqr1CqF39BimbrVdEUdIrRUyO5PU5lSe1HkDsme9tl7hy9wg/CepmUeXXUPn55rSA5BwzYycYJxivqph4GvmfmzhcaX92ka6EWc6VXIAGlSQB/ESfnV2ltYngxmVaqpccWcThwfzN/MaNP7zfzGmi3uOFjg4GiJr4x6SdDFwxbGrVjwG/yqa9lfCLGdbhp0gZhKqoJNOQoRSSFbfBYnfx0mrv6ocJOJT/RtkDPpK90+rfzNWNPq38zf41Z/M/JtsbieGGKIC5smMJRRiOaEnJBB2ZlkQ4/1dcKLbXCi7jtIwHVbe0hMentp5MF5GHUqGGM42WNz0OaoPaKjPh9ZcOz2P8Al6SvtPqf5m/xo0jzP8x/xq/uCezuzhgRHgilcAlnZASzsSzHfoMkgDwAApB9rHAoIbi2WKGNA0M5IVQASGhwTjyyfqavq1XeMFC+sps0prUsW5e6V8Qvn/tH/Gsd3z/2j/jV8cl8sWklhau1tCWeCNiTGpJJUbmpv/JCz/7LB/5a/wCFV/1o/L6yf9Efz+k+a+75j6/86yNPmPr/AM6+k/8AJCz/AOywf+Wv+FLvO/IsT24e2t4+0gftdCoo7VcFWTp10ksP3lHnXDrh+T1kl0BJxx+ko7u+Y+v/ADo7vmPr/wA6sHhM9vEssogikV4Qy6kXA0E5Y7HChX1NjfEZr1e8kQW9vEzaLqRyFVmVRCvdLa9CbybA4DMc+lIN24qnhNeM8t+fptGW7IYPwd5n7yu8p5r+lYLx+a/UU/WnAVklAWISy6c5KooVc48gAM7YAJ6dan4OQXPvGGP0VNZ+vdH6VGzt6qv2lH8+UsbsYJs9mD5Y/wByotcfmn1FYYpj8H6Vb0vL/D4TpuLnU35NaKfDokShv1qquHlRJEcZAlQ48SA4ON/MedNaPtMaxXKJjhGeXOI6jR9wVwxOTiNkHMxa0tITGGWEKQYX7RmxGUXMeNWrJJ2zTr7PrmN45irgu0p1IdmRVAQBkOCvQncfiryecyP2dqFH7zqv6Ippf47xD7U6mQxoye6YcrKPhIG1gfAV4+ytrlKFOEE5znPpPUiuzg4AMD3zLz9ozyf2kjuPUFu6f5QtN/JY/wA1yfxSyH5BioP0FI3DeDXhwsCGVANjMrQ6QM4xJpw/gMBT6mmvhvMkNnbww3Ylt2VAhaVDpZwCWIkTKHJDNjPSoa1S9fd1+I+Q/aT1Fq8CoOkSOYEe64rNFHgvJOIUO+wWNSWPovfJ+GKu3g3CktoI4Y/diQIPXHUnzJO59TSX7LeB5M9+471xNL2PXaAuSGGfznfPioSrBFerVj3SJ+UAfvPPpUFZm6kzNFFFclsKxWaKIRR9o/M0lnbr2O0k79krkAiPILFsHYnA2B2JxmqRjBdpGkYyOZG1M3vMdtzjH/wV9IcS4VFcRmOeNZI2xlWGRtuD6EHxr56urZY5p0QYVZ5VA64AYjGT1rR7PwbMe4/aIdpMBQMc8iauEj7lPh/xNdBjQSJK8SyiNhqVlDBoyQHGCN9jqHqop55G9m0E9jBNJLNmRNRVSgA3OwwucfOmm09mFinWNpPSSSRx9C2Kqe5CpXE3V1Kd2Fx0iPY3ljczpBZqltGUbW6xmF5BkAwxkgFc5yzDfy67d/Od3Fa9gIC0dzEjCBY8aI1IClnRgV07AAYz1x4kTfHPZJaTbwZtmznCANGSPOI7DffKlTnxpYu/ZbexklXiuM4BJZ0bCjAAD6vXA1Y3NZyadC4JbaRSys7NORfaNxMHPa25/dMBx+kmr9ai+aeYri+kieWOMGJHT7tm72soc4YbY0eZ61tveAXUOe0tZwAcZVDIPj91qwPU1FvdopwzKp8mOk/RsVsVrWCGXnLm0unuXh85ZnIXPVpHa21rM5hljiSM9oCFLAY2k3Xc9ASD6VYKSAjI6V83yXkfullbO2kYcn0CDc/DG9XL7MeHzQ2CLMGTvOyI53SNiSqnPTY+74ZxSd1YTkYtfSteMGNlBqP4vx6G2CmeRU1nSoO5c9cKo3Y/CuWz5wtpHEYk0SN7qSq0bN/CJANXyqiLYiPzbwU2Vys0QAhmlDL5R3BO4PgI5QSPDcsPxViRY0hCl9NlcsOzPjaXBOy5/sy4IA/CSR7pwHzmaGCS3kiuZEjSRSuWZVIPgyk9GB3HqKrLgjC4jmspSj6yRnYr28feR8flkVQw39OprK11OMWD5/v8o7WxdMdV/npNtteNbSh2GGibTIPNc4fHpjvDz2qe54WTEZDMIfdcKSBqJXQWxuVOCvllhkb7JNkH1yROxZSilNRyUG8ZjJ8dJAAPltVj3Vol5Y6WAYPECAd8OBkHHmGH1FZWqAqsSw/A/Ax+47pYYm8LsYmV2NxDbojlSCFzthtRJYAAjfpSVblQFLElAyklepUMDkY8SP603cD5ZgmkaN0VVljzHpQLolTJVjjdiAxIHTI6Up2ttns43PV442K+rhCRn6ivV9j4Y3KSeQ+hzPO9tlxZX/y2jPLzLZrnsrGSQ+dxKSD66S7Y/loj9oVwoxFbWsPljW36ALTmPY3Zfia4b/xnX/dxW2H2P8PX8Ep+M8x/91VjR6Ee0hb4tOO2rfcuPpn9ZX83P3EXBHbRJ6xwjI/8xnH6VBcXv5Zl1zzPMY+8A5AGB1GlAAAwyMgZGTg1bfGPZjYi3l0Qd8RuVJZyQwBIO586qr2c8Jhlv4FuI0limRgFfvAuV1qcH0VvrTtNekQFqqQCOvWKsl5YB7efun0HwuRWiRkGlWRSoHgCBgfKuuvEUYUAKMADAA8APCvdKzRhRRRRCFFFFEJg1833T5muD/8A6bj9JXH/AAr6QNfNcnvz/wDeLj/1ZK0uzv7h+EzO0/7Q+I+8u/2aD/6VZ+sCn67/APGmal32eLjhdl/3WI/VQf8AjTFWe3MzTExijFZoqMJjFarizR/fRX/iUH+tbqKITktuEwxnKRRqfNUUH6gV1YrNFEJXvtN5bEstvcSf9XiDRz4XLIjbiRW/CNYUNt7uTtioaZZ4HS3KQXVtOxjiEmlcnTrBYhSNlWQE6TnKY8atl0BBBGQdiD40uXvINoyERxLA47ySRABon/MngPhjB6GqbK+I5liPwxH4VxONbluzsG1gd5mlR5R2ZCuqKzHCpnOkMpOrKqc7yfFrqwnKyNIRMp7hi1CdSMbdmo1nBIyHUjofWoaHh/2aYlo44rqJ44lKIZJLkuAO17R5FzGx27x7ug58Kd7STIMjxGJhsxfRnbx1Kx2+JFI2jB3jdZyIi/5MXTSGWESEHVn7W0UZfWQ+VEKEqdWT3wPh40wcAv7m3jaOWzlbDsUKPARpbvY3kBHeLdQNsUyIcjI3+G9Rt5zBEj9kuqabGeyhGt/HGdwqA4O7lR60tYgvHAVljHw4Jitw/h98JkdLVU0ylh200eNJLgAiLWSQrem4pJtkYMgXBcSpgZ0gsJBtk50gkYzVwJe3RwRYSjOPekhGPjhjj9aqG2LCRNu/2693P4u0Hdz067Zr0HZVZQWHGPD+8w+1n42qOc7iX1wHj63IbutHJE2iWN+qNgEbjZlIIIYbH6ipalzlzhM6zS3FwscbOqxqkbF+4hZgzuVGWyxwoGAM7nOzGKqUkjfnGjjO08Tx6lI8wR9RivnTgtx9nnt3HSC4RT6IHMLf7Bavo6vm3jEOJryPONNzdKD5YlfB9NiDWhosEsp6gzP1uwRh0In0kKzUVyvxMXFpBMOkkSN9QM/rUrSMfhRRRRCFFFFEJg1QvFeTb2OWVRbsweWUqyyQ4YO7OPekBB72+RWKKYotaskrF76lsXDS5uVLFoLK1hkwHitoY2AORqRFVsHxGQalqKKXzmMQoooohCiiiiEKKKKIQrBooohODi/AYbpNE6Bx4HoynwZHHeRgQCCpBBAqPteSYFdXcyzsvu9tIzqvqEPd1fvEZ9aKK4QDvO5mLjkKzdtXY6SdyI2aNW/iVCAfmKleH8LigQRwxrGg/CgAH6daKK5y3nMzpIr554LayTXqwouZFuAzDKjCrKGZsk4OB4Deiim9O5UNjyiupQPw58xPois0UUtGoVGXHLVtI5d7eFnO5Zo1JPxJG9FFEJIRoBsNgPAV7ooonBCiiiidn//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5" name="AutoShape 14" descr="data:image/jpeg;base64,/9j/4AAQSkZJRgABAQAAAQABAAD/2wCEAAkGBhQSEBUUEhQUFRQUFRcXGBgXFRcUFRYXFRgWGBcXFhQXHCceGB0kHhcYHy8gIygpLCwsGR4xNTAqNSYrLCkBCQoKDgwOGg8PGiokHyQqLCw0LDIsLCwqLCwuLCwsLCwsLCwpLC4sLSwsKSwsLCwsLCovLywsLCksLiwsLCkpNP/AABEIANYA7AMBIgACEQEDEQH/xAAcAAACAgMBAQAAAAAAAAAAAAAABgQFAQMHAgj/xABTEAACAQMCAgUFCgkKAwcFAAABAgMABBESIQUxBhMiQVEUMmFxgQcjM0JScoKRkqEWU1Ric5SisdIVQ4OEk7K00dPjJETwNGOjwcLD4WRldKSz/8QAGwEBAAMBAQEBAAAAAAAAAAAAAAECAwQFBgf/xAA1EQACAQIEAggEBAcAAAAAAAAAAQIDEQQSITFBUQUTIjKRodHwYXGB4RQjUrFCQ2KCwdLx/9oADAMBAAIRAxEAPwDpFhcXTwW8j3cKNOiFV8nG7NH1mlcy7kAMfUpqf5DeflUf6r/u1QS3qxW3CHfOkGPkpY5NlMoAVQSSSQKuj0nJ+DtrhvSypEP/ABGDfdVbo0jTk1dG3yC8/Ko/1X/do8gvPyqP9V/3a98J431rtHInVSqA2ksHDIeTqwwDvsfAj0jNqKlO5WUXF2ZT+QXn5VH+q/7tHkF5+VR/qv8Au1cUVJBT+QXn5VH+q/7tHkF5+VR/qv8Au1cUUBT+QXn5VH+q/wC7W3gVxKTOkzq7RShQyp1eVaKKTddTb5c75qzqs4P8Pd/p0/w1vQgtaKKKAKKKKAK5z7oPF5lueqMzwwCNG96Yxli5cHrJh2lUaMDGkbnJ3Aro1LnTHo81wivEAZYs4BOBIjedHq5A5AIJ2yMHAJNZ1E3HQtG19Tmb8Hibd1Lnxkd5Cftsa8/yDb/iIf7Nf8qBalc9SerKnDROp0q3epTZoj83bvwedeW4vo+HjeP84DrIvtqMr9ILXmvNfc6NDYnBYV3WNUPimYz9aEGpkLyp8Hc3SY5AXEjj7MpZfurXbXaSDMbq4/NYN+6ttRnmuLFkyytel99H/OxTDwli0N/aQkAfYNX3D/dJj5XUTwH5YzND9tBqX6Sgemk+itY4ia31KumjrtrdJIgeNldGGVZSGVh4hhsa21yHh15JbPrt20knLIfgpPHWncx+WuG8dQ2PS+AceS6j1oCrKcOjecjYzg42I7ww2Irtp1VPYxlFxLOiiitSoUUVgmgAmjFAFZoDn3E/+y8F/S2/3W7Uxil3iA/4fgvz4futmpipDdlqvcj9f3Il/aM2l4yFljOqNjyyfORvFGGxHqPMCrK26SQmISSSJFzDLI6qUddmU5PMH69j31prR5GmsvoTWebaRqONh2sZ5VLjrdEQqK2WfD3YlwdKrd5FRHLFzpVgj6C2CcdYV05IB2zVvS1xS1MsRVThxhkPyZEIZD9oD2Zq54TxETwJKBjWuSPksNmU+kMCPZVdU7Mu8rjmj8ve3tEyiiipKBVZwf4e7/Tp/hrerOqzg/w93+nT/DW9AWtFFFCAooooAqFxbi8VtEZJm0rkAbFmZj5qIg3dj3KASalTzBFLMQqqCSTsAAMkk+AFc7eKadxxLIDKrGGGQYQW2CQWIBaOZwS+sA6QwQgjNVlKxaKuaOkBN3MjTK1u4HvcUCiW+dN8eUHeOOPO+lgQD8cHIqnubG8hUtJbl48gBkeLrQGIALwhyo3O5VyO/YZwyW98Hw13JJbNIodYgxhQId11XEZzIcHclwM5AUd9onDwRqt5nB7vfGuIj85XZtvmsp9NcdSUW7SRdSS0OZ8QsrUt/wAREIn7zIjW7/bIXPrBNeY+BIfgbi4Xw0T6x9TZrodt0nXLJdBYN3Clm96fq8rIms4GtWVuycZXDDmQtfF0chkLyLYQOJW1a7kLESPihIliZkUDkGCnvIyc1DhbiXbQn/yRcr5t25/SQxv94waDHfL8e2f1pJGf2SRTNH0ItknUvB1SudOlZHlgZiDpCOCkkLZ5AjQcYHaIrb0k6I20VrI8YlR8KEK3E+zu6ouxcg7sNqjJfivAJp7CPew376SqwIynIZZX5d4ZTsw9BBps4JxRraVJm7gFmC50snxsA7nSSXXv2I+MajmisVUaaa4Fsp2FWyARuD9VZpf6EXpezVScmItF7E8z9gpV/Xqp3VzmasGaAKyBRUkBRRRQCBefA8F9cZ+q1amGl64+C4N6l/wppipDdlq3dj9f3CiiitDnMVAHCiGfRPMiOxcojKqhmxqIbTqGTvz5k1YUVDinuXhUlDumngNw0cz27szBh1sTOxdsbLIhZtzpbDep/RTDStxSJsLJGMyQt1ij5QAw6fSUkevT4VKHSljJEvk8qrJIqapCiEFgTnqwS3d34rLuux1ZXVSkt+Pv4l/VZwf4e7/Tp/hrerOqzg/w93+nT/DW9WMS1ooooQFFFFALvTo6rUQ91zNDA3zHcGUe2NXX21tZQRggYPd3YPdjwrx00TECS90FxBK3oQOFc+xXZvZWzFYVNzansLNr0UigvlvOpkmkRAiskwVgoTq1DxyFVYhBp1Bt+ZXOSbC+QTZ6vh8KMeclykBC+kRxMzSH0EoD8oVa1WwX3lCzRBmilRnjbSQXTchZFyMbrhgcbE9+N4zst1a3NE/AEW0WBV6xEeN2Uhcy6JRLICNlyx1HGwztsOUbotEogby69j60O2BHdTRBE20qyTMHVhvsRsMCp3R/o5HZrIsJcxyOHwzF9LaVViHO51adRz3k16fikT3IgCiRwrM52YRBcAAk/GJIGBy5nuzCa4q4cMxEuooZ3jS2MsqrKjyTtPM8IETq4SMs+iR2ZQOyCFGokg4Bj9NbraGIc2cyH5kI2/beP6jTNmkHi911t3K/xUIhX1Rk9YfbIzj6ArOpLQmMbaEegCsgV5mmCKWJwqgkk9wHOuIsOnudj3u43268fX1MWf3imvyhcE6hgHB32B22+8VRdB+GNDZrrUrJKzSup2Klz2VI7iqBFPpU0qQ8bJjiRmwJL83MhPJYFMd3g+ga0HqVq9eCtFI5Zas6Zmil7oVcySwyTS5DS3ErAH4qghFT1qE0n0qaYauQFFFFAc54txBILbhEspwiIMnBOM2wA2HrrYPdEsfx+PWj/wCVMHDuHXsMMcQe1IjREBKSgkIoUE9v0Vv6q++VafYm/jquq2Nc0GkpLb4/YWh7odh+Up9T/wANex0/sPyqL9r/ACph6i98bP7Ev8dYNref/R/2cv8AHU3kR+V+l+P2KNenFif+ah+1/wDFe16ZWR/5qH7Yq2PD7s8xYn+ik/irWeD3B5pw/wDsH/ipeXv/AKLUuT8V/qQR0qtD/wAzD9sVpn43byS2wSeJsXCscOuwCSbnfbuqxPR+Y84uG/q7fxV4bozIecHDD/Vm/wA6NyehMXTi7pPxXoMUN4jHCujHwDAn6gahcH+Hu/06f4a3qutOAzRMXji4dG+Makt3RsHmNStnGw29FWfBbGSMzNM0bPLIH97DKoAjjjA7RJ+Jn21JkWVRL3jEMPwssceeQZ1Un1AnJqU1IPEejvksXWNcM9zI4AwFUOSw1FwwLEBcsSWwMbY2FUm2ldGNWcoK6Q9210sihkZXU8mUhgfURW2lLocmZpZIhiBlAJxhJJQxyyeOF2LDntzxTbSEs0bl4SzK5qurdZEZHAZXUqwPIqwwQfWDiljh7NE3k0pJkjHYY/z0QwFkB72GyuO5t+TrTZULinCUnTS+QVOpHU6XjbkGRu47keBBIIIJFTKOZGsZWK+lfjvBYDexPOrdXcAQM6uyMkn80cqd1cZjIOQcJ4VdytPBtMhlTumhQsf6S3XLKfSmod+F5Vrka3vYnjDpKrDDBGBZfA4G6sDvuOdYWcXqdMZI0Te5/aQoZJJbjq4kJ3mwEQZLAFACo57A1G6F8JWOJpRGIzcNrCD+bi/mk33zg6ie8tWmPodM7YubqWaEEHqy0h14OQHDMRj6z6RTJcTrGup2VFHexCKPacCjaeyLybWjlfx/yQ+O8S8nt5JBuwGEHypHIWMfaI9maRra30IFznSMEnmT3sfSTk+2rPpFx2K5eOOFw6Rkyuyg6C2CkYV8YfnIcrkAqKgE1y1nwKI8XFwqKWYhVHMkgD2mr3on0Ve4dLi4QpAhDxxsCJJWG6SSKfMQHtKp3JAJwAAVlrEiZZlkYOnmaljlRD8pUkQgN+dz9Iq1X3Rb+NZVMcUpGkRyMhjBY93VIxMpLFVGNAzner0FC93uZzzHV65qnC2M72otopnhRB1nWGMN1apoEi41YAmGRkgguMHlXRrfVoUOQX0jURsC2NyB4ZpY6JHXd3cnPLYB9Us6/wBxIvur0DAYOEcP6iBI86iq7tjGpju7kd2piT7amUUUAUUUUAUUUUAUUUUAVjNZpc6ZX7KkUMbMjTyYLKdLrEil5CrfFJwqZG415G4rOrUjSg5y2SuTGLk7IYs0ZrmotDbnVat1EmDk7vGwUfzsZPb57HIYZ2PMHfYdKbpm6uSZI5sZ0NCpDDG7RMGGsD6x3qO/zsJ0rQxK7N0+T3L16U6O6uvgPt3eLEheRgqKMknkKgHpRahdflERUnGzhiT4BVy2r0YzXMull9dtJGks0nVFyVxoRWaNQ6HCb5BBYKwI7AOTyqqgvmtpfK0PvqFpGOAvWKTqkjYAY0sM+o4I3FdvXXemxzqeaN9n8TrknFp5draAqPxs+Y19axD3xvaF9dR7foYjSdbdu1zLy7fZiUc8LENseg5rVcdPIlGRFL636uEe0yOD91VV907lKlkMMaDmwJm0/OlbRCn0ifRmrucfmc8p02+07jlxCcxQO8aBmRCypyB0jIXIBxnGORrRwrpBFPsGUSb5j1KWGMHIAPaUgghvAjkcgKXCuEvxBS8l7rQHBSNw+M8tQwsY+wfWaxwjg/U3cQ1nEdxImNEYOerkMZ1Ko2ZGXI33I5VbM3sjRVKjekdDoNFYFZq50BVXxzo/DcRv1kUbuUYKzIrMpIIBViMgjPMVZ5qn4l0wtICRJPHqHNFJkk/s4wW+6gFnh/RW2khjfTINcaNgXFwo7Sg+aJMd9T+i3RW2HWsbeJmW4kCM6iV1VQowHky2Mgnn3166PPm1iwCBp7OoYOkEhCQdxlQpx6andE71CsqB1MgubgsmoawOufSSucjIwR6CKxhubT2FrpxbFbzUc4khTT64mcMB6taH6VUVdJ6V8H8ptXVVDSKNcWdisi8tLdxO6+GGIO2a55b8IvJT73ZzD0zFIFH2iXPsU1zV6MnK64iElbU01YdFLTr75MLqS3JkkOMqr6WWJPn5bXjuCAnGRVjYe5xM+91cBF747cEEjwNw/a+yqn001jgKxW3U2hFtjzSig4OcksG87PeTufGrUsO4vNIOaegnjp6Ib1gDJJDKGPVOGE0UkeRIsaEdrGAerBzjVjddLXnudp/wzNkHUybg5B0wwq2COY1h/rqj6N8JaUC4knZzLkywskJi61GK6iFRdMilR2vO2AOcDF/0eAivJ4U2jaKOfSPNSSSSZXKju16QSBtlWPNjnpjLWxNVXd0M9FFFaGAUUUUAUUUUAUUVA47xdbW3kncEiNc4HNmJAVR6SxA9tATs0tdM+DvIqTxSxxyQB/hfgWSTQWDtsUPva4YHbcHnSRH0+vFl61sO2reIdmAw6fMXJ1dbq5OefftsKvjt9LxFGvJTi2EuiCBjsNshig2L6cMWbOMgCuapKFSEoyV1tbmdWGoSrTUYO3x5E606cwtkTgR4JQyKwlgJBwcSryBI5kYxjc1dyWsc6jJDxsSwKt8bbSyOp2IHIg5Fc3HDk+Tv8r4/r1cx7K9KXh98t3eNhuwQgCQDmGUgqWI5Eqd6+Yq9FU282Hk4vy9V5nvvAV4Qbk1Kw3cYs5tBSV1eHIZJmUiSFl5NKUBBHcX0EYJDAAlqp4ODzy6kkQdWpCyGJg7srYxoQkYVwdnywwcjPcx2PGZSVHVPKrxrKjIESUo4ypMOsgnG/ZbP5oqO1sGbXYyBJIydUXm4BPbXq2AMWrfKsugncgHtV00cXWw/5eLjb+pbfXl8/I+Zq4dVFnw7/t9Lm6GyWIakiu1wurUqIez4ggHNZ0mV1nzdSHA0M8McyqPGNfNQ+JUAnvqbZ9JWcN1qOCq6HCBtKkg6eshB1xZznUuoHHZbFL/EOKASMlrK0UR09aVIBMzljiMge99nSW045gAjBJ9VXkuyzzFSs7Rdua2ZbXrytktPdQlgELCExKRq7KsybgZPMMPOO+9b04iwkMbI4ljgil1FtYle0YdsMdyXUIDkdx50pIxQka5cOUjUF+tRpHcKDJHMW1Y2IAHytxV9ccObh6QsJInImVctCsevXqD9bMXYhdJbCqMZ0gL3VelNxllb9/A6IU5wa7V19TrMThlBG4IBB8QeVVHS7jhtLSSVQC/ZVAeWt2CqSO8DOojwU146KXLdSIZABJAqocElSuOwVJAPIYOQNwao/dZz5JF4eUpn2xygftEV2zdotndQgp1YxezaOb3/ABO4mDCS5ncMQSGf3skEEZhGEK5A7OMV0PoteQ3VnhY0iIIWWOICMJIuGyunuOzqfAjvBrmtTuBcbNnN1wBZGASVB5zjJKlO7Wp1YzzBYd4rzqdRt2kz6jH9Hw6vNSjZrzQ2xpd2mqKNTIh81tEsunst2/O3YuFBjHLVq5A15urSK1gM96OukY4SMsJTrcJlY5HUNqJjBL8lAOMAbybv3RrRQer62V/kLE6H6TSBVUes+oGkbinFJLmXrZiMgEIq+ZEp+KueZOBljucDkAANJNQPHwmAnXnxtzN8PSe9QlkupUyc6MiWNR3KBMGbSOXPNPfQ33R+ucQXYSOZto3XsxTH5IDE6JPzSTnuPcOaV4nVdDaxqAxttvk+mqQryT11PcxPRVCdPsrK1x9T6CvOIRwrqlkSNflOyov1sQKr5ellr1MkyzxSJEpZuqkSU+gAITkk4AHeSB31yfojwqSS8d4xFJ1EQXNz1kwBkbKqhLExkKhOQDjPLenAcGa4uopbi2hiFv2lKlJDLKdlIcKrBEHa0sBlmU/F37lUTjc+Uq0JUqjg9bcTZb5toJ7uZB5ROetdFx55wkNupHMjKpnvZmPfTH0a4B5NHqdmkuJVQzSMzNqdQdlB81FLNpUYAB9NVGBccQigyNNsouZBkbuSyW6keAIkk9BWPxpwpBcSk3wCiiitDMKKKKAKKKKAwTSL0447HcxvZ2rxTT5DlRIOyYHSQR5GQZG04C7d5OKme6BFIyxAyTR2mX8oMAbrDsvVhmTLpF5+oqPk5wMkL/D7Qi3WK3WyvLZQNKg9S4xyJaNXQt+dhD41xYnFKl2benjsT1cpR7LE836dxy5OAnKQvyCaDuGzsQRt34qbwhW6k8MlCJcJcKwLMAgyhBbV3qyhSpHPOOYpiVTG2rybiETciYZYbgY8Mly+PRiovE4bO4Km6PESUzpaS3nVkzzw8UPL0ZxXL+Ig9vU6MJVqYed3Hz8H9hXnt9EjIxHYLAlSGB05zpI2PLatA6x9IjVC0p0xp2iWY5Ayw5Y5k8gNzV2vB+Hg5HEbhQMnS0aq2B+c8A/dU6wu+E24LWtwomO2oyEud+R1bAehcD0VVSS1Sfge9X6WUo2gne3vmTbR5bZorZI5A4t1VSXjbsxaQxGG2B7PPHnAc693VtJOxEsUYeOMsshfL+ae0OqAIbcHzxy+uNd9KIVvWlSW2k1W6KCblI1TSx1AnBOCxzkA8gMbCtY43FJM5lv4EBhxi3bbfAAMzgsfohavnk1ryPlnTnfRvy9CS/CJ+rSZJQ7pGxVmxHMpGrzZVGl1JAykikHx76WuJySyyRlwsM0pTIkVkjmcZVHilGpQ2lQDHk8gQTuKu4eOWccOmO5mWUKy4IubpXzqxlGyO/mpU+nG1arm9klt1QmVwulikfDJtwC2e1OxQ8xtpqlLLT2VjVxk99T0/R5rcpNdTRdmQaQq6UR9wGLMMu3PAwOfInBG9r5b09TM5UGQosLq1vJLyIkZThig+Ko7xluQAEQlUkhsbyWRGBDXUkasunOyKXOjn8RBtWrpVevNEnlkkFvEJAxhUmS6YKRshYAg5A3RM+FWVZZtdffJXJjTtqyZe2N7ZyA2s0kwlGkgyp1o05KgdfG4Ydo94O5r3FPe8RtriOTRpiBKkBet66FgypJHsQSVI80c6qx0itGs5TPDraPrdCTdmd9Oeq1RqdSud9wAQBq8TVj0H4TNY6pgmtXbtIrF2MbdoPEzYDFSPNBwwJxuBq9BSb3NY2SbW4lRy6ydLBADgDCliO4nJ3o4gDoUZ3DAN2cZJzg+jG+1Xt30btprlktpJdPV6wpRJdLa2VlOcSIADHhTuN6jzdB7wAxK0c0kcSTBQDG7L1jrpGWK6gO7O/LIrndFp6Hv0+k6Uo9u6ZWzsVXGrU3WadRAGM+jv5ffQEOCCxbcbkAY57VlZSdypQ6zqVxhlZTvkEZBBJG9arpSdtJVQwJZiMYXO/31hZ7HrKUUs6enA83EpBYAsMFEVUxrkkfzVHpJ2/6NXfG+hV3BbszaLjzc9X2ZBuNtBOHwc7g5PhUro90fdeILLLExKIJ9HJomk1JCHXuYgSPg8ve+RBFPl2kkkDAoAxI0qOeAe/013U6Cy9o+YxfSdTrfynovMV+ivApDF1kMskJdjI4YakkY7IrxnDKAgUHSynx9F+/EbpNntDK3c0EsfVn5wmKNH9Tes1Ma0Mbhol2OA6DG4+UM9/8A141PxW/VxseQ60nJyfEVraxe1ntrmTT101y8dwVJK6boaYkDEAlY2it0BwO895roIrlicUkmsrmWRs9XxRRH+akN3bKqj6j9ddTqbWITuFFFFCQooooDxNJpUsc4AJOBk7b7Ac6TbTjN7fRrNC8NrbyAMhCi5uGU8ixJEUZ/Nw5HI7060u3fQaAu0kLS2sjHLNbyGMMTzLxHMTn0lc+mhDK49F9e811ezH03DQr9i36sVpHufWA822RWznWrSLJnx60Nr++px6P36fB3kMo8J7bDe14HQfs14K8SXnbWkn6O5kjP2ZIT++p0K2kQz0N0/BXl7H6DMJ1HsnRj99eD0fvV8ziAP6S0jb742Spv8p3g87hs/wDRz20n96RD91efwhkHnWF+PVFE/wDclNYyw1GW8V4FlOa4kTyHiY5XFk3rhnT90prwbbif/wBvPtuV/wDI1N/Ckd9rxAf1OU/3c1n8Kk/J78f1C6/8o6z/AAWH/SietqEDqOJ/I4d9u5/grItuKePD1/WW/wAq12nun2MsgjiaaSQ5wiW0zucAk4UJnYA/VVielS91tfn+ozj+8oqPwOH/AE/uOtqEP+TuJnnc2afNt5mP7UuKPwavG8/iLD9Fawp97l6mjpKx82y4gf6uE/vuK9fyxcHzOHXZ+c1rH/emq6wlBfwIjrKnMg/gIjfD3V9N6GuCin6MIX6qynudWSuHijeGQcpIp5kcfS1mpy3HEG82xjT9LeL+6KN/315ntuIBWeWawtkXdm0yzaR4l3eNR7RW6jCPdRXtMwvDLyI5gvTJjkl1EkwPo62IRyD1nVUTgsDTNOLcJa3EEgWaEN11lKzqHDKAAY2IO5UKwPnK22ef9MOkNwJMLd3E9sVyZYoXhizyYe9qgK+kO48fColhxF+pCxXEwi3wschhTfnlYtO+eed/GsqlWMd0ehhMFVxHca8Tqw4tGkoFygtpz2QZNOmQbHEVxgLINgdOQ3LKiqO96eQwX5eJWuAtv1TGJk0BzJrCl2bBwM505xkUgPaKxyy6j4vmQ/W+TW5ABtgY8Btj1VxuvbWKPbp9Cv8Amy8Cd0p46LqcTR2xhdsLL76jLIoGFcjAw67DO+RseQxChmdJEkjbS8balyiuM4wCVcEZHMeB35gUMv1VisZVG5ZuJ61LCU6dJ0tXHky84N03ngllkmRbjr3VnZMRSjQixqFQ9ggBc4yu7NvvXQ+Ccehu49cLZwcMpGl0b5Lod1P3HmCRXIKlcH4ubS4WceaOzMB8aEntbd5Tzx6iPjGuqjiXe0jxsf0PDI6lHRrgdlrBcLueQ3PqG5oBqg6e8RaHh82gEyygQRKObSTnqwB6cEn2V6B8oK3RnL8HhPfd8RRh9O9Vj90ZNdhrn3CuD9VLwyyGCLWN7iTwzGnVKfbJM7D5hroNVZqgoooqCQooooAooooAooooAoxRRQGMUYrNYNAfNnuQLnjkR/T/AHxSV9J4rlvQy2VBwfQqrqW6kbAA1MYsFmxzO/M11HFGAxXrFFFAFKHFIFub9llAeO1SIojAFOul1s0hU7MyoqBc8tTY3NN9KluP+MvfEyQn6Jt4wPvV6pPYvDcg3Ie7nkiEkkdvDhJDGxSSaVkDFOsG6IqsmdO7FsZAXdJ6QdAEsF663aQxMwWRHIbRq2R1YAHGrCnPyge6n7gez3QPPypifU8ULJ+yR7Qaz0ojLWNyANRNvNgc8nq2xtXO9VY7KNR0pqot0coorxI+ghZFeNmAKiRShYEZBQnZwfFSa91wuLi9T7enUhUV4O5lWxWSveOX7q80A4qC7CjTnY8jtXojPL6v8q92NlJPIIoQWkP1ICca3PxVHP04wMnapjFydkZ1KsKcHKbskdT6IylrC2LZJ6iMHPM6VC5+6vEcQubkSneK2LLF4NOcrJL6kGYwfEy+ANbL7g7+SLbW8hiwscRk+OsS4VymOUhUYB5AtnuqHe24mK8NtRoRUUXDJsILfGBED3SSAaR3hdTeGfb2R+bvV6Fh0KTrmnvTyuGCQ/8A40GpY2Hz2aST1MtNVa4IFRVVAFVQFAGwAAwAB3ADatlVLhRRRQBRRRQBRRRQBRRRQBRRRQBXiWTAJPcM/VvXomqnpbddVYXUneltM3tEbY++gEvosNI4JzwYJR7XtlcZ+ya6XSI1r1L8JX8XKIv/ANOdf/TT3UshBRRRUEhSzxROrv1b4tzF1fo62AvIo9bI8v8AZ+qmaqrpLw9pbdur+FjIli/SRnUoz4NjQfQxqsldWJi7Mo4+xfOO6eBWHpeBir+3RLF9n0Va1ScUu1a3hu0zpiKTenqXXTMD6o3ZiPFB4Vd1zHSU8HB/K+Ey2WVDRdZbqWGVHVN7znvwY+ryRuMnG9LNx0d4eDpnWbh0p+KZSsJP/dSSaoHXwAweWVXlTx0ZfFxeJ/3sUn24I1P3xE+2mCSIMCGAIOxBGQfWDXSrNamGaUH2W18jk0nuZyEaoLtJFP4yLP8A4kLAH7Nal9zW675rYfQlP3bfvroU/QSxY58miRvlRjqW+1EVNcp92KNrCe2SzluYxKkhZRcTvqIZAuAzk952FV6mm+B1LpDFRVlUYy2PuYDIM1xI/wCbEghB+lln+og+qmaGG2so8DqoEzklmVNR8WZzlj6SSaXPc16MpdcOSW8NxJKXlVtdxcDGiRkwUEgAxpxypysehllCQ0drAGHxurVn+2wLffV4xjHuo5atWrWd6kmyik4xJdjq7AOdRw10UKwRLntNGZB7++MgBQVzgkjGC0cF4JFaxdXEDjJZmY6nkdvOkkc7sx7yf3ACpuMV6qxmlYKKKKgkKKKKAKKKKAKKKKAKKKKAKwTRmsgUBgClr3RN7B4++eSCAenrpo0P7Jamalbpg2u4sIvG4aY/Nt4ZCP23joCN0pODaOPiX9ufZIzQ/wDu04ik7pjCxspWQZaLROo8TbyJNj2iMj2022tysiK6HKuoZT4qwBB+o1LKx2NtFFFQWCiiigFKG2Ec89swyjZmQdxjnLdansk1+oSJXno9IeoEbHLwM0DHvPVbKx+chjf6VT+lsWgR3I/5du3+glwsvsXCS/0VV3wV6R8W5jz/AEtvsfa0bD2Q1zzVmbwehN4FtfXI8YbZv2rlf/SKZKWuEnHEZPz7SLH9HNPn/wDoPrplraGxlPcKU+IANxhNhlLFznw6yeMDB7tkamyk+zbreIXsvdH1Nqv9Ghmk/anA+jV0UlsTegP/AGLJ5m5vCfWbufNMdLXQk4F3H+LvZ8eqXRP/AO7TLUEhWMVmigMA1msYoBoDNFFFAFFFFAFFFBNAFYoxWaAKKKKAKUuINr4uo7reyY/SuZgP7tufrq86QcZW0tpJ2VmCAdlcZZmYKqgnYZZgMnYc6WuFSLG0k91cQeUT6dYEqCONY9WiKPJyQupssd2JJ22AlES2L0jx3Hh41A6Bz6IXs28+zbqxn40DZa3cejRhfXG1a5OlVmvnXdsPXPF/FS9x/pTaIfKra9txcwxsAolV0uI1y/USKpzuc6WG6k94JFSykdDptFaLG56yJHxjWitjw1AHH31vqpoFFFFAa54VdWVgCrAqQeRBGCD6xXNuMSSx28SrlprK8jQ/KkVUcL7ZIZEHznNdMY1yTpd0xj8rMlsBJGpgaRtWlXa0mEoMJAOrK60LHAOVwTpqk7cTajTnUbUFccbSdTf2zqQVlt51Vu5t7eVMetQ59hprrn8rC1dVJCraXULpk4Hk12XhUepDLInqhWn8UhorGct7kfiN8sMMkshwkSM7H81AWP3ClnopaMlohkGJZi08v6SdjIw+jqC/RFHTPiCTmOwjcNJNLH16qdRjt0PWSGTHmatAjGcZ17VGbp7Z58+Q+q2uT+6KtEZSJ3B5eq4lOjbC6jimj8GeEdVMB+cFEBx4H0Gmquc8T6T21wEEbzJMkivDJ5JdEJINhq97GUYMUYZGVY7jnTPwjpZHIwhnxBdcjE5xqI+NA5wJkPMFd8HcA5FGSi/qt4j0ghhYIxLSkZWKNTJKw8erXcD844Ud5FaulUrLavoZlLNGmpSVYCSVEOGG4OGO43rTa8AeDULaSGJGOceTl2J8Xk60NI35zb1BYyFu5zkkWkfgNE1wR6ScxR+oCT1ivN/wy5WN2iuZ5HCkqhW1UM2NlLdSMAnvqT5Nd/lEH6s3+vVRx7pBNaFBJNCTJrIxAFHY05yZbxB8cbDfn4UBC4VHxZ5gs7GKIg5ceSuVI5AgDJB5bDwpg8iu07SzpMR8SSMRhvVJHuh9Olh6PBesum7yypEJYdUjaR71G2+CdxHfM2NjuBTKYbv8dbf2En+vUItJ3e1jZYcaSRurYNFNjJikwGx8pCDpkX85CQO/B2qxqhv+E3Ey6ZGtWGcjMMoKsOTKwmyrDuYEEUm9MOnd1wuZLcGOcGJZNUitqGSylcqw1AFMgntYO5J3MlTp5NAFAFZoAooooAooooDReWUcyGOVEkRuauodTggjKnY7gH2VXx9ELJfNs7Ueq3iH7lq3ooCHHwaBfNhiHqjQfuFSkiA5AD1DFeJLpF85lGOeSBj66x5Wmca1z84eOnx8dvXQG6ios3E4kIDSICSAMsO8Mwz4ZCnBPPFE/FYU8+VF2J3YDZfOPPuoCVRUdr+MZzIgwcHtLsQMkHfw3rEfEomOBIhOrTsw87AbA33OCD7aAT+m3D7+7mFtCqpalQWkLgK5OdSyAHWVG3YUYbO7Y2FR0m9zBY7L3g651bMksjiMdWUdX5nTGi5D4G/Y3LGujw8QjdsK6scA7HIIOrGDyPmty8Kq+kdpFeWzQ+UCNXwxZGjJKIw1DtZBUkYPd3HvBo4pm8K84pRTsve/M5L0m4o9/NLPocwJpUcwkcRbEXWjOCzsdWCCRkcgua63wOIzcMhUuymS0jGsHtAvCo1A+Izn11t4Twa2S2MESo8JBVxkSayw7Zkb4zMDvnx8MVL8pihMcQ7OVwiKhwFQAclGFABA3wKRjZ3ZevXVSKjGNkvH6i3wvoA9vGI4r2ZF8Egs1ye9mJhJZj3sSSam/gpN38RvPYtoP3W9WTdIYAqsX7LIXB0vgqFZueOelGOnmQp22rLcfhGcsRhOsPYfZdzk9nY7HA5nwq5y2Kz8EH7+IXx+lAP3QVpn6ApIFEt1eSKro+l5UK6kYMpwIxyIHKr2Ti8SgEtjK6gNLasFgo7OM5JYADGSTtmt9tcrIoZDlWGQeX3HceqgPF/YJNGY5ASpwdmZDlWDKQykMCCAcg91QPwYi+Xdfrt3/q1b0UBUfgxF8u6/Xbv/AFaPwXi+Xdfrt3/q1b0UBUfgvF+Muv1y6/1aPwYj/GXX65c/6lW9FAVB6NR/jLr9buP9Sq+/9zmznYPMksrAaQz3E7EAEnAJflkn66Z6xigM0UUUAUUUUAUUUUAUUUUBV8Q6OxTTLK+osoAxkaSAScMMb8/3VAHQa30BcybHOdY1ZIUHfT8pdfziT6KKKAk3HRiOR2ZmftAgjsAbxvHnAXmFfAJzyHhXg9E4jqy0naDrzTZXDgqOx4yEgnJ2G/MEooDI6Jw5c9ol+sznQfhCxbGU8WYjOcZPdtWG6IxHALSEd+WXtbRZy2nO5hQ5BBznuOKKKA2R9GYw2vVJqMfVE9gao8klSFQDfPMAHYb14/BWLKks50hfxYBKatJOlB3Ow22Od996xRQE7h/B44kZFyVbGQcdyKncB3KKL/hSyujMSDGcjAXmGVhuVLDdR5pGeRyNqKKAhw9GEAA6yVgsZiGrqmwDqyR73sTq3xjOlc5xXiPojEDkF86WB2j3La8nGjH843Z8zl2dqKKAyOiUI5GTVoKE6tiCwfPV40Ag5IwoAycDli04fYrDEsaZ0qMDPPxyaKKAk0UUUAUUUUAUUUUAUUUUB//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6" name="AutoShape 16" descr="data:image/jpeg;base64,/9j/4AAQSkZJRgABAQAAAQABAAD/2wCEAAkGBhQSEBUUEhQUFRQUFRcXGBgXFRcUFRYXFRgWGBcXFhQXHCceGB0kHhcYHy8gIygpLCwsGR4xNTAqNSYrLCkBCQoKDgwOGg8PGiokHyQqLCw0LDIsLCwqLCwuLCwsLCwsLCwpLC4sLSwsKSwsLCwsLCovLywsLCksLiwsLCkpNP/AABEIANYA7AMBIgACEQEDEQH/xAAcAAACAgMBAQAAAAAAAAAAAAAABgQFAQMHAgj/xABTEAACAQMCAgUFCgkKAwcFAAABAgMABBESIQUxBhMiQVEUMmFxgQcjM0JScoKRkqEWU1Ric5SisdIVQ4OEk7K00dPjJETwNGOjwcLD4WRldKSz/8QAGwEBAAMBAQEBAAAAAAAAAAAAAAECAwQFBgf/xAA1EQACAQIEAggEBAcAAAAAAAAAAQIDEQQSITFBUQUTIjKRodHwYXGB4RQjUrFCQ2KCwdLx/9oADAMBAAIRAxEAPwDpFhcXTwW8j3cKNOiFV8nG7NH1mlcy7kAMfUpqf5DeflUf6r/u1QS3qxW3CHfOkGPkpY5NlMoAVQSSSQKuj0nJ+DtrhvSypEP/ABGDfdVbo0jTk1dG3yC8/Ko/1X/do8gvPyqP9V/3a98J431rtHInVSqA2ksHDIeTqwwDvsfAj0jNqKlO5WUXF2ZT+QXn5VH+q/7tHkF5+VR/qv8Au1cUVJBT+QXn5VH+q/7tHkF5+VR/qv8Au1cUUBT+QXn5VH+q/wC7W3gVxKTOkzq7RShQyp1eVaKKTddTb5c75qzqs4P8Pd/p0/w1vQgtaKKKAKKKKAK5z7oPF5lueqMzwwCNG96Yxli5cHrJh2lUaMDGkbnJ3Aro1LnTHo81wivEAZYs4BOBIjedHq5A5AIJ2yMHAJNZ1E3HQtG19Tmb8Hibd1Lnxkd5Cftsa8/yDb/iIf7Nf8qBalc9SerKnDROp0q3epTZoj83bvwedeW4vo+HjeP84DrIvtqMr9ILXmvNfc6NDYnBYV3WNUPimYz9aEGpkLyp8Hc3SY5AXEjj7MpZfurXbXaSDMbq4/NYN+6ttRnmuLFkyytel99H/OxTDwli0N/aQkAfYNX3D/dJj5XUTwH5YzND9tBqX6Sgemk+itY4ia31KumjrtrdJIgeNldGGVZSGVh4hhsa21yHh15JbPrt20knLIfgpPHWncx+WuG8dQ2PS+AceS6j1oCrKcOjecjYzg42I7ww2Irtp1VPYxlFxLOiiitSoUUVgmgAmjFAFZoDn3E/+y8F/S2/3W7Uxil3iA/4fgvz4futmpipDdlqvcj9f3Il/aM2l4yFljOqNjyyfORvFGGxHqPMCrK26SQmISSSJFzDLI6qUddmU5PMH69j31prR5GmsvoTWebaRqONh2sZ5VLjrdEQqK2WfD3YlwdKrd5FRHLFzpVgj6C2CcdYV05IB2zVvS1xS1MsRVThxhkPyZEIZD9oD2Zq54TxETwJKBjWuSPksNmU+kMCPZVdU7Mu8rjmj8ve3tEyiiipKBVZwf4e7/Tp/hrerOqzg/w93+nT/DW9AWtFFFCAooooAqFxbi8VtEZJm0rkAbFmZj5qIg3dj3KASalTzBFLMQqqCSTsAAMkk+AFc7eKadxxLIDKrGGGQYQW2CQWIBaOZwS+sA6QwQgjNVlKxaKuaOkBN3MjTK1u4HvcUCiW+dN8eUHeOOPO+lgQD8cHIqnubG8hUtJbl48gBkeLrQGIALwhyo3O5VyO/YZwyW98Hw13JJbNIodYgxhQId11XEZzIcHclwM5AUd9onDwRqt5nB7vfGuIj85XZtvmsp9NcdSUW7SRdSS0OZ8QsrUt/wAREIn7zIjW7/bIXPrBNeY+BIfgbi4Xw0T6x9TZrodt0nXLJdBYN3Clm96fq8rIms4GtWVuycZXDDmQtfF0chkLyLYQOJW1a7kLESPihIliZkUDkGCnvIyc1DhbiXbQn/yRcr5t25/SQxv94waDHfL8e2f1pJGf2SRTNH0ItknUvB1SudOlZHlgZiDpCOCkkLZ5AjQcYHaIrb0k6I20VrI8YlR8KEK3E+zu6ouxcg7sNqjJfivAJp7CPew376SqwIynIZZX5d4ZTsw9BBps4JxRraVJm7gFmC50snxsA7nSSXXv2I+MajmisVUaaa4Fsp2FWyARuD9VZpf6EXpezVScmItF7E8z9gpV/Xqp3VzmasGaAKyBRUkBRRRQCBefA8F9cZ+q1amGl64+C4N6l/wppipDdlq3dj9f3CiiitDnMVAHCiGfRPMiOxcojKqhmxqIbTqGTvz5k1YUVDinuXhUlDumngNw0cz27szBh1sTOxdsbLIhZtzpbDep/RTDStxSJsLJGMyQt1ij5QAw6fSUkevT4VKHSljJEvk8qrJIqapCiEFgTnqwS3d34rLuux1ZXVSkt+Pv4l/VZwf4e7/Tp/hrerOqzg/w93+nT/DW9WMS1ooooQFFFFALvTo6rUQ91zNDA3zHcGUe2NXX21tZQRggYPd3YPdjwrx00TECS90FxBK3oQOFc+xXZvZWzFYVNzansLNr0UigvlvOpkmkRAiskwVgoTq1DxyFVYhBp1Bt+ZXOSbC+QTZ6vh8KMeclykBC+kRxMzSH0EoD8oVa1WwX3lCzRBmilRnjbSQXTchZFyMbrhgcbE9+N4zst1a3NE/AEW0WBV6xEeN2Uhcy6JRLICNlyx1HGwztsOUbotEogby69j60O2BHdTRBE20qyTMHVhvsRsMCp3R/o5HZrIsJcxyOHwzF9LaVViHO51adRz3k16fikT3IgCiRwrM52YRBcAAk/GJIGBy5nuzCa4q4cMxEuooZ3jS2MsqrKjyTtPM8IETq4SMs+iR2ZQOyCFGokg4Bj9NbraGIc2cyH5kI2/beP6jTNmkHi911t3K/xUIhX1Rk9YfbIzj6ArOpLQmMbaEegCsgV5mmCKWJwqgkk9wHOuIsOnudj3u43268fX1MWf3imvyhcE6hgHB32B22+8VRdB+GNDZrrUrJKzSup2Klz2VI7iqBFPpU0qQ8bJjiRmwJL83MhPJYFMd3g+ga0HqVq9eCtFI5Zas6Zmil7oVcySwyTS5DS3ErAH4qghFT1qE0n0qaYauQFFFFAc54txBILbhEspwiIMnBOM2wA2HrrYPdEsfx+PWj/wCVMHDuHXsMMcQe1IjREBKSgkIoUE9v0Vv6q++VafYm/jquq2Nc0GkpLb4/YWh7odh+Up9T/wANex0/sPyqL9r/ACph6i98bP7Ev8dYNref/R/2cv8AHU3kR+V+l+P2KNenFif+ah+1/wDFe16ZWR/5qH7Yq2PD7s8xYn+ik/irWeD3B5pw/wDsH/ipeXv/AKLUuT8V/qQR0qtD/wAzD9sVpn43byS2wSeJsXCscOuwCSbnfbuqxPR+Y84uG/q7fxV4bozIecHDD/Vm/wA6NyehMXTi7pPxXoMUN4jHCujHwDAn6gahcH+Hu/06f4a3qutOAzRMXji4dG+Makt3RsHmNStnGw29FWfBbGSMzNM0bPLIH97DKoAjjjA7RJ+Jn21JkWVRL3jEMPwssceeQZ1Un1AnJqU1IPEejvksXWNcM9zI4AwFUOSw1FwwLEBcsSWwMbY2FUm2ldGNWcoK6Q9210sihkZXU8mUhgfURW2lLocmZpZIhiBlAJxhJJQxyyeOF2LDntzxTbSEs0bl4SzK5qurdZEZHAZXUqwPIqwwQfWDiljh7NE3k0pJkjHYY/z0QwFkB72GyuO5t+TrTZULinCUnTS+QVOpHU6XjbkGRu47keBBIIIJFTKOZGsZWK+lfjvBYDexPOrdXcAQM6uyMkn80cqd1cZjIOQcJ4VdytPBtMhlTumhQsf6S3XLKfSmod+F5Vrka3vYnjDpKrDDBGBZfA4G6sDvuOdYWcXqdMZI0Te5/aQoZJJbjq4kJ3mwEQZLAFACo57A1G6F8JWOJpRGIzcNrCD+bi/mk33zg6ie8tWmPodM7YubqWaEEHqy0h14OQHDMRj6z6RTJcTrGup2VFHexCKPacCjaeyLybWjlfx/yQ+O8S8nt5JBuwGEHypHIWMfaI9maRra30IFznSMEnmT3sfSTk+2rPpFx2K5eOOFw6Rkyuyg6C2CkYV8YfnIcrkAqKgE1y1nwKI8XFwqKWYhVHMkgD2mr3on0Ve4dLi4QpAhDxxsCJJWG6SSKfMQHtKp3JAJwAAVlrEiZZlkYOnmaljlRD8pUkQgN+dz9Iq1X3Rb+NZVMcUpGkRyMhjBY93VIxMpLFVGNAzner0FC93uZzzHV65qnC2M72otopnhRB1nWGMN1apoEi41YAmGRkgguMHlXRrfVoUOQX0jURsC2NyB4ZpY6JHXd3cnPLYB9Us6/wBxIvur0DAYOEcP6iBI86iq7tjGpju7kd2piT7amUUUAUUUUAUUUUAUUUUAVjNZpc6ZX7KkUMbMjTyYLKdLrEil5CrfFJwqZG415G4rOrUjSg5y2SuTGLk7IYs0ZrmotDbnVat1EmDk7vGwUfzsZPb57HIYZ2PMHfYdKbpm6uSZI5sZ0NCpDDG7RMGGsD6x3qO/zsJ0rQxK7N0+T3L16U6O6uvgPt3eLEheRgqKMknkKgHpRahdflERUnGzhiT4BVy2r0YzXMull9dtJGks0nVFyVxoRWaNQ6HCb5BBYKwI7AOTyqqgvmtpfK0PvqFpGOAvWKTqkjYAY0sM+o4I3FdvXXemxzqeaN9n8TrknFp5draAqPxs+Y19axD3xvaF9dR7foYjSdbdu1zLy7fZiUc8LENseg5rVcdPIlGRFL636uEe0yOD91VV907lKlkMMaDmwJm0/OlbRCn0ifRmrucfmc8p02+07jlxCcxQO8aBmRCypyB0jIXIBxnGORrRwrpBFPsGUSb5j1KWGMHIAPaUgghvAjkcgKXCuEvxBS8l7rQHBSNw+M8tQwsY+wfWaxwjg/U3cQ1nEdxImNEYOerkMZ1Ko2ZGXI33I5VbM3sjRVKjekdDoNFYFZq50BVXxzo/DcRv1kUbuUYKzIrMpIIBViMgjPMVZ5qn4l0wtICRJPHqHNFJkk/s4wW+6gFnh/RW2khjfTINcaNgXFwo7Sg+aJMd9T+i3RW2HWsbeJmW4kCM6iV1VQowHky2Mgnn3166PPm1iwCBp7OoYOkEhCQdxlQpx6andE71CsqB1MgubgsmoawOufSSucjIwR6CKxhubT2FrpxbFbzUc4khTT64mcMB6taH6VUVdJ6V8H8ptXVVDSKNcWdisi8tLdxO6+GGIO2a55b8IvJT73ZzD0zFIFH2iXPsU1zV6MnK64iElbU01YdFLTr75MLqS3JkkOMqr6WWJPn5bXjuCAnGRVjYe5xM+91cBF747cEEjwNw/a+yqn001jgKxW3U2hFtjzSig4OcksG87PeTufGrUsO4vNIOaegnjp6Ib1gDJJDKGPVOGE0UkeRIsaEdrGAerBzjVjddLXnudp/wzNkHUybg5B0wwq2COY1h/rqj6N8JaUC4knZzLkywskJi61GK6iFRdMilR2vO2AOcDF/0eAivJ4U2jaKOfSPNSSSSZXKju16QSBtlWPNjnpjLWxNVXd0M9FFFaGAUUUUAUUUUAUUVA47xdbW3kncEiNc4HNmJAVR6SxA9tATs0tdM+DvIqTxSxxyQB/hfgWSTQWDtsUPva4YHbcHnSRH0+vFl61sO2reIdmAw6fMXJ1dbq5OefftsKvjt9LxFGvJTi2EuiCBjsNshig2L6cMWbOMgCuapKFSEoyV1tbmdWGoSrTUYO3x5E606cwtkTgR4JQyKwlgJBwcSryBI5kYxjc1dyWsc6jJDxsSwKt8bbSyOp2IHIg5Fc3HDk+Tv8r4/r1cx7K9KXh98t3eNhuwQgCQDmGUgqWI5Eqd6+Yq9FU282Hk4vy9V5nvvAV4Qbk1Kw3cYs5tBSV1eHIZJmUiSFl5NKUBBHcX0EYJDAAlqp4ODzy6kkQdWpCyGJg7srYxoQkYVwdnywwcjPcx2PGZSVHVPKrxrKjIESUo4ypMOsgnG/ZbP5oqO1sGbXYyBJIydUXm4BPbXq2AMWrfKsugncgHtV00cXWw/5eLjb+pbfXl8/I+Zq4dVFnw7/t9Lm6GyWIakiu1wurUqIez4ggHNZ0mV1nzdSHA0M8McyqPGNfNQ+JUAnvqbZ9JWcN1qOCq6HCBtKkg6eshB1xZznUuoHHZbFL/EOKASMlrK0UR09aVIBMzljiMge99nSW045gAjBJ9VXkuyzzFSs7Rdua2ZbXrytktPdQlgELCExKRq7KsybgZPMMPOO+9b04iwkMbI4ljgil1FtYle0YdsMdyXUIDkdx50pIxQka5cOUjUF+tRpHcKDJHMW1Y2IAHytxV9ccObh6QsJInImVctCsevXqD9bMXYhdJbCqMZ0gL3VelNxllb9/A6IU5wa7V19TrMThlBG4IBB8QeVVHS7jhtLSSVQC/ZVAeWt2CqSO8DOojwU146KXLdSIZABJAqocElSuOwVJAPIYOQNwao/dZz5JF4eUpn2xygftEV2zdotndQgp1YxezaOb3/ABO4mDCS5ncMQSGf3skEEZhGEK5A7OMV0PoteQ3VnhY0iIIWWOICMJIuGyunuOzqfAjvBrmtTuBcbNnN1wBZGASVB5zjJKlO7Wp1YzzBYd4rzqdRt2kz6jH9Hw6vNSjZrzQ2xpd2mqKNTIh81tEsunst2/O3YuFBjHLVq5A15urSK1gM96OukY4SMsJTrcJlY5HUNqJjBL8lAOMAbybv3RrRQer62V/kLE6H6TSBVUes+oGkbinFJLmXrZiMgEIq+ZEp+KueZOBljucDkAANJNQPHwmAnXnxtzN8PSe9QlkupUyc6MiWNR3KBMGbSOXPNPfQ33R+ucQXYSOZto3XsxTH5IDE6JPzSTnuPcOaV4nVdDaxqAxttvk+mqQryT11PcxPRVCdPsrK1x9T6CvOIRwrqlkSNflOyov1sQKr5ellr1MkyzxSJEpZuqkSU+gAITkk4AHeSB31yfojwqSS8d4xFJ1EQXNz1kwBkbKqhLExkKhOQDjPLenAcGa4uopbi2hiFv2lKlJDLKdlIcKrBEHa0sBlmU/F37lUTjc+Uq0JUqjg9bcTZb5toJ7uZB5ROetdFx55wkNupHMjKpnvZmPfTH0a4B5NHqdmkuJVQzSMzNqdQdlB81FLNpUYAB9NVGBccQigyNNsouZBkbuSyW6keAIkk9BWPxpwpBcSk3wCiiitDMKKKKAKKKKAwTSL0447HcxvZ2rxTT5DlRIOyYHSQR5GQZG04C7d5OKme6BFIyxAyTR2mX8oMAbrDsvVhmTLpF5+oqPk5wMkL/D7Qi3WK3WyvLZQNKg9S4xyJaNXQt+dhD41xYnFKl2benjsT1cpR7LE836dxy5OAnKQvyCaDuGzsQRt34qbwhW6k8MlCJcJcKwLMAgyhBbV3qyhSpHPOOYpiVTG2rybiETciYZYbgY8Mly+PRiovE4bO4Km6PESUzpaS3nVkzzw8UPL0ZxXL+Ig9vU6MJVqYed3Hz8H9hXnt9EjIxHYLAlSGB05zpI2PLatA6x9IjVC0p0xp2iWY5Ayw5Y5k8gNzV2vB+Hg5HEbhQMnS0aq2B+c8A/dU6wu+E24LWtwomO2oyEud+R1bAehcD0VVSS1Sfge9X6WUo2gne3vmTbR5bZorZI5A4t1VSXjbsxaQxGG2B7PPHnAc693VtJOxEsUYeOMsshfL+ae0OqAIbcHzxy+uNd9KIVvWlSW2k1W6KCblI1TSx1AnBOCxzkA8gMbCtY43FJM5lv4EBhxi3bbfAAMzgsfohavnk1ryPlnTnfRvy9CS/CJ+rSZJQ7pGxVmxHMpGrzZVGl1JAykikHx76WuJySyyRlwsM0pTIkVkjmcZVHilGpQ2lQDHk8gQTuKu4eOWccOmO5mWUKy4IubpXzqxlGyO/mpU+nG1arm9klt1QmVwulikfDJtwC2e1OxQ8xtpqlLLT2VjVxk99T0/R5rcpNdTRdmQaQq6UR9wGLMMu3PAwOfInBG9r5b09TM5UGQosLq1vJLyIkZThig+Ko7xluQAEQlUkhsbyWRGBDXUkasunOyKXOjn8RBtWrpVevNEnlkkFvEJAxhUmS6YKRshYAg5A3RM+FWVZZtdffJXJjTtqyZe2N7ZyA2s0kwlGkgyp1o05KgdfG4Ydo94O5r3FPe8RtriOTRpiBKkBet66FgypJHsQSVI80c6qx0itGs5TPDraPrdCTdmd9Oeq1RqdSud9wAQBq8TVj0H4TNY6pgmtXbtIrF2MbdoPEzYDFSPNBwwJxuBq9BSb3NY2SbW4lRy6ydLBADgDCliO4nJ3o4gDoUZ3DAN2cZJzg+jG+1Xt30btprlktpJdPV6wpRJdLa2VlOcSIADHhTuN6jzdB7wAxK0c0kcSTBQDG7L1jrpGWK6gO7O/LIrndFp6Hv0+k6Uo9u6ZWzsVXGrU3WadRAGM+jv5ffQEOCCxbcbkAY57VlZSdypQ6zqVxhlZTvkEZBBJG9arpSdtJVQwJZiMYXO/31hZ7HrKUUs6enA83EpBYAsMFEVUxrkkfzVHpJ2/6NXfG+hV3BbszaLjzc9X2ZBuNtBOHwc7g5PhUro90fdeILLLExKIJ9HJomk1JCHXuYgSPg8ve+RBFPl2kkkDAoAxI0qOeAe/013U6Cy9o+YxfSdTrfynovMV+ivApDF1kMskJdjI4YakkY7IrxnDKAgUHSynx9F+/EbpNntDK3c0EsfVn5wmKNH9Tes1Ma0Mbhol2OA6DG4+UM9/8A141PxW/VxseQ60nJyfEVraxe1ntrmTT101y8dwVJK6boaYkDEAlY2it0BwO895roIrlicUkmsrmWRs9XxRRH+akN3bKqj6j9ddTqbWITuFFFFCQooooDxNJpUsc4AJOBk7b7Ac6TbTjN7fRrNC8NrbyAMhCi5uGU8ixJEUZ/Nw5HI7060u3fQaAu0kLS2sjHLNbyGMMTzLxHMTn0lc+mhDK49F9e811ezH03DQr9i36sVpHufWA822RWznWrSLJnx60Nr++px6P36fB3kMo8J7bDe14HQfs14K8SXnbWkn6O5kjP2ZIT++p0K2kQz0N0/BXl7H6DMJ1HsnRj99eD0fvV8ziAP6S0jb742Spv8p3g87hs/wDRz20n96RD91efwhkHnWF+PVFE/wDclNYyw1GW8V4FlOa4kTyHiY5XFk3rhnT90prwbbif/wBvPtuV/wDI1N/Ckd9rxAf1OU/3c1n8Kk/J78f1C6/8o6z/AAWH/SietqEDqOJ/I4d9u5/grItuKePD1/WW/wAq12nun2MsgjiaaSQ5wiW0zucAk4UJnYA/VVielS91tfn+ozj+8oqPwOH/AE/uOtqEP+TuJnnc2afNt5mP7UuKPwavG8/iLD9Fawp97l6mjpKx82y4gf6uE/vuK9fyxcHzOHXZ+c1rH/emq6wlBfwIjrKnMg/gIjfD3V9N6GuCin6MIX6qynudWSuHijeGQcpIp5kcfS1mpy3HEG82xjT9LeL+6KN/315ntuIBWeWawtkXdm0yzaR4l3eNR7RW6jCPdRXtMwvDLyI5gvTJjkl1EkwPo62IRyD1nVUTgsDTNOLcJa3EEgWaEN11lKzqHDKAAY2IO5UKwPnK22ef9MOkNwJMLd3E9sVyZYoXhizyYe9qgK+kO48fColhxF+pCxXEwi3wschhTfnlYtO+eed/GsqlWMd0ehhMFVxHca8Tqw4tGkoFygtpz2QZNOmQbHEVxgLINgdOQ3LKiqO96eQwX5eJWuAtv1TGJk0BzJrCl2bBwM505xkUgPaKxyy6j4vmQ/W+TW5ABtgY8Btj1VxuvbWKPbp9Cv8Amy8Cd0p46LqcTR2xhdsLL76jLIoGFcjAw67DO+RseQxChmdJEkjbS8balyiuM4wCVcEZHMeB35gUMv1VisZVG5ZuJ61LCU6dJ0tXHky84N03ngllkmRbjr3VnZMRSjQixqFQ9ggBc4yu7NvvXQ+Ccehu49cLZwcMpGl0b5Lod1P3HmCRXIKlcH4ubS4WceaOzMB8aEntbd5Tzx6iPjGuqjiXe0jxsf0PDI6lHRrgdlrBcLueQ3PqG5oBqg6e8RaHh82gEyygQRKObSTnqwB6cEn2V6B8oK3RnL8HhPfd8RRh9O9Vj90ZNdhrn3CuD9VLwyyGCLWN7iTwzGnVKfbJM7D5hroNVZqgoooqCQooooAooooAooooAoxRRQGMUYrNYNAfNnuQLnjkR/T/AHxSV9J4rlvQy2VBwfQqrqW6kbAA1MYsFmxzO/M11HFGAxXrFFFAFKHFIFub9llAeO1SIojAFOul1s0hU7MyoqBc8tTY3NN9KluP+MvfEyQn6Jt4wPvV6pPYvDcg3Ie7nkiEkkdvDhJDGxSSaVkDFOsG6IqsmdO7FsZAXdJ6QdAEsF663aQxMwWRHIbRq2R1YAHGrCnPyge6n7gez3QPPypifU8ULJ+yR7Qaz0ojLWNyANRNvNgc8nq2xtXO9VY7KNR0pqot0coorxI+ghZFeNmAKiRShYEZBQnZwfFSa91wuLi9T7enUhUV4O5lWxWSveOX7q80A4qC7CjTnY8jtXojPL6v8q92NlJPIIoQWkP1ICca3PxVHP04wMnapjFydkZ1KsKcHKbskdT6IylrC2LZJ6iMHPM6VC5+6vEcQubkSneK2LLF4NOcrJL6kGYwfEy+ANbL7g7+SLbW8hiwscRk+OsS4VymOUhUYB5AtnuqHe24mK8NtRoRUUXDJsILfGBED3SSAaR3hdTeGfb2R+bvV6Fh0KTrmnvTyuGCQ/8A40GpY2Hz2aST1MtNVa4IFRVVAFVQFAGwAAwAB3ADatlVLhRRRQBRRRQBRRRQBRRRQBRRRQBXiWTAJPcM/VvXomqnpbddVYXUneltM3tEbY++gEvosNI4JzwYJR7XtlcZ+ya6XSI1r1L8JX8XKIv/ANOdf/TT3UshBRRRUEhSzxROrv1b4tzF1fo62AvIo9bI8v8AZ+qmaqrpLw9pbdur+FjIli/SRnUoz4NjQfQxqsldWJi7Mo4+xfOO6eBWHpeBir+3RLF9n0Va1ScUu1a3hu0zpiKTenqXXTMD6o3ZiPFB4Vd1zHSU8HB/K+Ey2WVDRdZbqWGVHVN7znvwY+ryRuMnG9LNx0d4eDpnWbh0p+KZSsJP/dSSaoHXwAweWVXlTx0ZfFxeJ/3sUn24I1P3xE+2mCSIMCGAIOxBGQfWDXSrNamGaUH2W18jk0nuZyEaoLtJFP4yLP8A4kLAH7Nal9zW675rYfQlP3bfvroU/QSxY58miRvlRjqW+1EVNcp92KNrCe2SzluYxKkhZRcTvqIZAuAzk952FV6mm+B1LpDFRVlUYy2PuYDIM1xI/wCbEghB+lln+og+qmaGG2so8DqoEzklmVNR8WZzlj6SSaXPc16MpdcOSW8NxJKXlVtdxcDGiRkwUEgAxpxypysehllCQ0drAGHxurVn+2wLffV4xjHuo5atWrWd6kmyik4xJdjq7AOdRw10UKwRLntNGZB7++MgBQVzgkjGC0cF4JFaxdXEDjJZmY6nkdvOkkc7sx7yf3ACpuMV6qxmlYKKKKgkKKKKAKKKKAKKKKAKKKKAKwTRmsgUBgClr3RN7B4++eSCAenrpo0P7Jamalbpg2u4sIvG4aY/Nt4ZCP23joCN0pODaOPiX9ufZIzQ/wDu04ik7pjCxspWQZaLROo8TbyJNj2iMj2022tysiK6HKuoZT4qwBB+o1LKx2NtFFFQWCiiigFKG2Ec89swyjZmQdxjnLdansk1+oSJXno9IeoEbHLwM0DHvPVbKx+chjf6VT+lsWgR3I/5du3+glwsvsXCS/0VV3wV6R8W5jz/AEtvsfa0bD2Q1zzVmbwehN4FtfXI8YbZv2rlf/SKZKWuEnHEZPz7SLH9HNPn/wDoPrplraGxlPcKU+IANxhNhlLFznw6yeMDB7tkamyk+zbreIXsvdH1Nqv9Ghmk/anA+jV0UlsTegP/AGLJ5m5vCfWbufNMdLXQk4F3H+LvZ8eqXRP/AO7TLUEhWMVmigMA1msYoBoDNFFFAFFFFAFFFBNAFYoxWaAKKKKAKUuINr4uo7reyY/SuZgP7tufrq86QcZW0tpJ2VmCAdlcZZmYKqgnYZZgMnYc6WuFSLG0k91cQeUT6dYEqCONY9WiKPJyQupssd2JJ22AlES2L0jx3Hh41A6Bz6IXs28+zbqxn40DZa3cejRhfXG1a5OlVmvnXdsPXPF/FS9x/pTaIfKra9txcwxsAolV0uI1y/USKpzuc6WG6k94JFSykdDptFaLG56yJHxjWitjw1AHH31vqpoFFFFAa54VdWVgCrAqQeRBGCD6xXNuMSSx28SrlprK8jQ/KkVUcL7ZIZEHznNdMY1yTpd0xj8rMlsBJGpgaRtWlXa0mEoMJAOrK60LHAOVwTpqk7cTajTnUbUFccbSdTf2zqQVlt51Vu5t7eVMetQ59hprrn8rC1dVJCraXULpk4Hk12XhUepDLInqhWn8UhorGct7kfiN8sMMkshwkSM7H81AWP3ClnopaMlohkGJZi08v6SdjIw+jqC/RFHTPiCTmOwjcNJNLH16qdRjt0PWSGTHmatAjGcZ17VGbp7Z58+Q+q2uT+6KtEZSJ3B5eq4lOjbC6jimj8GeEdVMB+cFEBx4H0Gmquc8T6T21wEEbzJMkivDJ5JdEJINhq97GUYMUYZGVY7jnTPwjpZHIwhnxBdcjE5xqI+NA5wJkPMFd8HcA5FGSi/qt4j0ghhYIxLSkZWKNTJKw8erXcD844Ud5FaulUrLavoZlLNGmpSVYCSVEOGG4OGO43rTa8AeDULaSGJGOceTl2J8Xk60NI35zb1BYyFu5zkkWkfgNE1wR6ScxR+oCT1ivN/wy5WN2iuZ5HCkqhW1UM2NlLdSMAnvqT5Nd/lEH6s3+vVRx7pBNaFBJNCTJrIxAFHY05yZbxB8cbDfn4UBC4VHxZ5gs7GKIg5ceSuVI5AgDJB5bDwpg8iu07SzpMR8SSMRhvVJHuh9Olh6PBesum7yypEJYdUjaR71G2+CdxHfM2NjuBTKYbv8dbf2En+vUItJ3e1jZYcaSRurYNFNjJikwGx8pCDpkX85CQO/B2qxqhv+E3Ey6ZGtWGcjMMoKsOTKwmyrDuYEEUm9MOnd1wuZLcGOcGJZNUitqGSylcqw1AFMgntYO5J3MlTp5NAFAFZoAooooAooooDReWUcyGOVEkRuauodTggjKnY7gH2VXx9ELJfNs7Ueq3iH7lq3ooCHHwaBfNhiHqjQfuFSkiA5AD1DFeJLpF85lGOeSBj66x5Wmca1z84eOnx8dvXQG6ios3E4kIDSICSAMsO8Mwz4ZCnBPPFE/FYU8+VF2J3YDZfOPPuoCVRUdr+MZzIgwcHtLsQMkHfw3rEfEomOBIhOrTsw87AbA33OCD7aAT+m3D7+7mFtCqpalQWkLgK5OdSyAHWVG3YUYbO7Y2FR0m9zBY7L3g651bMksjiMdWUdX5nTGi5D4G/Y3LGujw8QjdsK6scA7HIIOrGDyPmty8Kq+kdpFeWzQ+UCNXwxZGjJKIw1DtZBUkYPd3HvBo4pm8K84pRTsve/M5L0m4o9/NLPocwJpUcwkcRbEXWjOCzsdWCCRkcgua63wOIzcMhUuymS0jGsHtAvCo1A+Izn11t4Twa2S2MESo8JBVxkSayw7Zkb4zMDvnx8MVL8pihMcQ7OVwiKhwFQAclGFABA3wKRjZ3ZevXVSKjGNkvH6i3wvoA9vGI4r2ZF8Egs1ye9mJhJZj3sSSam/gpN38RvPYtoP3W9WTdIYAqsX7LIXB0vgqFZueOelGOnmQp22rLcfhGcsRhOsPYfZdzk9nY7HA5nwq5y2Kz8EH7+IXx+lAP3QVpn6ApIFEt1eSKro+l5UK6kYMpwIxyIHKr2Ti8SgEtjK6gNLasFgo7OM5JYADGSTtmt9tcrIoZDlWGQeX3HceqgPF/YJNGY5ASpwdmZDlWDKQykMCCAcg91QPwYi+Xdfrt3/q1b0UBUfgxF8u6/Xbv/AFaPwXi+Xdfrt3/q1b0UBUfgvF+Muv1y6/1aPwYj/GXX65c/6lW9FAVB6NR/jLr9buP9Sq+/9zmznYPMksrAaQz3E7EAEnAJflkn66Z6xigM0UUUAUUUUAUUUUAUUUUBV8Q6OxTTLK+osoAxkaSAScMMb8/3VAHQa30BcybHOdY1ZIUHfT8pdfziT6KKKAk3HRiOR2ZmftAgjsAbxvHnAXmFfAJzyHhXg9E4jqy0naDrzTZXDgqOx4yEgnJ2G/MEooDI6Jw5c9ol+sznQfhCxbGU8WYjOcZPdtWG6IxHALSEd+WXtbRZy2nO5hQ5BBznuOKKKA2R9GYw2vVJqMfVE9gao8klSFQDfPMAHYb14/BWLKks50hfxYBKatJOlB3Ow22Od996xRQE7h/B44kZFyVbGQcdyKncB3KKL/hSyujMSDGcjAXmGVhuVLDdR5pGeRyNqKKAhw9GEAA6yVgsZiGrqmwDqyR73sTq3xjOlc5xXiPojEDkF86WB2j3La8nGjH843Z8zl2dqKKAyOiUI5GTVoKE6tiCwfPV40Ag5IwoAycDli04fYrDEsaZ0qMDPPxyaKKAk0UUUAUUUUAUUUUAUUUUB//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7" name="AutoShape 18" descr="data:image/jpeg;base64,/9j/4AAQSkZJRgABAQAAAQABAAD/2wCEAAkGBxQTEhUUEhQUFBUVGBcYFxUYGBgYHBYaGhUYFxgaGBkYHCggHBwmGxUdITEhJSkrLi4uHR8zODMsNygtLisBCgoKDg0OGxAQGy0kICQ0LCwsLywsLCwsLCwsLCwvLCwsLCwsLCwsLCwtNCwsLCwsLCwsLCwsLCwsLCwsLCwsLP/AABEIAMsA+QMBIgACEQEDEQH/xAAcAAABBQEBAQAAAAAAAAAAAAAAAwQFBgcBAgj/xABPEAACAQMCAwMIBQkFBgMJAQABAgMABBESIQUxQQYTUQciMmFxgZGhFCNCUrEzYnKCkqKywdEVJFNzwhZDg5Ph8KOz0jREVGOUw9Pj8Rf/xAAbAQACAwEBAQAAAAAAAAAAAAAABAECAwUGB//EADMRAAICAQMCAwcDAgcAAAAAAAABAhEDBBIhMUEFE2EUIjJRcYGRobHwI1IGFVPB0eHx/9oADAMBAAIRAxEAPwDcaKKKACiiigApve3iRIXc4G3QkknYBQNyT0AqO7WcbNnbPMsZkYYCrnAyxwCzHZVHMn+dUGO4ku+7muHlZ03QYaBVJGCUjVs7jbLEnBNAXRYuP8SnzJ3UVy0coiGUwGi0yAS7FgwDRHYrkgjpzqO4d2hOxKlBGFYxlSiwId1QIzINWOckjDzs6Qac23FpIwOcijbTnf3Mx/E1JW11b3LYZBrXztLjDctOpSp3xnGoEkZ6Vm5OPUvFKXQk+DcdW42VG25novhknGc/mgj11MCqZBx+2tLk25ZY86AES3YKpkbEeuYbZblvzJq5CtE7KUdooooAKKKKACiiigAooooAKKKKACuV2uUARPG+NLAUQKZZpM93EpAJC+kzE7KgyMsfEDcmmMfGro7NbRKTybvyVH6Q7sHPszUJe8TVOKXCyZ1dxGV5+bEiuzEDrl2wf0fVU4koOcEHGM46ZGR8RXD1/iGbDl2wXH0GsWKMo2xsZb186p4oh0EUWWHtaUkfu0keFlvylxdSe2Up8ogtSNFcqfiGon1k/twbrFBdiNbgcR5963tnmP4vSa9nYQcr3yfoXE6/HS4zUtRWXtWb+9/knZH5Ee1nOu8V5OpHR9Eq+wh11Y/WzQt1xIbmWyf83uZUz+t3zY/ZNSFFbw8S1MVSl+eSrwwfYW7MccNysgeMxTQtoljznBwCrK32kYHIOB8qmqqXBo9HEpCOU1shPtilYD5TGrZmvT6fL5uKM/mJTjtk0eqKKKYKBRRXDQBmPaTif0i+eIsAtuwVE25gKXkI6sdWgeABPWi6uFjRnbkoztuT4ADqSdgKqnbtu44lcyoCn18APIBy8GsDPPB7ph+tU5b3vfJG6gM0ckcjRk4zokBK5O32dunKgq1yObe7ctpeGSMnl6DjPPDGJm0N6mxSvCLe+1tJAts0etghmL6gR5rEBRyOy+sIKU4fdSm9jKRRQCZm7xQqtIY1jZvPkB+/pAVdhn17XesZzdUzfHBXaMs4w1wZLkT9yZu+4WQqFghH0gaQSckb7E1pAvr3rHa+zvJPx7v+VRHF+yiz3cdz3jKF7rvIgBiTuXZ4iT0wzVYqh5HSossat2NP7Yul9O0Vh/8AKnDE+6REHzpxZ9ooXbu2LQyHlHKpQn9EnzX/AFSa90nc2ySKUkVXU81YAg+41CyvuDxLsTANdqnxzPYyJ5zPaSMEIYlmtmY4Qqx3MJOFIOdJYdNhcK3jJNWjFqgoooqSDlFdooAK5XaKACuV2uE0AU/t7aaDDeBC3c645tIy3cSrhztudLBW67BvGqDY8ae3SGV2ysRaASglormFXwmpxssi7Y1Y2bIPMVtF1coi5kZUXxYhR8TVD7acbtP7Ou4rFo3kkRgEt0LZdiFY/VLjVjqfClsumx5Hci8ZtLgaw9vrNmQ/SIxE64y2zRyA7iQdAQdjyyDvvVrUg7jcHcH1VQrbhtpcXt0yRYRLCNFV4mjwWMqltEig5CoozjpUVwrjaRpYxQXlxG0ndpIk0Tsi6kPnRtKg27zSMBiMHYDFcrVeEKMU8b/Jvj1FumanRXiE7DJ1HkT4kbHbpvXuuAxsKKK8yPgZ9gHtJwPnQgG/BfO4hKekVvGvvlkdvwi+dWqoHsjECs03+NKxH6MYEK49R7st+t66nq9npMbhghH0ObkdybO0UUU0UCiiigCr9s+xkV9GwyYpcoyygZ85FdV1L1GmVh0PwFZD2k4VdWDiOcEx5BW5QELJgrjK76TkAlc8xkbc/oauMMjBoAyvycXX0maSbOpYUEanGPOkOp+n3UX41oFRvBcMZ5APyk8mPWIyIVx6sRVJUrN3IZgqiN571EdEc6S+yk8ifuhuWrqBzIz4U4pjx3houbeWFvtqQD4NzVh6wwB91RPAIrsQRyQOtzEwwYpm0yxMpKyIJgCHw6kYYA7HeiMb6EuVdSyUVCnj7L+Vs71Dvyh74beuAt/I0R8fd/yVleufz4u4HvM5Xb2An1VGyXyDfE9dsZVWyuNX2o2RR4u40oB6yxGKs9oGCIG9IKob24GfnVbs+AzTTJNelFWI6orWMllV98SSuQNbAHYABRz3OCJHtZPcR2sj2mkyphgGUvlQQXAVTknTnAFbwjtXJhN7nwTFANU+37Yd7AQoVLo92qrnUjd4cJLG324sZbPqIO9J9l+KW1tHKDKWd5pHYDVK5xiMuwQMRnu9XQb7bVRajHuUb7X9uhG10XWikrW5WRFdDlXAZTgjIIyDg70rW5UKK5RQAGqmnF5r3Jtm7i2yQJ8AyTY2JhVhhU8HIJPQY3q1sM1R+HvLw9Ft54pZIYgFiuYkaQGMbIJkQFkYLsWwVOM5GcVSd1wWhV8khb9nbdW1tH3sn+JKTK/7T5x7BgVKio2DtBav6NxDn7pdVb3qxBHwrrcftQcG6tgRzHfR7fvUu77jKoh+0/ArmSfvbSSJDLD9Gn7zUcR6ywePT9sa2GD41OycMjaD6Oy5i0CMj83Tjp19nWlbK+ilBaGSOUA4JR1cA+BKk4O9OKG3VEKK6oofDpri0ujbykTQsVCTagGDEEjWpxqbSBkr4BtsmrcDWYcZ4lGeON37MYExGNONOtkjDBzz0llAOM8scs1frzjcMZ0au8k6QxfWSHwwi7ges4FcLxHTSWVbI9VfCNccuOSQkkCjJOAOpqnXnGmvL8WVqx+qBMki8g58zOfCNWY+t9AqTbsxe3kqtcyLbWy7iCM6pSfFn9FWxttnG+N/Oq5cM4TDbqFgiSMAKvmgDIUYXJ5nHrpzReFbPfy9fkZZM98IXsLVYo0jQYWNQqjwCjApxXKK7gqdooooAKKKKACmvFLsQwyStyjRnP6qk/yp1Vf7Syd40NsP94wkk9UUTBiD+k+lcdQW8KhukSlbPPBLYx28SN6QRdXrYjLH3sSae12ovjnHYrXuzMSBI4TVyVc9XY7KOm/MnFKdWNdESdNuzg0SXMXQSCVR4CVct/4iyH30vFIGGVIYHkQcg+8U1s303xXo9vk+2OXC/wDmmtMXxFMnwlgxRiu0UwLnDVL492kuhNJFFBJDHHj+8NBJN3m2T3aIAoA+8ze7xutVztnBPIkcUEXeq7/XDWqDQASFck50M2A2Ax06hjes8t7HV36Vf68EoxLtVxCaN4JoTKAzSyRO8SRnUQA/doh9Fi2cEDfccyaufZu71Rp+Qktwo120Ld3IG+13ve4Mu/MZXO/pZxS/EeASm6aLvNc79zIWwAqLCskoWNOkZk7tcc985zUz2WitZ5JonjhkDBLlI5ERjH3upZVAYbYkQkjxY1yFilOUISSTV81abXZ9Pnw/qa2qZb+E8RiuIxJCwZNxt9kjYqRzBB2IPKnlZbxrygLCTBw6KKOMMV73ThSwOD3cS4zy9I7bcjzqxeTizmMTXdzJLJLcejrbZIlJCBUGFXV6Ww6iu2kKRzQlJxj2LjRXaKDU5RXaKAEpLdW9JVb2gH8aj+K9zBE8piQ6RsoVQWYkBVG3MsQPfUoarnGJO9vIofswr37joWJMcIPjjDt7VWok6VkxVujnA+HdzHg4MjsZJWAwGkb0iPUNlA6ACpCm3Eb5YULvk8gFG7Ox2CqOrE7VCeT/AIjPcWpluBjVLKIwSCwRZGXDkbEgqRnqMUry+RlOuCO4b2Ftp7+5lcM0Ubr9UT5jSsO8k1eK4ZPN5ZLZq/2XDooRiKOOMeCKqj90VHdjl/u2s85ZJpD+tK2n93FTlNpulYvJ2zgoortBU5RXaKAOZoFYdwzt1xCJ9Ukom85g8MiqBkMQwVlUFcEYHMeqtb7McfivYRLFkb6XRvSRhzVse3n1rSeOUUm+5jjzwyNqL5RL0UUVmbDHjXFI7aGSeU4SNSxxzPgAOpJwB7axTsJ2qMd/cNOG03J1amOowjUzDfloGrfA2xnoasPlk4xrkis1OyYmlx97cRKfiWx+iazVpsMGRsSIc7cx7uvs68utNQ0nmYnK/oKT1nl5lFL6n0aDSdxArqUdQysMMpGQR6wapnYPtOkiLExA3CgfcbBITJ/3bAEofUV5gZu9cuUXB0zqQkpq0Z7b9g0s5nkjSae3cfkY5GjlhOc5jKsodcdCQeXOrz2WsLUJ39srfWjBeQyM5CMy6WMpLDDZGPGl5GABJ2ABJ9g3NeuzEBS1jyMFtUhHgZXaUj4vWuN31M8iolaKKK1MjlBplxa87pA3UuigeOWAIHrwa9cVshPE0ReRA4wWjbSwHqbpQBSu1XbmC2nb6NGk1xgJJIW0ogBJCNIASTknzVG3Wqtd+UC2CmZIhBeajrRBqFwsid2xVwBkhirYOD5u2c1a/wD/ACm02xJcADl5yH5lM09uuF2Vmnci0yrrgy6VYknI855Dkt150OjKCyubuqKX2P8AJpcOEe80wphcxg5kZR9g7YjB64JPPl02OOMAAAAADAA6Acqqq9uIFMcbiTvW0ggBWOdsnSrFsdeVTScZB5RXBHj3TD8aN1l44VjulVknRTFOKRn0tSfpoyfNgBSfCLxpTKxxoEjLHt0XAJz1y2aLLElRRRQBw1U+JRzw3M8yxJJHKsWJGlWNY9AZSJC24XLZyAeZq21CdseFG6s5YQAWIVlB5F43WVAfUWQA+o1DVkp0ytdq70WFs93cSLJcsrJbqowiMw27pSckgblzvjwBxT7sLZGHh9rG3pCJS2fFvOPzNQ9n2K4fc9zcKspRcFIDI3dxkHJTuz6GGGCgwNsYq61hOSapG8Itcs89kz/dIh90Mp9qOyn5rUvVe7PSFJriBthq76P1pJ6ePWJQ2fAMvjVhreLtGD6hRRRUkBRRRQB8/wDamzEd5dRkbd8zY/TxLn9+pPyX8WMN8ItXmzfVsOhZVLRt6jgFff6hS3lPtdHEGbG0sUbe1l1Rt8lX41XOCzCK6hkOyrPCx9mtQx+H4V0q34EcHd5Wra9f3o+iKacV4gkETzSnCRqWY+odB6+lO81jHlM7UfSpvo8LZghbzyOUsoPL1qh+LZ8KRxY3kkoo7ObKsUHJlSvb155ZJ5fTlYuR93Por7FXA91MFGzbbqxO3Px/A4pzSKsNZHiPw/6Gu64KKUUefWRylKTFOG3XdvkAsuN1BxrjJyQD0YHDKw3BCmtr7LcaEyBWbUwUMkmw7+I7CQAbBgfNdejA9CM4UTpP6DD9ljj5H8Ks/ZXixjkWHvBHqfVDIdxFMRjS4/wpPRYeODzrla3TqUd66rqdXRanZLY+j6Gu8S+sZLYHeXJceESkd58chP1vVVjFVLsNciY3E0oCXQcxSw5BNuqE6EyOYOdeoc9Xqqc47eRRQO0xOgjSQM6nL+aEUDcsxOAB40hCNI6c5bmSINcdc7VkfA7+44XMe8inWxkYaRLIsrJkZOCjNpZfA+kBt5w87VlvI8BtaaW3B1DBHParWmVoapwaPWHYu7LuutywU+oGpEVH8UmI7nScapVBx1BVjj2bVIVJB2ql21upJIbiGDbRE7SSfdwpIVfzjj3VZrqfQjOeSqT8BmoSK002Epb05YpJHPizoTv7M4qCUVLyO26ZuG0gyYi887tpIbIyd9yM1p9ZR5FnJkn8DDAffrl8K1bNUxfAhjWKs8gYZrxFEFGFAA8AMCveaK0FjtcJrtZ52x4ms15FC0xhhtnSWVlYqWdSrBRp3Y7qoUZyXPVaANDrhFRXBe0ENyXWIuGTSWSSN42w2dLaXAOk4O/qIqWoArfEezjiRp7KUQu5zJE41QzH7zKN0f8APX3g02HGXi2vYTb9O9DCSEn/ADAAU/XUD1mrbSc0QYFWAZWBBBGQQeYIPMVSUEy8ZtFY49bMQlxCR31uS6ZOFkQ47yNjy0soG/QhT0p92W7Sx3qs0aOmnSSGKE4cEqfMYjodjvtyqgdtpTbB7KB8wtuo0NJ3TriRbYnZdD4zuTpUEYwRSPYi5Nteo3mhblmSbSAq6nJdGCjYYc6QPBvVV8WKW1smXvco2KiuA1XO3PaL6Hb6lwZZDoiB3GogksR4KAT8B1qUm3SMpSUVbJe+4rBDjvpoos7DW6rn2ajXv+0Yv8WP9tf6184zS94ZJZcyMclpHOWfx9g8ANvDanf+wE33fkP6VtkwbKtimHVea3tj0ND8sVrtbTfnPEf1k7wf+UazK4XAduun8MkVs/lUt9XD3brG8T+zDgMf2WNY66Z+BHxpvSPdjaOd4knDNGS/lGreUjtG1vZxpE2mW5AUEc1QKDIw8DggZ6FhWOhRjA2qU7QcbN28LZyIbeKL9fQDL+9gfq1GUxosW3Hb6sjX5t+Sl0R5VSOufbXiUYw2eR92DsaVrjLkEeIppxVCkZuxG6UZBPI+a3sPL5/jScFuuZExscbHmRjnS6jWuG9h9o2NMXt3Y5X0lwA+cZHspfJw9yV/zkZxO04t1/7wWzyd8Ulh4iHXvLqWeGRZYl2IKuBGXZjp5Ip1nkHIrSuHCa6uGe8MQazfSsEWoorvGjiRmbdmCSYGwxlj1qI8izgQ3CHSZBIrMwGCVZAFz6gUNWHin93vo5uUd0Fgc9FlUkwk+GoFkz46B4V57O2skodD0GnkpRUme+03AheQmIySR7HDIeuxGpTs2CAd/cRVM7JWhsrj6JcWaSSyajBMAul+epdT+jyzp5jJG4ANXriEiMyxtI0T5DRn0dRHMKWGl9tivh8ajxxlROLW8VQXBeKVfQdVxknfMbgkerwPSs4N9BiSQn23h7mwgVydK3EPeFWZcKXOrBUghQD48hWfWnF5xdiGWOEMkhVyDOclc7jVOdiMH31pXFtMum1mZZY3dPOyMlWDrpYjbV1BG9U/inZKWO7gaQ5JkSJbpSCJQFOgXEZwVk0ro1oSDscdA3ja7hp5Yoz/AKqtfs/mK9obpzbT7kYikbYvthc7ZbxwKvHbDjcVrZO8pxrQoijcuzIQFA+Z8ADUFb8GLwya2RUdSpdioyAeSjPVgMk9OVU7ykcdS5uIhHIrRxwDGGBHeSMQ+cHmAqj1b+NUySUeUWjjjmy7YcIfeSS+WK6MTkjv4EWMnkXjZiy5I5lWyPHBq1eUvjM1usfcu6DRLIShQFihiVVJdGwv1hJwM7DesqhhygwSGHnIwz5jKQysM9QQK1Pi9k3FOGQTKB3pj1lM4Dh4ykseehOcqejKvTNY6edqn2GvE9P5eSM+0v8AYz9O396OcspP6cQ+RtzVv8mvau4u7mRZnYrobSpKHzk7sk5WNOkorM24VMrMhABTAbUdDLltK61fBGTttkeBNaZ5LOzrRO0zA7BlDYZRI8ndmTQGAJRRCgDEDJ1HlTuRQrgjWx0axp4PiZP9pe0EgWYW5CrCMSTkajrxtFCp2MmSuWOwzjBPKk9i+Jwoq4BuOJzAu3eDRpLMTs7gAR5bOVyW3IyMU1lmmuG+hKBJa20g+kXNuXfUzMxZidOS2SSQoYAtqJ2q0C2gmh+jcPijVAQGnKebFpKuMZwzycsY5c8jqpNvuIxS7Fg4cha+ycao7YB8csyS5Ub9PqmxVlrPZe0gtmt7udSFmR4Zu7GfQkzFKFJz3YGs7ZOHXnV3sOJxTIHhkSRDyZWBHy5H1VeHwlZrkd1Hce4vHawtLJyGyqObsfRRfWT/AFptxntPbW2RLKuvBIiUhpG9iDf3nA9dZX2m43LOWnlGNAPcxA5CZ2G/VycZb3D17Y8bkRGNjQXbzySTzHz3kbYMdC7BDoU7DZACcZbGa83cp0OYz58ZDL6nTEi/MCkFi09xH4amPr0rg/vPmlrN8tLtycD24jT+eRTqSUdpuulG62k4kRHXk6qw9jDI/Gsk8sV4Wu4498RxD4yyEE+3CfOr15ObvXZKnWFmhPqCnKfuMtZt5UVP9pSauogK+wKf9StSuCP9Sjma1tYmQUUAdkj6OyJj1M4X8DX0H9CSsM7Kxa760TxmVv2FaX/RW94rTXS99IV8KgvKbfdkf2msxNaXEZ+3FIPfpOD8cV8+JN9WGP3dXyzX0k4yCPVXzJKpWIRnGdXdnH5rEN8lNW0cq3IjxOG7Y/U82y4UZ5nc+07mlK7XK7EVSo5MnbsK7XK7UlRvK+gk9G+R5fP+VKxcvefxr0aT+jJ90VntafBtui40yV7M9p1srjWTlXUo6jccwyMemzAe5jVs4rx65vHNuE196rosSDkdQ0S96OS6VWTWQNJdQNwazHjKAIuBjDfyP9KsHYjj0cVteQl+7kuI41Q5ILNr0OFbnko/j9muNrMSeZt+h29DNeSkvUmePdoL1Y5LWZrOVQpDu8kMpG+3mKwYkDqyZyM0t2buoxKBbNFEhiCv50sskpUHd5JItlyc6BgZzzqdjjjSZIIlRUQbqqqMDGQCSOfI4UZ6kjIBsPDlAcYAGxqkcKSLyzuXBSe1DqkMZ1KyiZSU0OcnRIASFTO2rNQHD+JpDkNF367YDw3BwQTgjKkZwcVqfaP0Yv8AOT+F6SzULDGV2S88oUkVyDiaXCK6QhSBpZRG675znzgD4dKqHa3h7d80yoVSTOoKudLFy2SCdgSee1atDMVOR/8A2pCC5R9tg3VTjP8A1qJ4EaYtW093cxDh1wveqskd00eGBMSlSScFTncYG+R6xV2su03cxLFEeJIkYCqoiibCjYAExn8c1eZLJTy29n9KS/s/875f9apHTwS6mufX5csrkigXHFxI3eSf2g7gKAzBIsaWLJ+TVTsxzVZvXupcNJLcu4+1rk3OMEhQuBkbbCtoSxUcyT8qi9Z1yD7rkbeGAw+TVrDFFcJiebJKSt8fTgySy4hPZESwrIrrk76yH80LhlKAEYA8OXTnWpdlruDiTyvIDDI6oZII7snvAFCa3jjIK4AC8/bTs0zWIC+sXHmt3siEjbKmCRipx0yin3UTxcWGDJTr5+p57QeThiUNpLhEGBbys7KoByFjfcouQDpIIOByAqp8R7MSox76wkYn7SRCYH3xgnHtArca7VIZHFUOqTMK7N9mro6xHZyICxIMi9yMchnXhuQHIGrJxXyfyratIZDJMhSRYYxhSEYMyjO7sVBxnAzjatQrhqXll0DezA4XDyagchUGD+m2/wDAKS4drPeNkFTI+M+ptJ5D1c/ZU1xuNFvLsxqFUzHYcsqihz73DH41G8MXESesaj7W84/jTseUmbLkuvkzvNM88P8AiIso9qkRv8mSqn5QbrveIznkI9EQ9eldRP7Uh+AqS7MXQivYHOwLGMn1SDSP3wlQvbaLHEboDkJQ37UKH8WquONZzl+K2sXHzH3k4g1cSh/MSV/3Qn/3DW1ZrJPJMub2U/dg/GRf6VrVL6vnKyPD41p4ncVhvlL7PR2t2hjdyJ+9lKNjCEsM6SBnBLnn4863Ss58tXD1a2imGBJFKqhvzXyCvsLafhVcOTZNSfQYzYnkg4rr2MpNcrzqKhO8XQXUOueTqeqnqM+8V6BFd6GSM1cWebyYp43tkgooJpCW8RebD2Df8KlziurIjCUnSQvQzADJOBTMXTv+TQ/pNt8qUs7Q96rSNq0hnI6DA2x7zS2fVKEHNK6HdJoXmzRxOVX+R1a2Im85we7GdI3BY8s+oCnsfDIlaPSijM0IzjJ3lUczTmzBCLnngE+07n512bmh8JYj/wCKleVnqcmbPuk+59Kx+G4NLoXGEedr5fXoXq3Qi5kLH0wDGMDOlQobfmACw225nn0ksnfBKkjGRzHspN4/ODDG2Qdt8HoD03A+FKV3KPn7Y2a0JKl5ZX0kMAxGMj2L66c0UVKSQNt9Qry6A7EA/wDfTwr1RQQJgSD0JpB6jhx+8M/Ogy3H+OP+Uv8AWlKKrtRbfIayQSN6dxKR4KQn8Iz8692tqkYwgxnc9ST4kmlHkwVHMtn4Abn5ge8V7qVFIhyb6hTZ9rmyPhcfjBMv4kU5qN47emBEmVQxjljYKTgHJ07n2NUZPhZfCm5pI0qisZbthxAsW+kgZ+yIo9I9moE/Emk7jtVfOMG6cfoJGh+OmuX7Vj+Z6VeDap9l+UazxzjUNpH3k7aVzpAALMzHJCqo3J2O1UfiHlMk5w2fm8g00oQ77A6VVtvVkVQ7yDvfyryykbgvI7kH1aiQKYzwNGp0toXqdiv6yNy9q/Cpx6rE3yaT8GzQjbaf0JS7uMQu5bLNqJbxZ23P7TUoLuNQBrXYDrUdZwRyHEmvvPS0scAn7yacK3LnzFSsdsoOQDn2k/ia7GN7knHoIOMoumE6akIU4JGxHQ81OehzvURJxBrhnnkADysWYDoc4x7gAPdU2Fxy9vv8flVWvyySSLHtgliG3B14ZdOMEdQc5qZZI43vl9BDxDSZNRjUcfXqaL5HFzc3R+7FAP2nlP8AprU6guxnZtLKHSCXkkw0shABY42AA5KAcAe3xqwUjlnvm5INPDysag+x01kfld4k0twtpkiKNFkdRtrZidOSOiheX53qrXKoPlb4Xbm0kuGj+vASOORSVYFnAAOCNQGScGohKMXclaJywnODjB02ZH/Z0X3F/H8aDYRfcX8Kd8B4Qq8Pv7u488oFhgDEkCR8eeN+Y1r8DVp8jPZaC4t5p7qBZQZNEZfcYVQWIHtbGfUab9rx9oHOfhmZfFkf8+5SW4ZEfsD4n+tEfDIx6II9jH+tb1/sPw//AODg/ZFeH7BcPP8A7rGPZqH4NR7VD+0j/L83+p/PyYWbIfef9qvEaACQBgS2E85gDjGWx8cVrnaryfWi2k7W0RSZY3aMiSX0gMjYsR0xVA8kHCree7dbuJZmMYki15IyrYbY4DHDA7isNTnWWGxcD/hmCelyvLJ7qT9OvcbC4b/Db3FSPjmvE1wdgUYeemCPOHprzI5e+tkfsHw8tq+jIN86VLKh9sYIX5ViPEOHfR7uaJXOlLkLtsCveKQNPIYzjbwpDFonKXHbn8HotR49Hy3GSfPHbv8AY100UGiuseQCiiigAooooAKKKbX8pC6V9JzoX1Ejc+vAy2OuMUAJ2x1O8pPmjzF8AFJ1n3t18FFPRUfBOveCFCCI0OsDfSfM0BvAkEmpChEsKhO2ThbRyc7NHy3J+sXkOpqbqA7bpqtdO41SwjI2x9aucH2VWauLRpgdZIv1RS24gvNd1+9qVRnwBbmfHwpNGkfdNRH5mkL7NTDLH2bUsLKNR9ZIpbOM4TcdBg536nHMmlJOzEzxs9tBdPpwSfORcA5bSpwXOOig0hDQRjzNnrNR4xkae3+fYasJl9IS48QsbfwgH5V6jjL7hCT9+XAx6wo/AAVF/SYmcR6XdywUIVZjqzjThuudqn/9jrvH/sEv7MY+WrNb+w4Lvd9rOQ/8Q6qq8t/f/jocfherGqRyQQRpwACPDYn51I1GSdkrpRk2VwP0Rn5IxNeP9nbjrZ3WPAxSH8RTmNY4KotL7ik/E8k3uljk2Pbi/jT0nXPgNyfYBvUC9xm5WR0fuzLDnAyRGrrrOBv6OTRND3MgidZI5GwRGYirEE4GBpzuRSIuU141uW1ABcNu2cacadzk4xRkjDIqcv1Qs/Ec6lccfH0f/R9K8PvY5o1kidXRxlWU5BH/AH0pzVP8lthLDZYmRoy0kjKjbEKx2JH2cnJx66uGKQap0ORbcU6O1nHlovcRW8I+3Izn9GNcfxSA+6tGzWLeVy7Ml93a7mKJVHqaQlsfApWc3URnTK8i/P4I7tCxi4TZQLzuWkuX6ebkaM+51P6tat5OLAQ8NtlAxqjEh9shL/6qzDygw67yO1j27uKC2UD7JYD/ANY+FbfbQhFVFGAoCgeAAwKI9WTlVRT7vkVoooq4ucYZ2PI18+8DkNpxKPp3N00J6ZUyND8CGB+FfQdYL5T7ExX8+nYyKkynwJGnI/XjJrPJxTGtL7zcPmjeRXzdxOXVdyset03yuMfyr6H4bd97DHKOUiK/7Sg/zr5vdsuzeMrN8Zi1P6Ncyfozj658R+qNjNFBoq5iFFFFABRRRUgcZgBk7AbknpUTHOWBuAuSRogQ7ZBPM7HGsgHONlA9YPmST6U5RfyCHEjf4rg/kx4oPtHqcDxp9D57a/srkJ6zyZv9IPt8ar1LLhHuyiYLl8a2JZsbjJ6AnmAMDPXFOKKKkqFRnHeGi5EUBOkSTIM4DY06n3U7EebjFSdJY+utv89P4Wqs/hZfF8aKXJ2Vgtp3WaPu5PTVwx8zfaSE/dzjfmh2O2KvXB+1xWGRLtlWaKN3R+k8aD0x4Py1L68jY1Y+PcFS5j0t5rqcxyDGUbxHiDyI6jasU7WWskANtIEwXUhScmIg6i0RO5hdVIH3ckdMDkNTxztO0zvR2Zo7Xw0NfJhwkzcTgMuosmuZs4OSoG555Otxv419EVg/YTjiWU01xLFI6CNYw0YU6S7gkEMw56U5Vp/Y/txDfs6KjxSINWh8ecucalKkg4PPwyPGmcdyjZlqIbZtItVFAoqwuYv5bdUN/Y3C81AI/wCFMH6dCH/GqxxPh/c8XYn0UvYmBP508cudvU1Xry62mtbU/nSD91T+ANU3tg/9473P5WC1nH/JVfxhNUlKhrBjvl97/Q+hq7SVvJqVW+8AfiM0rVxU5WBO/wBL4tq6TXafspIFH7kVbL2u4l9Hs55RsyoQn6bean7xFYr2HXTdxt0hjmlPsSBx+LCs59UhvTKozl6USnZsm642JDyM80p/RjDCP4ERitvrHfIvbarqWQ7mOFRn1yN/+s1sVTDpZTU/HXySQUUUVcXCsr8s9lh7aYdQ8R9eMOv+r41qlUjyv2+rh5frFLE3uZ+6Pykqs1aNcEtuRMX8mV5r4ZHk7xd5GfVoZtP7pWsL4e2Y4z46Pmw/rVx7PcYuIuG30dtq7xXhcaV1lUlxHIwXG+Ah9lU6yODGFLFQ8Y9E9HUbnFOaOajGTb7UI+JYpPIopdHZtlFBorQUCik53KqSFLEclGMn4kD41HwcQmbnbMpBYHLqBsxCkH7QIwScbZ64oslJslKiZrhrgmOEkRjaSYdfFIj1Pi3IdMnkndQtubqZVjPKFNgfUznz39g0g+BpzGrSAAKYYQMAcmceoD0F/e9lR1JqgjiVgIYhpiTzWK8iB9hT+J9o58pBRgYGwHSuIgAAUAAbADpXqpohuwooooICvCH6+2/zh/A9e6QlcLLbk9LiID9YlP8AVVZ/Cy+P4kX41j/ljuQ13BGMZiiZicdZG2GfUI849dbAa+eu3vEu8vLuQHIV2Rf+GO7OP1lNc/K/dO3o4p5Lfbkfdl7UT2c8ZGCztvy+whjb2bfI1D9m5Lm3P02IBzbPiaMA6kRtjrH3Dhl1D0SuTyq08KUQvDjZJoI1H+ZGuf3kJ/YpH6Z/Z/EVuGH93ufq5h0AIAbI6gYD+wPS2iz1klj7S5X1XYc1UG8e7uupr3BOKx3UCTwnKSDI8R4qfAg7EU/qB7Mdm4rPvfo7v3UzCRYiQUjyN+72yAdtsnkMVPU6ckoHlmgzaQv9ydc+xo5F/HFZvxxNVvYuftWzxf8AIneMfJq1vyo2+vhs35pjf9mVSflWS3TE8Pt88o7qeMervIllx8VY++sp9R7TP3Y/X90bb2Puu9sbV+rQx59ukA/MVL5qneSa51cPResTyJ7tZcfJ6uNaLoJzW2TTKN5WbS4lt4Y7eKSUGYNIEGTpVG05HhrIPuFVbsV2QuJDeLKkltrtjCjunWY4cgZGcKvzFbHRUOKbsus0lDYuhVewnZH6AsuZe9eUpkhdIAQHSAMn7xOc9fVVrrldq1UZttu2FFFFBAVBdt7fvLC6XGfqnI9oGofMVO1w0AnR828A7UC1eUo4zPbvCMHGl2ZSjn2DV8a8xQnXGkeG1vGoBPI6x18K+jJ7OOQYkjRx4Mob8RVX7VdnLURK6W8Ubq6lXjURsDv9qPB68qwlg3Si76DT1VqTrliBopieCxCLWDPqIzn6RcEfAyYHwpHh1uC2C0h/4kn/AKq6Hmo5HkP5kmw/7FRv9knrcXGPDWo/eChvnSPaxjBGWiZ1Oeepm/iJqhx9qLvWw75sA4Gy/wBKPMTJWGS7mlWnDo4zlVy3V2Jdz7XYk/OndZu3aO5B/Kn4L/SnPC+NTvjVKx+A/Cp8xFfKd9S/0UhZ8LR0BYy788TTD8Hp1F2bgz/vv/qLj/8AJUPKiy07fc8UYp3F2Yty24lPqM85HwMmKkR2RssYNvGc+OW+ZNR53oT7N6kHUdxaVR3JyPNubU8xyFxHn5Vam7F2B52kP7NKQ9kbFCCtpACCCD3akgg5BGRVXmtVRaOnp3ZI8UuxDDLKdhGjuf1VJ/lXzLcXRAViVDMcktuMnzm589zX1BcQq6sjgMrAqyncEHYg+rFRlj2atITmK2gQgYBEa5xt1xnpS9W032H8WXYmq6mDXPaky26QqFEkZX60HIUpjSUAPpeI5c+eaOMdrDLC0U0cWSMq4kxpYcjpYfz5Zrfp+CWz7vbwOfFokP4ivdrwmCP8nBCn6MaL+AoWLTrlQ5u+pp7VNoqfkg4lLLY6ZFbTE2iJyD56aQRgnmFJK58AKvdcArtXbt2KsiO1vD3uLOeGPGuSNlXJwNXTJ9tZNecCurfhlwLmHugtxBKh1xvnP1T+gxwNJzk1uFIXlskilJFV1bAKsAwO/UHY1VxTNIZHH9H+DMvIjxAE3cGQcGKUb/eDI3w7tfjWpYpvZWEUWe6ijj2HoIq/winNEVSorklvk5H/2Q=="/>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8" name="AutoShape 20" descr="data:image/jpeg;base64,/9j/4AAQSkZJRgABAQAAAQABAAD/2wCEAAkGBxQTEhUUEhQUFBUVGBcYFxUYGBgYHBYaGhUYFxgaGBkYHCggHBwmGxUdITEhJSkrLi4uHR8zODMsNygtLisBCgoKDg0OGxAQGy0kICQ0LCwsLywsLCwsLCwsLCwvLCwsLCwsLCwsLCwtNCwsLCwsLCwsLCwsLCwsLCwsLCwsLP/AABEIAMsA+QMBIgACEQEDEQH/xAAcAAABBQEBAQAAAAAAAAAAAAAAAwQFBgcBAgj/xABPEAACAQMCAwMIBQkFBgMJAQABAgMABBESIQUxQQYTUQciMmFxgZGhFCNCUrEzYnKCkqKywdEVJFNzwhZDg5Ph8KOz0jREVGOUw9Pj8Rf/xAAbAQACAwEBAQAAAAAAAAAAAAAABAECAwUGB//EADMRAAICAQMCAwcDAgcAAAAAAAABAhEDBBIhMUEFE2EUIjJRcYGRobHwI1IGFVPB0eHx/9oADAMBAAIRAxEAPwDcaKKKACiiigApve3iRIXc4G3QkknYBQNyT0AqO7WcbNnbPMsZkYYCrnAyxwCzHZVHMn+dUGO4ku+7muHlZ03QYaBVJGCUjVs7jbLEnBNAXRYuP8SnzJ3UVy0coiGUwGi0yAS7FgwDRHYrkgjpzqO4d2hOxKlBGFYxlSiwId1QIzINWOckjDzs6Qac23FpIwOcijbTnf3Mx/E1JW11b3LYZBrXztLjDctOpSp3xnGoEkZ6Vm5OPUvFKXQk+DcdW42VG25novhknGc/mgj11MCqZBx+2tLk25ZY86AES3YKpkbEeuYbZblvzJq5CtE7KUdooooAKKKKACiiigAooooAKKKKACuV2uUARPG+NLAUQKZZpM93EpAJC+kzE7KgyMsfEDcmmMfGro7NbRKTybvyVH6Q7sHPszUJe8TVOKXCyZ1dxGV5+bEiuzEDrl2wf0fVU4koOcEHGM46ZGR8RXD1/iGbDl2wXH0GsWKMo2xsZb186p4oh0EUWWHtaUkfu0keFlvylxdSe2Up8ogtSNFcqfiGon1k/twbrFBdiNbgcR5963tnmP4vSa9nYQcr3yfoXE6/HS4zUtRWXtWb+9/knZH5Ee1nOu8V5OpHR9Eq+wh11Y/WzQt1xIbmWyf83uZUz+t3zY/ZNSFFbw8S1MVSl+eSrwwfYW7MccNysgeMxTQtoljznBwCrK32kYHIOB8qmqqXBo9HEpCOU1shPtilYD5TGrZmvT6fL5uKM/mJTjtk0eqKKKYKBRRXDQBmPaTif0i+eIsAtuwVE25gKXkI6sdWgeABPWi6uFjRnbkoztuT4ADqSdgKqnbtu44lcyoCn18APIBy8GsDPPB7ph+tU5b3vfJG6gM0ckcjRk4zokBK5O32dunKgq1yObe7ctpeGSMnl6DjPPDGJm0N6mxSvCLe+1tJAts0etghmL6gR5rEBRyOy+sIKU4fdSm9jKRRQCZm7xQqtIY1jZvPkB+/pAVdhn17XesZzdUzfHBXaMs4w1wZLkT9yZu+4WQqFghH0gaQSckb7E1pAvr3rHa+zvJPx7v+VRHF+yiz3cdz3jKF7rvIgBiTuXZ4iT0wzVYqh5HSossat2NP7Yul9O0Vh/8AKnDE+6REHzpxZ9ooXbu2LQyHlHKpQn9EnzX/AFSa90nc2ySKUkVXU81YAg+41CyvuDxLsTANdqnxzPYyJ5zPaSMEIYlmtmY4Qqx3MJOFIOdJYdNhcK3jJNWjFqgoooqSDlFdooAK5XaKACuV2uE0AU/t7aaDDeBC3c645tIy3cSrhztudLBW67BvGqDY8ae3SGV2ysRaASglormFXwmpxssi7Y1Y2bIPMVtF1coi5kZUXxYhR8TVD7acbtP7Ou4rFo3kkRgEt0LZdiFY/VLjVjqfClsumx5Hci8ZtLgaw9vrNmQ/SIxE64y2zRyA7iQdAQdjyyDvvVrUg7jcHcH1VQrbhtpcXt0yRYRLCNFV4mjwWMqltEig5CoozjpUVwrjaRpYxQXlxG0ndpIk0Tsi6kPnRtKg27zSMBiMHYDFcrVeEKMU8b/Jvj1FumanRXiE7DJ1HkT4kbHbpvXuuAxsKKK8yPgZ9gHtJwPnQgG/BfO4hKekVvGvvlkdvwi+dWqoHsjECs03+NKxH6MYEK49R7st+t66nq9npMbhghH0ObkdybO0UUU0UCiiigCr9s+xkV9GwyYpcoyygZ85FdV1L1GmVh0PwFZD2k4VdWDiOcEx5BW5QELJgrjK76TkAlc8xkbc/oauMMjBoAyvycXX0maSbOpYUEanGPOkOp+n3UX41oFRvBcMZ5APyk8mPWIyIVx6sRVJUrN3IZgqiN571EdEc6S+yk8ifuhuWrqBzIz4U4pjx3houbeWFvtqQD4NzVh6wwB91RPAIrsQRyQOtzEwwYpm0yxMpKyIJgCHw6kYYA7HeiMb6EuVdSyUVCnj7L+Vs71Dvyh74beuAt/I0R8fd/yVleufz4u4HvM5Xb2An1VGyXyDfE9dsZVWyuNX2o2RR4u40oB6yxGKs9oGCIG9IKob24GfnVbs+AzTTJNelFWI6orWMllV98SSuQNbAHYABRz3OCJHtZPcR2sj2mkyphgGUvlQQXAVTknTnAFbwjtXJhN7nwTFANU+37Yd7AQoVLo92qrnUjd4cJLG324sZbPqIO9J9l+KW1tHKDKWd5pHYDVK5xiMuwQMRnu9XQb7bVRajHuUb7X9uhG10XWikrW5WRFdDlXAZTgjIIyDg70rW5UKK5RQAGqmnF5r3Jtm7i2yQJ8AyTY2JhVhhU8HIJPQY3q1sM1R+HvLw9Ft54pZIYgFiuYkaQGMbIJkQFkYLsWwVOM5GcVSd1wWhV8khb9nbdW1tH3sn+JKTK/7T5x7BgVKio2DtBav6NxDn7pdVb3qxBHwrrcftQcG6tgRzHfR7fvUu77jKoh+0/ArmSfvbSSJDLD9Gn7zUcR6ywePT9sa2GD41OycMjaD6Oy5i0CMj83Tjp19nWlbK+ilBaGSOUA4JR1cA+BKk4O9OKG3VEKK6oofDpri0ujbykTQsVCTagGDEEjWpxqbSBkr4BtsmrcDWYcZ4lGeON37MYExGNONOtkjDBzz0llAOM8scs1frzjcMZ0au8k6QxfWSHwwi7ges4FcLxHTSWVbI9VfCNccuOSQkkCjJOAOpqnXnGmvL8WVqx+qBMki8g58zOfCNWY+t9AqTbsxe3kqtcyLbWy7iCM6pSfFn9FWxttnG+N/Oq5cM4TDbqFgiSMAKvmgDIUYXJ5nHrpzReFbPfy9fkZZM98IXsLVYo0jQYWNQqjwCjApxXKK7gqdooooAKKKKACmvFLsQwyStyjRnP6qk/yp1Vf7Syd40NsP94wkk9UUTBiD+k+lcdQW8KhukSlbPPBLYx28SN6QRdXrYjLH3sSae12ovjnHYrXuzMSBI4TVyVc9XY7KOm/MnFKdWNdESdNuzg0SXMXQSCVR4CVct/4iyH30vFIGGVIYHkQcg+8U1s303xXo9vk+2OXC/wDmmtMXxFMnwlgxRiu0UwLnDVL492kuhNJFFBJDHHj+8NBJN3m2T3aIAoA+8ze7xutVztnBPIkcUEXeq7/XDWqDQASFck50M2A2Ax06hjes8t7HV36Vf68EoxLtVxCaN4JoTKAzSyRO8SRnUQA/doh9Fi2cEDfccyaufZu71Rp+Qktwo120Ld3IG+13ve4Mu/MZXO/pZxS/EeASm6aLvNc79zIWwAqLCskoWNOkZk7tcc985zUz2WitZ5JonjhkDBLlI5ERjH3upZVAYbYkQkjxY1yFilOUISSTV81abXZ9Pnw/qa2qZb+E8RiuIxJCwZNxt9kjYqRzBB2IPKnlZbxrygLCTBw6KKOMMV73ThSwOD3cS4zy9I7bcjzqxeTizmMTXdzJLJLcejrbZIlJCBUGFXV6Ww6iu2kKRzQlJxj2LjRXaKDU5RXaKAEpLdW9JVb2gH8aj+K9zBE8piQ6RsoVQWYkBVG3MsQPfUoarnGJO9vIofswr37joWJMcIPjjDt7VWok6VkxVujnA+HdzHg4MjsZJWAwGkb0iPUNlA6ACpCm3Eb5YULvk8gFG7Ox2CqOrE7VCeT/AIjPcWpluBjVLKIwSCwRZGXDkbEgqRnqMUry+RlOuCO4b2Ftp7+5lcM0Ubr9UT5jSsO8k1eK4ZPN5ZLZq/2XDooRiKOOMeCKqj90VHdjl/u2s85ZJpD+tK2n93FTlNpulYvJ2zgoortBU5RXaKAOZoFYdwzt1xCJ9Ukom85g8MiqBkMQwVlUFcEYHMeqtb7McfivYRLFkb6XRvSRhzVse3n1rSeOUUm+5jjzwyNqL5RL0UUVmbDHjXFI7aGSeU4SNSxxzPgAOpJwB7axTsJ2qMd/cNOG03J1amOowjUzDfloGrfA2xnoasPlk4xrkis1OyYmlx97cRKfiWx+iazVpsMGRsSIc7cx7uvs68utNQ0nmYnK/oKT1nl5lFL6n0aDSdxArqUdQysMMpGQR6wapnYPtOkiLExA3CgfcbBITJ/3bAEofUV5gZu9cuUXB0zqQkpq0Z7b9g0s5nkjSae3cfkY5GjlhOc5jKsodcdCQeXOrz2WsLUJ39srfWjBeQyM5CMy6WMpLDDZGPGl5GABJ2ABJ9g3NeuzEBS1jyMFtUhHgZXaUj4vWuN31M8iolaKKK1MjlBplxa87pA3UuigeOWAIHrwa9cVshPE0ReRA4wWjbSwHqbpQBSu1XbmC2nb6NGk1xgJJIW0ogBJCNIASTknzVG3Wqtd+UC2CmZIhBeajrRBqFwsid2xVwBkhirYOD5u2c1a/wD/ACm02xJcADl5yH5lM09uuF2Vmnci0yrrgy6VYknI855Dkt150OjKCyubuqKX2P8AJpcOEe80wphcxg5kZR9g7YjB64JPPl02OOMAAAAADAA6Acqqq9uIFMcbiTvW0ggBWOdsnSrFsdeVTScZB5RXBHj3TD8aN1l44VjulVknRTFOKRn0tSfpoyfNgBSfCLxpTKxxoEjLHt0XAJz1y2aLLElRRRQBw1U+JRzw3M8yxJJHKsWJGlWNY9AZSJC24XLZyAeZq21CdseFG6s5YQAWIVlB5F43WVAfUWQA+o1DVkp0ytdq70WFs93cSLJcsrJbqowiMw27pSckgblzvjwBxT7sLZGHh9rG3pCJS2fFvOPzNQ9n2K4fc9zcKspRcFIDI3dxkHJTuz6GGGCgwNsYq61hOSapG8Itcs89kz/dIh90Mp9qOyn5rUvVe7PSFJriBthq76P1pJ6ePWJQ2fAMvjVhreLtGD6hRRRUkBRRRQB8/wDamzEd5dRkbd8zY/TxLn9+pPyX8WMN8ItXmzfVsOhZVLRt6jgFff6hS3lPtdHEGbG0sUbe1l1Rt8lX41XOCzCK6hkOyrPCx9mtQx+H4V0q34EcHd5Wra9f3o+iKacV4gkETzSnCRqWY+odB6+lO81jHlM7UfSpvo8LZghbzyOUsoPL1qh+LZ8KRxY3kkoo7ObKsUHJlSvb155ZJ5fTlYuR93Por7FXA91MFGzbbqxO3Px/A4pzSKsNZHiPw/6Gu64KKUUefWRylKTFOG3XdvkAsuN1BxrjJyQD0YHDKw3BCmtr7LcaEyBWbUwUMkmw7+I7CQAbBgfNdejA9CM4UTpP6DD9ljj5H8Ks/ZXixjkWHvBHqfVDIdxFMRjS4/wpPRYeODzrla3TqUd66rqdXRanZLY+j6Gu8S+sZLYHeXJceESkd58chP1vVVjFVLsNciY3E0oCXQcxSw5BNuqE6EyOYOdeoc9Xqqc47eRRQO0xOgjSQM6nL+aEUDcsxOAB40hCNI6c5bmSINcdc7VkfA7+44XMe8inWxkYaRLIsrJkZOCjNpZfA+kBt5w87VlvI8BtaaW3B1DBHParWmVoapwaPWHYu7LuutywU+oGpEVH8UmI7nScapVBx1BVjj2bVIVJB2ql21upJIbiGDbRE7SSfdwpIVfzjj3VZrqfQjOeSqT8BmoSK002Epb05YpJHPizoTv7M4qCUVLyO26ZuG0gyYi887tpIbIyd9yM1p9ZR5FnJkn8DDAffrl8K1bNUxfAhjWKs8gYZrxFEFGFAA8AMCveaK0FjtcJrtZ52x4ms15FC0xhhtnSWVlYqWdSrBRp3Y7qoUZyXPVaANDrhFRXBe0ENyXWIuGTSWSSN42w2dLaXAOk4O/qIqWoArfEezjiRp7KUQu5zJE41QzH7zKN0f8APX3g02HGXi2vYTb9O9DCSEn/ADAAU/XUD1mrbSc0QYFWAZWBBBGQQeYIPMVSUEy8ZtFY49bMQlxCR31uS6ZOFkQ47yNjy0soG/QhT0p92W7Sx3qs0aOmnSSGKE4cEqfMYjodjvtyqgdtpTbB7KB8wtuo0NJ3TriRbYnZdD4zuTpUEYwRSPYi5Nteo3mhblmSbSAq6nJdGCjYYc6QPBvVV8WKW1smXvco2KiuA1XO3PaL6Hb6lwZZDoiB3GogksR4KAT8B1qUm3SMpSUVbJe+4rBDjvpoos7DW6rn2ajXv+0Yv8WP9tf6184zS94ZJZcyMclpHOWfx9g8ANvDanf+wE33fkP6VtkwbKtimHVea3tj0ND8sVrtbTfnPEf1k7wf+UazK4XAduun8MkVs/lUt9XD3brG8T+zDgMf2WNY66Z+BHxpvSPdjaOd4knDNGS/lGreUjtG1vZxpE2mW5AUEc1QKDIw8DggZ6FhWOhRjA2qU7QcbN28LZyIbeKL9fQDL+9gfq1GUxosW3Hb6sjX5t+Sl0R5VSOufbXiUYw2eR92DsaVrjLkEeIppxVCkZuxG6UZBPI+a3sPL5/jScFuuZExscbHmRjnS6jWuG9h9o2NMXt3Y5X0lwA+cZHspfJw9yV/zkZxO04t1/7wWzyd8Ulh4iHXvLqWeGRZYl2IKuBGXZjp5Ip1nkHIrSuHCa6uGe8MQazfSsEWoorvGjiRmbdmCSYGwxlj1qI8izgQ3CHSZBIrMwGCVZAFz6gUNWHin93vo5uUd0Fgc9FlUkwk+GoFkz46B4V57O2skodD0GnkpRUme+03AheQmIySR7HDIeuxGpTs2CAd/cRVM7JWhsrj6JcWaSSyajBMAul+epdT+jyzp5jJG4ANXriEiMyxtI0T5DRn0dRHMKWGl9tivh8ajxxlROLW8VQXBeKVfQdVxknfMbgkerwPSs4N9BiSQn23h7mwgVydK3EPeFWZcKXOrBUghQD48hWfWnF5xdiGWOEMkhVyDOclc7jVOdiMH31pXFtMum1mZZY3dPOyMlWDrpYjbV1BG9U/inZKWO7gaQ5JkSJbpSCJQFOgXEZwVk0ro1oSDscdA3ja7hp5Yoz/AKqtfs/mK9obpzbT7kYikbYvthc7ZbxwKvHbDjcVrZO8pxrQoijcuzIQFA+Z8ADUFb8GLwya2RUdSpdioyAeSjPVgMk9OVU7ykcdS5uIhHIrRxwDGGBHeSMQ+cHmAqj1b+NUySUeUWjjjmy7YcIfeSS+WK6MTkjv4EWMnkXjZiy5I5lWyPHBq1eUvjM1usfcu6DRLIShQFihiVVJdGwv1hJwM7DesqhhygwSGHnIwz5jKQysM9QQK1Pi9k3FOGQTKB3pj1lM4Dh4ykseehOcqejKvTNY6edqn2GvE9P5eSM+0v8AYz9O396OcspP6cQ+RtzVv8mvau4u7mRZnYrobSpKHzk7sk5WNOkorM24VMrMhABTAbUdDLltK61fBGTttkeBNaZ5LOzrRO0zA7BlDYZRI8ndmTQGAJRRCgDEDJ1HlTuRQrgjWx0axp4PiZP9pe0EgWYW5CrCMSTkajrxtFCp2MmSuWOwzjBPKk9i+Jwoq4BuOJzAu3eDRpLMTs7gAR5bOVyW3IyMU1lmmuG+hKBJa20g+kXNuXfUzMxZidOS2SSQoYAtqJ2q0C2gmh+jcPijVAQGnKebFpKuMZwzycsY5c8jqpNvuIxS7Fg4cha+ycao7YB8csyS5Ub9PqmxVlrPZe0gtmt7udSFmR4Zu7GfQkzFKFJz3YGs7ZOHXnV3sOJxTIHhkSRDyZWBHy5H1VeHwlZrkd1Hce4vHawtLJyGyqObsfRRfWT/AFptxntPbW2RLKuvBIiUhpG9iDf3nA9dZX2m43LOWnlGNAPcxA5CZ2G/VycZb3D17Y8bkRGNjQXbzySTzHz3kbYMdC7BDoU7DZACcZbGa83cp0OYz58ZDL6nTEi/MCkFi09xH4amPr0rg/vPmlrN8tLtycD24jT+eRTqSUdpuulG62k4kRHXk6qw9jDI/Gsk8sV4Wu4498RxD4yyEE+3CfOr15ObvXZKnWFmhPqCnKfuMtZt5UVP9pSauogK+wKf9StSuCP9Sjma1tYmQUUAdkj6OyJj1M4X8DX0H9CSsM7Kxa760TxmVv2FaX/RW94rTXS99IV8KgvKbfdkf2msxNaXEZ+3FIPfpOD8cV8+JN9WGP3dXyzX0k4yCPVXzJKpWIRnGdXdnH5rEN8lNW0cq3IjxOG7Y/U82y4UZ5nc+07mlK7XK7EVSo5MnbsK7XK7UlRvK+gk9G+R5fP+VKxcvefxr0aT+jJ90VntafBtui40yV7M9p1srjWTlXUo6jccwyMemzAe5jVs4rx65vHNuE196rosSDkdQ0S96OS6VWTWQNJdQNwazHjKAIuBjDfyP9KsHYjj0cVteQl+7kuI41Q5ILNr0OFbnko/j9muNrMSeZt+h29DNeSkvUmePdoL1Y5LWZrOVQpDu8kMpG+3mKwYkDqyZyM0t2buoxKBbNFEhiCv50sskpUHd5JItlyc6BgZzzqdjjjSZIIlRUQbqqqMDGQCSOfI4UZ6kjIBsPDlAcYAGxqkcKSLyzuXBSe1DqkMZ1KyiZSU0OcnRIASFTO2rNQHD+JpDkNF367YDw3BwQTgjKkZwcVqfaP0Yv8AOT+F6SzULDGV2S88oUkVyDiaXCK6QhSBpZRG675znzgD4dKqHa3h7d80yoVSTOoKudLFy2SCdgSee1atDMVOR/8A2pCC5R9tg3VTjP8A1qJ4EaYtW093cxDh1wveqskd00eGBMSlSScFTncYG+R6xV2su03cxLFEeJIkYCqoiibCjYAExn8c1eZLJTy29n9KS/s/875f9apHTwS6mufX5csrkigXHFxI3eSf2g7gKAzBIsaWLJ+TVTsxzVZvXupcNJLcu4+1rk3OMEhQuBkbbCtoSxUcyT8qi9Z1yD7rkbeGAw+TVrDFFcJiebJKSt8fTgySy4hPZESwrIrrk76yH80LhlKAEYA8OXTnWpdlruDiTyvIDDI6oZII7snvAFCa3jjIK4AC8/bTs0zWIC+sXHmt3siEjbKmCRipx0yin3UTxcWGDJTr5+p57QeThiUNpLhEGBbys7KoByFjfcouQDpIIOByAqp8R7MSox76wkYn7SRCYH3xgnHtArca7VIZHFUOqTMK7N9mro6xHZyICxIMi9yMchnXhuQHIGrJxXyfyratIZDJMhSRYYxhSEYMyjO7sVBxnAzjatQrhqXll0DezA4XDyagchUGD+m2/wDAKS4drPeNkFTI+M+ptJ5D1c/ZU1xuNFvLsxqFUzHYcsqihz73DH41G8MXESesaj7W84/jTseUmbLkuvkzvNM88P8AiIso9qkRv8mSqn5QbrveIznkI9EQ9eldRP7Uh+AqS7MXQivYHOwLGMn1SDSP3wlQvbaLHEboDkJQ37UKH8WquONZzl+K2sXHzH3k4g1cSh/MSV/3Qn/3DW1ZrJPJMub2U/dg/GRf6VrVL6vnKyPD41p4ncVhvlL7PR2t2hjdyJ+9lKNjCEsM6SBnBLnn4863Ss58tXD1a2imGBJFKqhvzXyCvsLafhVcOTZNSfQYzYnkg4rr2MpNcrzqKhO8XQXUOueTqeqnqM+8V6BFd6GSM1cWebyYp43tkgooJpCW8RebD2Df8KlziurIjCUnSQvQzADJOBTMXTv+TQ/pNt8qUs7Q96rSNq0hnI6DA2x7zS2fVKEHNK6HdJoXmzRxOVX+R1a2Im85we7GdI3BY8s+oCnsfDIlaPSijM0IzjJ3lUczTmzBCLnngE+07n512bmh8JYj/wCKleVnqcmbPuk+59Kx+G4NLoXGEedr5fXoXq3Qi5kLH0wDGMDOlQobfmACw225nn0ksnfBKkjGRzHspN4/ODDG2Qdt8HoD03A+FKV3KPn7Y2a0JKl5ZX0kMAxGMj2L66c0UVKSQNt9Qry6A7EA/wDfTwr1RQQJgSD0JpB6jhx+8M/Ogy3H+OP+Uv8AWlKKrtRbfIayQSN6dxKR4KQn8Iz8692tqkYwgxnc9ST4kmlHkwVHMtn4Abn5ge8V7qVFIhyb6hTZ9rmyPhcfjBMv4kU5qN47emBEmVQxjljYKTgHJ07n2NUZPhZfCm5pI0qisZbthxAsW+kgZ+yIo9I9moE/Emk7jtVfOMG6cfoJGh+OmuX7Vj+Z6VeDap9l+UazxzjUNpH3k7aVzpAALMzHJCqo3J2O1UfiHlMk5w2fm8g00oQ77A6VVtvVkVQ7yDvfyryykbgvI7kH1aiQKYzwNGp0toXqdiv6yNy9q/Cpx6rE3yaT8GzQjbaf0JS7uMQu5bLNqJbxZ23P7TUoLuNQBrXYDrUdZwRyHEmvvPS0scAn7yacK3LnzFSsdsoOQDn2k/ia7GN7knHoIOMoumE6akIU4JGxHQ81OehzvURJxBrhnnkADysWYDoc4x7gAPdU2Fxy9vv8flVWvyySSLHtgliG3B14ZdOMEdQc5qZZI43vl9BDxDSZNRjUcfXqaL5HFzc3R+7FAP2nlP8AprU6guxnZtLKHSCXkkw0shABY42AA5KAcAe3xqwUjlnvm5INPDysag+x01kfld4k0twtpkiKNFkdRtrZidOSOiheX53qrXKoPlb4Xbm0kuGj+vASOORSVYFnAAOCNQGScGohKMXclaJywnODjB02ZH/Z0X3F/H8aDYRfcX8Kd8B4Qq8Pv7u488oFhgDEkCR8eeN+Y1r8DVp8jPZaC4t5p7qBZQZNEZfcYVQWIHtbGfUab9rx9oHOfhmZfFkf8+5SW4ZEfsD4n+tEfDIx6II9jH+tb1/sPw//AODg/ZFeH7BcPP8A7rGPZqH4NR7VD+0j/L83+p/PyYWbIfef9qvEaACQBgS2E85gDjGWx8cVrnaryfWi2k7W0RSZY3aMiSX0gMjYsR0xVA8kHCree7dbuJZmMYki15IyrYbY4DHDA7isNTnWWGxcD/hmCelyvLJ7qT9OvcbC4b/Db3FSPjmvE1wdgUYeemCPOHprzI5e+tkfsHw8tq+jIN86VLKh9sYIX5ViPEOHfR7uaJXOlLkLtsCveKQNPIYzjbwpDFonKXHbn8HotR49Hy3GSfPHbv8AY100UGiuseQCiiigAooooAKKKbX8pC6V9JzoX1Ejc+vAy2OuMUAJ2x1O8pPmjzF8AFJ1n3t18FFPRUfBOveCFCCI0OsDfSfM0BvAkEmpChEsKhO2ThbRyc7NHy3J+sXkOpqbqA7bpqtdO41SwjI2x9aucH2VWauLRpgdZIv1RS24gvNd1+9qVRnwBbmfHwpNGkfdNRH5mkL7NTDLH2bUsLKNR9ZIpbOM4TcdBg536nHMmlJOzEzxs9tBdPpwSfORcA5bSpwXOOig0hDQRjzNnrNR4xkae3+fYasJl9IS48QsbfwgH5V6jjL7hCT9+XAx6wo/AAVF/SYmcR6XdywUIVZjqzjThuudqn/9jrvH/sEv7MY+WrNb+w4Lvd9rOQ/8Q6qq8t/f/jocfherGqRyQQRpwACPDYn51I1GSdkrpRk2VwP0Rn5IxNeP9nbjrZ3WPAxSH8RTmNY4KotL7ik/E8k3uljk2Pbi/jT0nXPgNyfYBvUC9xm5WR0fuzLDnAyRGrrrOBv6OTRND3MgidZI5GwRGYirEE4GBpzuRSIuU141uW1ABcNu2cacadzk4xRkjDIqcv1Qs/Ec6lccfH0f/R9K8PvY5o1kidXRxlWU5BH/AH0pzVP8lthLDZYmRoy0kjKjbEKx2JH2cnJx66uGKQap0ORbcU6O1nHlovcRW8I+3Izn9GNcfxSA+6tGzWLeVy7Ml93a7mKJVHqaQlsfApWc3URnTK8i/P4I7tCxi4TZQLzuWkuX6ebkaM+51P6tat5OLAQ8NtlAxqjEh9shL/6qzDygw67yO1j27uKC2UD7JYD/ANY+FbfbQhFVFGAoCgeAAwKI9WTlVRT7vkVoooq4ucYZ2PI18+8DkNpxKPp3N00J6ZUyND8CGB+FfQdYL5T7ExX8+nYyKkynwJGnI/XjJrPJxTGtL7zcPmjeRXzdxOXVdyset03yuMfyr6H4bd97DHKOUiK/7Sg/zr5vdsuzeMrN8Zi1P6Ncyfozj658R+qNjNFBoq5iFFFFABRRRUgcZgBk7AbknpUTHOWBuAuSRogQ7ZBPM7HGsgHONlA9YPmST6U5RfyCHEjf4rg/kx4oPtHqcDxp9D57a/srkJ6zyZv9IPt8ar1LLhHuyiYLl8a2JZsbjJ6AnmAMDPXFOKKKkqFRnHeGi5EUBOkSTIM4DY06n3U7EebjFSdJY+utv89P4Wqs/hZfF8aKXJ2Vgtp3WaPu5PTVwx8zfaSE/dzjfmh2O2KvXB+1xWGRLtlWaKN3R+k8aD0x4Py1L68jY1Y+PcFS5j0t5rqcxyDGUbxHiDyI6jasU7WWskANtIEwXUhScmIg6i0RO5hdVIH3ckdMDkNTxztO0zvR2Zo7Xw0NfJhwkzcTgMuosmuZs4OSoG555Otxv419EVg/YTjiWU01xLFI6CNYw0YU6S7gkEMw56U5Vp/Y/txDfs6KjxSINWh8ecucalKkg4PPwyPGmcdyjZlqIbZtItVFAoqwuYv5bdUN/Y3C81AI/wCFMH6dCH/GqxxPh/c8XYn0UvYmBP508cudvU1Xry62mtbU/nSD91T+ANU3tg/9473P5WC1nH/JVfxhNUlKhrBjvl97/Q+hq7SVvJqVW+8AfiM0rVxU5WBO/wBL4tq6TXafspIFH7kVbL2u4l9Hs55RsyoQn6bean7xFYr2HXTdxt0hjmlPsSBx+LCs59UhvTKozl6USnZsm642JDyM80p/RjDCP4ERitvrHfIvbarqWQ7mOFRn1yN/+s1sVTDpZTU/HXySQUUUVcXCsr8s9lh7aYdQ8R9eMOv+r41qlUjyv2+rh5frFLE3uZ+6Pykqs1aNcEtuRMX8mV5r4ZHk7xd5GfVoZtP7pWsL4e2Y4z46Pmw/rVx7PcYuIuG30dtq7xXhcaV1lUlxHIwXG+Ah9lU6yODGFLFQ8Y9E9HUbnFOaOajGTb7UI+JYpPIopdHZtlFBorQUCik53KqSFLEclGMn4kD41HwcQmbnbMpBYHLqBsxCkH7QIwScbZ64oslJslKiZrhrgmOEkRjaSYdfFIj1Pi3IdMnkndQtubqZVjPKFNgfUznz39g0g+BpzGrSAAKYYQMAcmceoD0F/e9lR1JqgjiVgIYhpiTzWK8iB9hT+J9o58pBRgYGwHSuIgAAUAAbADpXqpohuwooooICvCH6+2/zh/A9e6QlcLLbk9LiID9YlP8AVVZ/Cy+P4kX41j/ljuQ13BGMZiiZicdZG2GfUI849dbAa+eu3vEu8vLuQHIV2Rf+GO7OP1lNc/K/dO3o4p5Lfbkfdl7UT2c8ZGCztvy+whjb2bfI1D9m5Lm3P02IBzbPiaMA6kRtjrH3Dhl1D0SuTyq08KUQvDjZJoI1H+ZGuf3kJ/YpH6Z/Z/EVuGH93ufq5h0AIAbI6gYD+wPS2iz1klj7S5X1XYc1UG8e7uupr3BOKx3UCTwnKSDI8R4qfAg7EU/qB7Mdm4rPvfo7v3UzCRYiQUjyN+72yAdtsnkMVPU6ckoHlmgzaQv9ydc+xo5F/HFZvxxNVvYuftWzxf8AIneMfJq1vyo2+vhs35pjf9mVSflWS3TE8Pt88o7qeMervIllx8VY++sp9R7TP3Y/X90bb2Puu9sbV+rQx59ukA/MVL5qneSa51cPResTyJ7tZcfJ6uNaLoJzW2TTKN5WbS4lt4Y7eKSUGYNIEGTpVG05HhrIPuFVbsV2QuJDeLKkltrtjCjunWY4cgZGcKvzFbHRUOKbsus0lDYuhVewnZH6AsuZe9eUpkhdIAQHSAMn7xOc9fVVrrldq1UZttu2FFFFBAVBdt7fvLC6XGfqnI9oGofMVO1w0AnR828A7UC1eUo4zPbvCMHGl2ZSjn2DV8a8xQnXGkeG1vGoBPI6x18K+jJ7OOQYkjRx4Mob8RVX7VdnLURK6W8Ubq6lXjURsDv9qPB68qwlg3Si76DT1VqTrliBopieCxCLWDPqIzn6RcEfAyYHwpHh1uC2C0h/4kn/AKq6Hmo5HkP5kmw/7FRv9knrcXGPDWo/eChvnSPaxjBGWiZ1Oeepm/iJqhx9qLvWw75sA4Gy/wBKPMTJWGS7mlWnDo4zlVy3V2Jdz7XYk/OndZu3aO5B/Kn4L/SnPC+NTvjVKx+A/Cp8xFfKd9S/0UhZ8LR0BYy788TTD8Hp1F2bgz/vv/qLj/8AJUPKiy07fc8UYp3F2Yty24lPqM85HwMmKkR2RssYNvGc+OW+ZNR53oT7N6kHUdxaVR3JyPNubU8xyFxHn5Vam7F2B52kP7NKQ9kbFCCtpACCCD3akgg5BGRVXmtVRaOnp3ZI8UuxDDLKdhGjuf1VJ/lXzLcXRAViVDMcktuMnzm589zX1BcQq6sjgMrAqyncEHYg+rFRlj2atITmK2gQgYBEa5xt1xnpS9W032H8WXYmq6mDXPaky26QqFEkZX60HIUpjSUAPpeI5c+eaOMdrDLC0U0cWSMq4kxpYcjpYfz5Zrfp+CWz7vbwOfFokP4ivdrwmCP8nBCn6MaL+AoWLTrlQ5u+pp7VNoqfkg4lLLY6ZFbTE2iJyD56aQRgnmFJK58AKvdcArtXbt2KsiO1vD3uLOeGPGuSNlXJwNXTJ9tZNecCurfhlwLmHugtxBKh1xvnP1T+gxwNJzk1uFIXlskilJFV1bAKsAwO/UHY1VxTNIZHH9H+DMvIjxAE3cGQcGKUb/eDI3w7tfjWpYpvZWEUWe6ijj2HoIq/winNEVSorklvk5H/2Q=="/>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9" name="AutoShape 22" descr="data:image/jpeg;base64,/9j/4AAQSkZJRgABAQAAAQABAAD/2wCEAAkGBhQREBQUExMSFRUVEBUSFRYWGBoWFRcYFRYVFBcVFxYXHCYgGBsjGRcUIC8gIycqLCwsFR4xNTEqNSYrLCkBCQoKDgwOGg8PGSojHyItKikyNTQvLC80MDQqKiwwLC8pLCosMiowLCwtLiwxLCwsLDIsLCwpKSw1LCksLCwsLP/AABEIAMkA+wMBIgACEQEDEQH/xAAcAAEAAgMBAQEAAAAAAAAAAAAABQYBAwQHAgj/xABJEAACAQIDAwgFCQQJAwUAAAABAgADEQQSIQUxQQYTIlFhcYGRBzJSobEUNEJicnOywdEjkqLhFRYzU2N0gtLwJTXxQ4OTs7T/xAAbAQABBQEBAAAAAAAAAAAAAAAAAQIDBAUGB//EADURAAEDAgMFBgQHAQEBAAAAAAEAAgMEERIhMQUTQVFhcYGRodHwIjKxwQYUFUJSU/HhIxb/2gAMAwEAAhEDEQA/APayYvBiZpJupEvF4iJcoS8XiIXKEvF4iFyhLxeIhcoS8XiIXKEvF4iFyhLxeIhcoS8XiIXKEvF4iFyhLxeIhcoS8XiIXKEvF4iFyhLxeIhcoS8XiIXKEvF4iFyhDEGIHVCREREJERBCREQQkREEJERBCREq/KPbjtU+TYdsrWBrVRqaYb1UT/EYa/VGu8iNc4NFypoYXSuwt/xSO1eVFDDtkZi1S1xSpqalTvKr6o7WsJFPyzrH1ME1v8SsiHyUNbzmcNsBcKq/ssxfnGIzEEstNqgNRrEsWK2JvpfjunXylxi4bCpXC5VzIrKoUEmsppUxcqbWqvSN7aAE2O4uZDPIL5NHXMqcyU0eQbj6k28Lf9XNS5bsP7XCVlHtU2SsB3hSG8lMndmbXpYlM1GorgGxtvU9TKdVPYQJorYELhc1SmHqJSLN9Esyi56Sg9XbIXbXJlqT8/QYo67qg329mqN1RD27uyNeyWIXdYjmPRK38vP8IGA+I9fehVtiRPJ3bvymmcwyVabZKqXvla1wVPFGGoP6GS0cCCLhVHsdG4tdqEiIgmJERBCREQQkREEJERBCREQQhiDEU6oSIiIhIiIISIiKhIiIiEiIghcm1toChQq1m1FOmz268oJA8TYeMrfJbZdQUjU31S4dybdKo7K1U69SkgdQt1Tv5d/MKg4F6KnuNekD7psoYqpSwqtRTOxrEFbE6a9W7UKLnQA31tYoxuOdrTwuVdBwUhcP3Ot4Aeqk9jtWKNzws2fTduyrf1SdM+cC+tgL6yB9KX/bW/zWD/8A1UZbZQvSPtpKyps+hetiqmIw7mnT6RpJSrJVZ6p3ILLbpEHpCaqzlfZwbQWoXpBL5Cx531CMttxDa66+r3m9rHvnNtKsyUnZBdgvRGUvr9ldT4e/dBCp+KT5HtCk49V3GGftSqf2RPatSwv1MZc5TOXbk0Edhlfm6LEdTCqht4NLnMdjcDnMGgP/AFaVQccUch1II8LeqRESRUUiIghIiIISIiCEiIghIiIIQxBiKdUJEREQsM1hc6CReI2qT6mg9o7z2gHQDtM17Xxd2yfRUZn7TpZfePPsnBRQvv3X7rn+Q8pZZGAMTkAFxsFt57NvLMe8t8RbyE+lFt1x3XB91h5mbbWGg8BMZj7J936xd9yCsCnHNbqW0yls5upNr/SHl6w9/fJSnWDbiD8fKQTqDvUg8D/MRnIPAHeCNAe8DcesjhrwIKYWyaZFRPjczsVgicuAxeddd43+8edwR4TqkBBBsUxRnKTZxxGErUl9ZqRy/bHST+ICR3JjbgOFZ7XIpmsF43C9JNx1DC0skpe1sM2Armul+YqPnYjdRqN6xI/u3O88CTwMicSxzZBw17Fep7SxmA66jt4jvy8Oa7NqHF4ymhSuuDwppFq9RCWxVwzApSYjIi5RfnBc66dZ7+SfJijhKZNKkKefWx1e2+9Rzq7nexJ32G5RNv8ASfP0gKbZahZPZPRzDMwzAhhluevQTs2xtQYekahUtYgWGm82uTwE1GPbIMTDcKi4GO7SM13Ti2hj2ptSC02fPUCMQDZAfpGwPEjqG/XSfW0S5ovzZKtl0IAJHcGIF7X3kSD2vynFKgLkZ8qq5XpdMgAolvXYm4Fv/DZZmwtxO/1LFE+V2FgUfyif5TjKNEahqyFvu6B52oe4sFX/AFCXGVzkrsV0zYisLVaihVT+6pA3CfaJ6TdthwljmZGDYl2pN1bqnN+GNmjRbv4+nckRMEyRU0JnHU2xSXe47wCw81BEgNrbazgm5FO9lHFu3XTWx36AWNiSLQyh6rdEMfEnzLGWWw5XcUl+StmI5TIp6Kk9rEID2gN0iO20+KPKlCbFf3WVj5GxPhIU7LqhdKhGm4XA9x13b/jOFqrK2WpdhxB6XiL6+RHhHiOM6IcHN1V9wuNSoDka9t43MO9TqJvnnrYtqbAoSLWKNe+nUDpdd4ynq3XvLrsjaIr0g247mHUR+XHxkMkWDMIBuu2IiQpUiIghDEGIp1QkRERCqmJqXZ+s1L+Wb9ROu4ppqQABqZrx+Ey1GOls9/PX85sr4VXK5tcpvbhftHGW3uBAU0LSLlcp2ixGYUnKddwCR1hd5nWtNSAco1F9RrOba3KPC4arRoVGfnq9igVSwF9xa3qr28N5sJ2yNwtwU7CTxXB8pdbtzJygnc3St15d06OdV0DKbjf4cR5XE+8fjqGHpipiK6UQzZVLmwJ7T1dvC80NhggqEE2YerwvuuO+OAsQmE3Bzuu3ZzWrEdpB8VDH3r75MyF2KuZi3VfuubAAdwB85NRs/wAyqNSfLoCCCAQRYg6gg8DPqJCnKq4vkWUJOEqCkL35lwXo3+pYhqfgSOyabbRTTmQ460xAt5VVBEuESEwtJuMj0yVwVj7WeA7t9RbzVOOB2hW0ZaVIddSqapHciAA/vSU2RyTp0XFWozVqw3O4ACX382g0Tv1PbJ2IrYmtNwM019W9wwts0dPXXzSIiSKokjtv1suHcA9JhkUcSWNiB4XkjKvyizPWCA2uuUX4C2d/O6juW3GSRi7kFQ9KhztRad9FWxI7N5HuA7AJYqVEItlFgOqRuwMNYMx35svgLE+/4TmXlBh22gME5d6zKWGimmmisFK5rglWXUrrffobTvOJ1lYiGBt+amb9r+Q/SRG3aN8rixHqkjzF/fJpKQXQaC+7gOwdQmrEre/QDAjpa6nuHHzkTDhddTPGJtlWBrT+y48mBv71HnJDk/juae/AkBxwKsQA3erEeDTVtHBCmAyMcji3wPlp7ppwQuHH1GP8LKfeVP8AplzJ4WeQWmxXokTVhXuiE7yik+IE2zOTkiIiIQxBiKdUJEREQo/H4MsSQLg75wslyNd008rOXNDACz3eqRdaS+tbrY/QXtOp4Azm5PbbXF4dKygC9wy3vlYb1+BHYRLG6eGYyMldia/DiIyWcdyfoVq9KvUphqtEfs2JOnVoDY27ezqE6UxoL5LNfu00mvGvUWkzUlDVL3yniAdQNRra9td/fIROVdUnLzALbsoLhv3ShI8ZFmVbigc8EtHmAu7lNyVpY8UedaovMVOcXIQCeNjcH/h8pJaNwFtYAiwHUNwHXwiizWQsArMvSUG4Btc68bHS8jMRy9w2FxfMVbjoAtUGq02OoVgNd1jcbrjwlY17zZovZVzGTcNF1cMNSyqBa3E951m2a6NZXUMrBlYAqym4IO4gjeJoxO00Q2vmb2F6TePBe9iBIbEmyoFdcSu19uM5spyjqp9N/F/VT/msyu2KqUgCFDLTBYsxd2yjU2FrX67nfJNy6ybdWGIiRJUiIiISIiCEkHt7D5WWqBcDQn2T1n6pFlJ4aGTk1V66oLuyqOtiAPfHsdYpbX0UHTphhcArcluo33HuOnCKWBpLW58UqfPZcvO26dt1u3TS8NjKT5uYKkLbRRYC/ULd+6ce1NpfJ1RshfM4VtbEdFm0v3btI7MFaLY3Ps22fLRSAqgkgEEjeOMhNj4THjadapVcDBc2Qi5gVbfY5d6uLgH7JPGbsFtnDu9wSruQtmVhqTuB1XU9RkqDe47bf88INdZEsRGRBC5sTgQ1NlJ0uXB9nj5b/OVzDVbXG7PZSepTofj7pZcXQHNkZsq/SPZxF+F5EYbACtVApiygqt+u2rN2aX/h65PE7I3VKcC+SvSrYWHDSZiJUUSREREIYgzTi8YlJC9RgqjeT5RXaoW6ebelDl29BvkuHYq5UGq40ZQwuEU8CRqTvAItv0vZ23QFNahrUwjbmLBQbbwL8R1T867b2ga+JrVT/wCpWd/Asco8BYeE0tnQtkeXO0C0NnxNkkOL9q5Hck3JJPWTc9W8ya5KcqHwVW46VNiBUTrHtL1MBe3XukHE6F7GvbhcMlvuaHDCV+i0UsiulnVlDKw1VlOoOm64mAGOmVvy/wCeE809G/pC+SEYfEE8wx6Lb+aJ3/6CdT1HXiZ7VTqBgCCCCAQQbgg6ggjeJzs1Ju3WvkueqMcDsLh2Fef8vOUL4CihVLvVLKjH1UyhSSRxPSFh2a9R8r2fsXEYyoSquxYlmqMDa5OpLW3z0303gfJsP1/KDbu5tr/lOTkHiDUwVFczAKayGxtqrK6i41HRY7iJehtBDiYMyVYbO6KmEjRmTZdPJzZFXB0OabEEKzZspO4neEVTm17G1PDfJAqBTLBGdQpbpkIh0vcIo18V8Z14akEqOAALhG7dcw1O8+rMUqd6JXsqJ5FkHwEqk3JJ4rHe8vcXO1UPykq1U5lVqlFd2Q82AtrC4AJuRx4yO2PQCYl1BY58JUuWJJJuN5Mk+VJvRoP1V6R/eUj8xOHAaY2h9ZKqfw3jU1emUXzKp61B8xefc5dlNehS+6T8InVMw6qRIiIiEiJqxOJWmhdyAqi5MVKBfILVtHaCUKZdzoNw4k8AO2ecbT2k9eoXc9ijgo6h/wA1m/be2GxNS+oUaIvUOs9plh2dspKSjQFrdJiLm/Z1CXWgQi51K3IY20jQ54u4+SquBxrUXzAdhU6XHUZNUdq08fSVKQDc4cpDXU0yupJtxG8EHhJDFbFWuQLBWuAG36dRA3yc2dsOnh0tTUZstgxtfuHADsErVBdNkwW5n7Dr1ysmVFXHk63xKGHIrmwHpuDUW5F1FibWIFzppcX7Zy1NuLTU5gecuQUtYgjS1+Alowb1BfnSOGXd233eEqvLSpSZhksXsc5G7hlv27/CU2FjAyUAtBIBa7XM2vmTn9QoaeR00uCX4uo96KCrbUZ3LMobsN7Dq3G/vlg5LcoEvzbqqsTZWGgPUp6vz799Sibzo2ubZab6CFwIAsTxXrkStbH5ZUCiJVrKlUKA2e4B4A5iMuosd8lk27QatzIqA1PZ14C5Aa1ibcLzJcMJsVzJsHOZfMGxXfERESIZVvSJ81X79fwvLSZVvSJ81X79fw1I2b5SnM1C8rxx6Q7Bp4kyriWjHet4D85Wq6Wdh9Y+/WbOxnfCR0CbsOS1dUM52Phf1XxMLumZhfz/AJzfXXn5gsyzcl/SBicAMqEVKX91UuVH2CNU+HZIHZ+BevVWlSXM7GwA8ySeAA1uZesN6JWyHnK4z20CLdQe0tqR4CV55oWC0hUMzoiMMlioLlpy4qbSanmRaaUwcqAltWtdixAvuHDTXrk96McT+zqL7GIRvCojU/iBKpiNifJnqLiVcMgXKiW/aZj6wqEEBba3sTwtvtnZnKQ0GPM0CubLe1RyxynMtyRbQ6+rIZzGIwxvaFkVdTDgMEQ07Lc+d17If7UdtM/wsv8AvMzhd7jqqX/eVW+JMrPJvlKcRUpA5sxWrmRgC6ZQtiXQKrKx3XVSCvG4MtCUyHY8CF8xcH3ZZnOYW6rHa4O0UHygT/p/2ObP7jqp/OcOETNi8Pb6LuxsLkDIdSBuF7C/bJvaJo801Ko2jZrqur9Ji+4Xt3mcOyXoUX6FLICMpcnNUNyLX32F+3q0kbr2NlIyxcLqy4ZylgpcACwBva3VYyVwmJzjXeJFIe0+It+Qnds5NSey0zyrsrRhXfETF41VFmefcptumvUKKf2aGw+sRpmP5fznoDDTwnk9WkUYqwsVJUjtGhlulaCSVrbMja55cdRoudQWIJ0ANwvXbUFv08+oegYTFiqgZeO/sPEGUSKZdWvdlGWy2JF9dT2i4t/pMsSRY7LXqIN8BnaytO19oKgyDRzY6HVbEEHTcZ1pyyYUgMt6m7MfV+1Ycez/AMSmEznZ6rVCC1qQAIt6zHqJ6hMyooajGHU77XFjf6jqoTRRloDhdT5xLYisA7klja+8KN+g3CT1DBqoyhRwDA8frayq7IxK06ylvVsVPZcWvLjz6hc2YZbXzEi1uu8jZs9lM6+ZcdSVXqwWkNboqvymwq0mVgLKwINhoCtt9uw7+zWRQMlNvbTWqwCG6qDY9ZNtR2aCQ3M29U26x9E+HA93vmzFiDRdaNODuxi1XBtqjorf6T8R+ckuSnzrD/eL8JrxlHOjDs07xqJs5KfOsP8AeL8JmV7bPaeZXMVdLuq58o0e0HvGR+3ivXZmYmYxVkMq3pE+ar9+v4aktJlW9InzVfv1/DUjZvlKczULyrHet4frIHaK2qHtUH8pPY71vD9ZC7WXpKewiaWyXWe3qFl7LkwbXcOeIff7LimMszMEzpl6C63FXz0S015+uTbMKK5e4t0reSec9NcX4Xng+wNqVcPiEqURdxpksWzg71IGtj2dQnrNDbGKr0+hgjSYjfXqBUB68qjO3dYd85zapZE/eSPAB5kD6rNqWEvxcFUPSOR8sUZbfsFJOYm/SawI+jYee+Va8vFL0dF6pbE4li7tmORQAxOpAZifLKO60+avoxfnOjWTm77yDnA6soFifEeEnpvxJsyFgidLoL3s6x7DbNchtTZ0j5t5FY35fe64+Q1Q0jUqZbkqKakmwGuZu07llir7QqVDYsdb9FOiNLdWp38TJNKFLCrTo00Qm29rDefWZu036pMUtgVXH7SqqKfo0xw+0f5zAdt2Wvlc6nhJHMkDLhwK0qeh3ETQ9wCplNd4tYX0t3DXzvNiYZnByKWIF9JfkqJhgKao1gBqANe09ZnztTYgqdNLJUGoYaA9jdcU1NQ4O3Ra5zdRYi3ffNT4IsgbgHjcfSy58EqnPnJHT6P2cq9X1s07Wx1KmhJZVVQSSdAANSSZWqO2Stbmay5HJIUj1SRrl7DbUcD7p3Y7CCrSem250ZDbeLi1xOZk23VRygTsDQeh0vY2z7e/JOMYIIBuR7Hvkqzyw9JQCgYNy3RJJAKm9wACXW4W2Y9EXOmo40lOXuOzes3dzlYD/wC60m+VWHrfJ6dOtScvQNkrIuam9O1ukR6hACmx6jKdPTNmww1cAe3LMjIg3zyN7cR4aWuFzU9ZJC8tc0HtBy6ar2jkHylbFU3zsTkFPVstwzBi6BgBnUWWzWB6RBva5ldr8nKWJ6Xqv7a8ftDj8ZUeRFMUcKFCu9R2NR1pqWK3AChyOihygGzEb53HlQnPJRHNc47hFU1QTmJsATRWoFN9NSJyFVX1Aq3imgJYDYG9r2yvmLZlblE9wY1wccVrmwJt22v5rpw/IPpdOrdepVsT4k6Tn5bYMI1HKAF5soANwCkEfik4MPixuSl4V2/OlI/aaPVAWvQqnKSb02SoRfQ6Ic5/dk7a+pa4OmgeB0wn6FX4q/8A9Q+RxIHQj7WVNiTq7Ap1ATSq7jYhhqp6mGhU9hE4a2xaisVtmI103kdYB3+EuwbWpJiWh9iNQbi3it1lVC8Xa4LgifT0ypsQQeoix98+Zpggi4VlajStqunWPon9D2jyM+qdW+m49R3946x2ifc58dUCoW0uPV7CdIh+HNMmmbFG6R+jQT4LovHJj55Qtu51bSArbTdhYkAcbDfJ3kp86w/3i/CZFdIHllua5R214q9+GEGzRqeq9dmZiZjVAhlW9InzVfv1/DUlpMq3pE+ar9+v4akbN8pTmaheVY71vD9ZFbVXor328x/KSuO9bw/WRe1D0B9r8jLuzjZ7Fg0hI2yLfyP0Kj8PhWqMERWZmNgq3JJ6gBL9sL0X2XnMW+UAXNNCBYfXqbh4ecsHITkuuFoLUYXrVEDMTvVW1CDq0tfrPcJYtn4MVmNRwGtWalSRtUXm7hqjL9J7q1r7hltbUzNqttz19S6loXYGt1dxOdvh79OPG4XaVdZu8ox79FH7Kw9GktsLh2I9qmgCn/3qhUP+8ZJrQxJ3UFH2qqg/wq0ksY4pkXAd2B1fcALaAW7dw8TNWEr3YLqt72yEgXAv6puBuO6Y7qHZwqNzO5z5DzJvnpmBbzWaTM8Y8XkPvcqvbW2wKDrSxC0lLjMF55dRe17uFA13XI3TZT2pktnWoEa2V2W4F916iFkYdua/fvlb9IPIA0wK1F6jgvZqdRszAtdiUZt4ve4lS5PVMXTrZMO7UntmKu2SmbW0dW6JHfLT9kUYvGQQOV9Oud/eqvspg+PeMmzGtwPtYjzV75RUXWrz6DnKZVQ4XUqVv0tOFjv89879g8rDTS39olujrYqeq/V2TsxWyDhnpsh0qNkKg6Bihfo6aqMjb+B7Nc1ti0XuTTAJ3lboT3lCL+Mzqub9LcyK/wAQGThxHJzdDbgb92ip07ycTT8Tb6HgdcjyPJcmP5aVDuKUx5t5n8hI0crnt84b8/O153tyMw5N7VP/AJG/MzfQ5L4ZDcUgT9cl/cxIjTtajLbvkmc7phaPqU7eTg2ZFGB1uT9Aq7gKD4vEI6hubRw7VDxIIawJ3kkAdmt5d5hVAFhoBumqvTYkWNhrcbr7vpDUcfOYdVViukY3JjGiwvc2zJzIFySengErGOYXPcbudrw6Cw5BbSJXE5B4V8XTGQqpD1WUMcpCFBkUcLlwd+5Ta19J2lhyabueiEzZv2tQ2yjNuy69Eg+M5aILhTzlqisWRlF8ptbLci1QWJuOIPYDNyjgqNkObUby8btQ2+YtqbZWF+KqVAZUDCW5jn26Z81S/STSrpWKK4GGBVKdGkSFAy36aKLXJvvvvFpwcjORL4quBVLUkVc54O1iNFG8b989KxmJFRcuJosD/fUBn3da+uPs2Yds+dlLgqRzfKVz2sM7Cky9ytY3750LJ/zDwYnNc09c7crag+8lbZtR8UYhDQ3hy8vupIYJMLSp0qefKAQoZ2IAGu+9zv3d/VPqhiLlUZEsTYZRlINibjXs3gi0Vdr0CLNicKw+syfk9vdOZds0F/s3Dn/ApFyezPqo8TEninbOJBKGxi1wQO/Mnj5KqJ4yMzc9q37U2UHO8CoEY06tgGUrY5Xt66G4uD8bGcFBhWpIxFsyK461LKDoeBF984ttbaAW1UmkjixW/OYiqvFTl0poeIUnvWRFfl3bSnR04ZmC/wAKg/GZW0aWbaT2uoYy4tv8QyHZiNr28lC2pihccZt0+9uHfqrBWUWy1QGXg5G77Xs9407pHY3kyDrSNvqnUeB4eMiDy5qHfSp2+03xmNl8plpk3V1udwOceVgT374+DZO1qRhkaC1w4Czmu55A5HsHZZWIdrxNdZrsut1orUGRirAgjgZF7afoAdbfAH9RL9iKVPF0royt7LDgfZPEdoMou10/Zm+8MPO9v1m1s/aX56FwcML25OHv2FqbQm/M7OlLD+0nu18woGWjkp86w/3i/CVeWjkp86w/3i/CRVGre1cPsL5pOwL12ZmJmSroEMq3pE+ar9+v4aktJlW9InzVfv1/DUjZvlKczULyrHet4frIzaFLNkUeszhFHWXIEk8d63h+s+tg4PncdRP0aSvVPeMqr/EwPhJaebcR74/tBPgDl36LnYQ/9W+A2OI/TPyXreFcFFt1AeQtNfNvTZmp2YMQz02JUFgLB0cao9gB1Gw3b5HYfElDpu4iStDFq+469R3/AM55nFNNSS72I++RC7Wop8Wv+Ladt0yLVS1Psr07qD2VU6Hje86MLj6I1SthO8OGP4vzmia3w6tvVT3gH4zdj/EguHSQgu5g+oJ81RMEgFg4W7Pf0WzazYaqtquKpAg3BzoAO5b6/GRuBXD0iSi1MU3DoZaY7c72XxBJ7J306Cr6qqO4AfCfcZN+IWudjZCMXMknyyTPyjnG7neXv6Lncu787WKjKpyIvqUwfWNzYsxG9iBpoANbxDcs6N/VqntsNfNpJ7VwJrUjTV8mYi5te44jeOyeZNX13RKCkfthz5ZCXOFulhw9hJNUwUIAebX7TfwV5/rpR9mr5L/uj+ulH2avkv8AulF+UdkfKOyav/zB/gfEeqrfrVJ/Z5H0XomzuUtKs+RcytYkZgBe2pAsTrad1PFh2yIQWzBb2uoJ7eNgCbdkoXJ7Z5xNQgNkKrnvbNxAtvHXPQVoAKAvRsQVtwI1B/8AO+YdXSUtDUBkwJzFxyHHPjccB4q9FOKiPHEbjNTlDAKqFLXDA5s2pa4sS3ePDhukDU2bzVe1+iEBQcbXYEE8SLnXqbruT3LtaqBqtMnruy/w2PxnMSzMWY3YgDQWAAvYAeJ8+4Da2vtWjkpDHC67tBYaDjqMsslHFE7GCQswRETg1oL5FIDcB5T6MRC5KSwC8024WOJrZ75ucI19m/Qt2ZbThnpW1NiUsQOmuoFgy6MOy/EdhuJXsRyEb6FZT2OpB81P5T1nY/4soW07IZvgLQBpcZdi5ap2bO15LRiB8e9VaJYRyHr+3R82/wBs30+RqprWrE/VprYnxYn4Ca8n4q2YwXEmLoAfRV2bPqXmwYVy8jKrLiGI9TmianVoRk8b3t2XkZt8tnqKd2YsPE5h7jLbTpqi5KahEve28k9bE6se+QHKXD6q3WCp8NR7ifKcvRbTZWbUkeG4RI2w7hkT118l1MFA6GjfC45uBv3hVSWjkp86w/3i/CVbNLTyV+dYf7xfhLtSM29q5TYXzydgXrszMTMkXQIZVvSJ81X79fwVJaTKt6RPmq/fr+GpGzfKU5moXl2MoljoLi0nuSWCyo7kG7NlF+pdfifdLDyQ5N0MThi1RCW51lDBmBsApA0NuJ4T5GGSndUvlDELfU2udSZibTneymEf8vt7CWi2fH+bNQCbi/ZnksxETlV0i6KWPdeNx26++ddPao4gju1kZEY6Np1CidE08FOJi0O5h8PjNolen0rkbiR3SIwDgVGYORU/IBuROHJJ/aam/rfym1ca4+kfHX4zYu037D4SxTzVNLfcSFt9bGyqT7PZPbeNDrc1y/1Iw/8AifvD9I/qRh/8T94fpO0bVPsj3z6G1vq+/wDlLP6ptL+53iqv6PT/ANTfJY2VyfpYdi1PNdhY5jfS9+qSUj/6WHsnzmf6VHsnzmfO6eofvJSXHmVaipd03BG2wXfEj/6WHsnzmDtb6vv/AJSHdP5KXdP5KRiRh2qfZE+DtN/qjwi7lyXcvUtEhWxzn6R8NJqaoTvJPeY4QHiU8QHiVNPiVG9hOeptRRuBPuEi4kghaNU8QNGq6qu0Xbs7v1nKTESUADRTBobok4dt4fPQcDeBmHh/K87oIk8EroZGyN1BukkZjaW8xZeeLgW/4ZYuSy2xeHHVUUS+bM5JYQ01bms11B6TM2vHS9t/ZKds2mF2moAAAxbAAbgA7AATtnvc/C4kWK5alooqYuwXv1XqMzMTMtqVDKt6RPmq/fr+GpLSZVvSJ81X79fw1I2b5SnM1C5+RtfJs+o3EVXt3lUA95nJNnJr/tz/AOZPwSfU5bal3PY3gB9Vq0mTSeq0xN0TJ3XVXca0xN0Q3XVGNaYm6IbrqjGtMTdEN11RjWmJuiG66oxrTE3RDddUY1pibohuuqMa0xN0Q3XVGNaYm6IbrqjGtMTdEN11RjWmJuiG66oxrTE3RDddUY1PcmsRemV9lr+DfzB85RsCf+qj/OP+NpcuTnrv9kfGRGG+fD/MN+IzrKMl1PHfhl4FY09hI6yuszETVVRf/9k="/>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20" name="AutoShape 24" descr="data:image/jpeg;base64,/9j/4AAQSkZJRgABAQAAAQABAAD/2wCEAAkGBhQREBQUExMSFRUVEBUSFRYWGBoWFRcYFRYVFBcVFxYXHCYgGBsjGRcUIC8gIycqLCwsFR4xNTEqNSYrLCkBCQoKDgwOGg8PGSojHyItKikyNTQvLC80MDQqKiwwLC8pLCosMiowLCwtLiwxLCwsLDIsLCwpKSw1LCksLCwsLP/AABEIAMkA+wMBIgACEQEDEQH/xAAcAAEAAgMBAQEAAAAAAAAAAAAABQYBAwQHAgj/xABJEAACAQIDAwgFCQQJAwUAAAABAgADEQQSIQUxQQYTIlFhcYGRBzJSobEUNEJicnOywdEjkqLhFRYzU2N0gtLwJTXxQ4OTs7T/xAAbAQABBQEBAAAAAAAAAAAAAAAAAQIDBAUGB//EADURAAEDAgMFBgQHAQEBAAAAAAEAAgMEERIhMQUTQVFhcYGRodHwIjKxwQYUFUJSU/HhIxb/2gAMAwEAAhEDEQA/APayYvBiZpJupEvF4iJcoS8XiIXKEvF4iFyhLxeIhcoS8XiIXKEvF4iFyhLxeIhcoS8XiIXKEvF4iFyhLxeIhcoS8XiIXKEvF4iFyhLxeIhcoS8XiIXKEvF4iFyhDEGIHVCREREJERBCREQQkREEJERBCREq/KPbjtU+TYdsrWBrVRqaYb1UT/EYa/VGu8iNc4NFypoYXSuwt/xSO1eVFDDtkZi1S1xSpqalTvKr6o7WsJFPyzrH1ME1v8SsiHyUNbzmcNsBcKq/ssxfnGIzEEstNqgNRrEsWK2JvpfjunXylxi4bCpXC5VzIrKoUEmsppUxcqbWqvSN7aAE2O4uZDPIL5NHXMqcyU0eQbj6k28Lf9XNS5bsP7XCVlHtU2SsB3hSG8lMndmbXpYlM1GorgGxtvU9TKdVPYQJorYELhc1SmHqJSLN9Esyi56Sg9XbIXbXJlqT8/QYo67qg329mqN1RD27uyNeyWIXdYjmPRK38vP8IGA+I9fehVtiRPJ3bvymmcwyVabZKqXvla1wVPFGGoP6GS0cCCLhVHsdG4tdqEiIgmJERBCREQQkREEJERBCREQQhiDEU6oSIiIhIiIISIiKhIiIiEiIghcm1toChQq1m1FOmz268oJA8TYeMrfJbZdQUjU31S4dybdKo7K1U69SkgdQt1Tv5d/MKg4F6KnuNekD7psoYqpSwqtRTOxrEFbE6a9W7UKLnQA31tYoxuOdrTwuVdBwUhcP3Ot4Aeqk9jtWKNzws2fTduyrf1SdM+cC+tgL6yB9KX/bW/zWD/8A1UZbZQvSPtpKyps+hetiqmIw7mnT6RpJSrJVZ6p3ILLbpEHpCaqzlfZwbQWoXpBL5Cx531CMttxDa66+r3m9rHvnNtKsyUnZBdgvRGUvr9ldT4e/dBCp+KT5HtCk49V3GGftSqf2RPatSwv1MZc5TOXbk0Edhlfm6LEdTCqht4NLnMdjcDnMGgP/AFaVQccUch1II8LeqRESRUUiIghIiIISIiCEiIghIiIIQxBiKdUJEREQsM1hc6CReI2qT6mg9o7z2gHQDtM17Xxd2yfRUZn7TpZfePPsnBRQvv3X7rn+Q8pZZGAMTkAFxsFt57NvLMe8t8RbyE+lFt1x3XB91h5mbbWGg8BMZj7J936xd9yCsCnHNbqW0yls5upNr/SHl6w9/fJSnWDbiD8fKQTqDvUg8D/MRnIPAHeCNAe8DcesjhrwIKYWyaZFRPjczsVgicuAxeddd43+8edwR4TqkBBBsUxRnKTZxxGErUl9ZqRy/bHST+ICR3JjbgOFZ7XIpmsF43C9JNx1DC0skpe1sM2Armul+YqPnYjdRqN6xI/u3O88CTwMicSxzZBw17Fep7SxmA66jt4jvy8Oa7NqHF4ymhSuuDwppFq9RCWxVwzApSYjIi5RfnBc66dZ7+SfJijhKZNKkKefWx1e2+9Rzq7nexJ32G5RNv8ASfP0gKbZahZPZPRzDMwzAhhluevQTs2xtQYekahUtYgWGm82uTwE1GPbIMTDcKi4GO7SM13Ti2hj2ptSC02fPUCMQDZAfpGwPEjqG/XSfW0S5ovzZKtl0IAJHcGIF7X3kSD2vynFKgLkZ8qq5XpdMgAolvXYm4Fv/DZZmwtxO/1LFE+V2FgUfyif5TjKNEahqyFvu6B52oe4sFX/AFCXGVzkrsV0zYisLVaihVT+6pA3CfaJ6TdthwljmZGDYl2pN1bqnN+GNmjRbv4+nckRMEyRU0JnHU2xSXe47wCw81BEgNrbazgm5FO9lHFu3XTWx36AWNiSLQyh6rdEMfEnzLGWWw5XcUl+StmI5TIp6Kk9rEID2gN0iO20+KPKlCbFf3WVj5GxPhIU7LqhdKhGm4XA9x13b/jOFqrK2WpdhxB6XiL6+RHhHiOM6IcHN1V9wuNSoDka9t43MO9TqJvnnrYtqbAoSLWKNe+nUDpdd4ynq3XvLrsjaIr0g247mHUR+XHxkMkWDMIBuu2IiQpUiIghDEGIp1QkRERCqmJqXZ+s1L+Wb9ROu4ppqQABqZrx+Ey1GOls9/PX85sr4VXK5tcpvbhftHGW3uBAU0LSLlcp2ixGYUnKddwCR1hd5nWtNSAco1F9RrOba3KPC4arRoVGfnq9igVSwF9xa3qr28N5sJ2yNwtwU7CTxXB8pdbtzJygnc3St15d06OdV0DKbjf4cR5XE+8fjqGHpipiK6UQzZVLmwJ7T1dvC80NhggqEE2YerwvuuO+OAsQmE3Bzuu3ZzWrEdpB8VDH3r75MyF2KuZi3VfuubAAdwB85NRs/wAyqNSfLoCCCAQRYg6gg8DPqJCnKq4vkWUJOEqCkL35lwXo3+pYhqfgSOyabbRTTmQ460xAt5VVBEuESEwtJuMj0yVwVj7WeA7t9RbzVOOB2hW0ZaVIddSqapHciAA/vSU2RyTp0XFWozVqw3O4ACX382g0Tv1PbJ2IrYmtNwM019W9wwts0dPXXzSIiSKokjtv1suHcA9JhkUcSWNiB4XkjKvyizPWCA2uuUX4C2d/O6juW3GSRi7kFQ9KhztRad9FWxI7N5HuA7AJYqVEItlFgOqRuwMNYMx35svgLE+/4TmXlBh22gME5d6zKWGimmmisFK5rglWXUrrffobTvOJ1lYiGBt+amb9r+Q/SRG3aN8rixHqkjzF/fJpKQXQaC+7gOwdQmrEre/QDAjpa6nuHHzkTDhddTPGJtlWBrT+y48mBv71HnJDk/juae/AkBxwKsQA3erEeDTVtHBCmAyMcji3wPlp7ppwQuHH1GP8LKfeVP8AplzJ4WeQWmxXokTVhXuiE7yik+IE2zOTkiIiIQxBiKdUJEREQo/H4MsSQLg75wslyNd008rOXNDACz3eqRdaS+tbrY/QXtOp4Azm5PbbXF4dKygC9wy3vlYb1+BHYRLG6eGYyMldia/DiIyWcdyfoVq9KvUphqtEfs2JOnVoDY27ezqE6UxoL5LNfu00mvGvUWkzUlDVL3yniAdQNRra9td/fIROVdUnLzALbsoLhv3ShI8ZFmVbigc8EtHmAu7lNyVpY8UedaovMVOcXIQCeNjcH/h8pJaNwFtYAiwHUNwHXwiizWQsArMvSUG4Btc68bHS8jMRy9w2FxfMVbjoAtUGq02OoVgNd1jcbrjwlY17zZovZVzGTcNF1cMNSyqBa3E951m2a6NZXUMrBlYAqym4IO4gjeJoxO00Q2vmb2F6TePBe9iBIbEmyoFdcSu19uM5spyjqp9N/F/VT/msyu2KqUgCFDLTBYsxd2yjU2FrX67nfJNy6ybdWGIiRJUiIiISIiCEkHt7D5WWqBcDQn2T1n6pFlJ4aGTk1V66oLuyqOtiAPfHsdYpbX0UHTphhcArcluo33HuOnCKWBpLW58UqfPZcvO26dt1u3TS8NjKT5uYKkLbRRYC/ULd+6ce1NpfJ1RshfM4VtbEdFm0v3btI7MFaLY3Ps22fLRSAqgkgEEjeOMhNj4THjadapVcDBc2Qi5gVbfY5d6uLgH7JPGbsFtnDu9wSruQtmVhqTuB1XU9RkqDe47bf88INdZEsRGRBC5sTgQ1NlJ0uXB9nj5b/OVzDVbXG7PZSepTofj7pZcXQHNkZsq/SPZxF+F5EYbACtVApiygqt+u2rN2aX/h65PE7I3VKcC+SvSrYWHDSZiJUUSREREIYgzTi8YlJC9RgqjeT5RXaoW6ebelDl29BvkuHYq5UGq40ZQwuEU8CRqTvAItv0vZ23QFNahrUwjbmLBQbbwL8R1T867b2ga+JrVT/wCpWd/Asco8BYeE0tnQtkeXO0C0NnxNkkOL9q5Hck3JJPWTc9W8ya5KcqHwVW46VNiBUTrHtL1MBe3XukHE6F7GvbhcMlvuaHDCV+i0UsiulnVlDKw1VlOoOm64mAGOmVvy/wCeE809G/pC+SEYfEE8wx6Lb+aJ3/6CdT1HXiZ7VTqBgCCCCAQQbgg6ggjeJzs1Ju3WvkueqMcDsLh2Fef8vOUL4CihVLvVLKjH1UyhSSRxPSFh2a9R8r2fsXEYyoSquxYlmqMDa5OpLW3z0303gfJsP1/KDbu5tr/lOTkHiDUwVFczAKayGxtqrK6i41HRY7iJehtBDiYMyVYbO6KmEjRmTZdPJzZFXB0OabEEKzZspO4neEVTm17G1PDfJAqBTLBGdQpbpkIh0vcIo18V8Z14akEqOAALhG7dcw1O8+rMUqd6JXsqJ5FkHwEqk3JJ4rHe8vcXO1UPykq1U5lVqlFd2Q82AtrC4AJuRx4yO2PQCYl1BY58JUuWJJJuN5Mk+VJvRoP1V6R/eUj8xOHAaY2h9ZKqfw3jU1emUXzKp61B8xefc5dlNehS+6T8InVMw6qRIiIiEiJqxOJWmhdyAqi5MVKBfILVtHaCUKZdzoNw4k8AO2ecbT2k9eoXc9ijgo6h/wA1m/be2GxNS+oUaIvUOs9plh2dspKSjQFrdJiLm/Z1CXWgQi51K3IY20jQ54u4+SquBxrUXzAdhU6XHUZNUdq08fSVKQDc4cpDXU0yupJtxG8EHhJDFbFWuQLBWuAG36dRA3yc2dsOnh0tTUZstgxtfuHADsErVBdNkwW5n7Dr1ysmVFXHk63xKGHIrmwHpuDUW5F1FibWIFzppcX7Zy1NuLTU5gecuQUtYgjS1+Alowb1BfnSOGXd233eEqvLSpSZhksXsc5G7hlv27/CU2FjAyUAtBIBa7XM2vmTn9QoaeR00uCX4uo96KCrbUZ3LMobsN7Dq3G/vlg5LcoEvzbqqsTZWGgPUp6vz799Sibzo2ubZab6CFwIAsTxXrkStbH5ZUCiJVrKlUKA2e4B4A5iMuosd8lk27QatzIqA1PZ14C5Aa1ibcLzJcMJsVzJsHOZfMGxXfERESIZVvSJ81X79fwvLSZVvSJ81X79fw1I2b5SnM1C8rxx6Q7Bp4kyriWjHet4D85Wq6Wdh9Y+/WbOxnfCR0CbsOS1dUM52Phf1XxMLumZhfz/AJzfXXn5gsyzcl/SBicAMqEVKX91UuVH2CNU+HZIHZ+BevVWlSXM7GwA8ySeAA1uZesN6JWyHnK4z20CLdQe0tqR4CV55oWC0hUMzoiMMlioLlpy4qbSanmRaaUwcqAltWtdixAvuHDTXrk96McT+zqL7GIRvCojU/iBKpiNifJnqLiVcMgXKiW/aZj6wqEEBba3sTwtvtnZnKQ0GPM0CubLe1RyxynMtyRbQ6+rIZzGIwxvaFkVdTDgMEQ07Lc+d17If7UdtM/wsv8AvMzhd7jqqX/eVW+JMrPJvlKcRUpA5sxWrmRgC6ZQtiXQKrKx3XVSCvG4MtCUyHY8CF8xcH3ZZnOYW6rHa4O0UHygT/p/2ObP7jqp/OcOETNi8Pb6LuxsLkDIdSBuF7C/bJvaJo801Ko2jZrqur9Ji+4Xt3mcOyXoUX6FLICMpcnNUNyLX32F+3q0kbr2NlIyxcLqy4ZylgpcACwBva3VYyVwmJzjXeJFIe0+It+Qnds5NSey0zyrsrRhXfETF41VFmefcptumvUKKf2aGw+sRpmP5fznoDDTwnk9WkUYqwsVJUjtGhlulaCSVrbMja55cdRoudQWIJ0ANwvXbUFv08+oegYTFiqgZeO/sPEGUSKZdWvdlGWy2JF9dT2i4t/pMsSRY7LXqIN8BnaytO19oKgyDRzY6HVbEEHTcZ1pyyYUgMt6m7MfV+1Ycez/AMSmEznZ6rVCC1qQAIt6zHqJ6hMyooajGHU77XFjf6jqoTRRloDhdT5xLYisA7klja+8KN+g3CT1DBqoyhRwDA8frayq7IxK06ylvVsVPZcWvLjz6hc2YZbXzEi1uu8jZs9lM6+ZcdSVXqwWkNboqvymwq0mVgLKwINhoCtt9uw7+zWRQMlNvbTWqwCG6qDY9ZNtR2aCQ3M29U26x9E+HA93vmzFiDRdaNODuxi1XBtqjorf6T8R+ckuSnzrD/eL8JrxlHOjDs07xqJs5KfOsP8AeL8JmV7bPaeZXMVdLuq58o0e0HvGR+3ivXZmYmYxVkMq3pE+ar9+v4aktJlW9InzVfv1/DUjZvlKczULyrHet4frIHaK2qHtUH8pPY71vD9ZC7WXpKewiaWyXWe3qFl7LkwbXcOeIff7LimMszMEzpl6C63FXz0S015+uTbMKK5e4t0reSec9NcX4Xng+wNqVcPiEqURdxpksWzg71IGtj2dQnrNDbGKr0+hgjSYjfXqBUB68qjO3dYd85zapZE/eSPAB5kD6rNqWEvxcFUPSOR8sUZbfsFJOYm/SawI+jYee+Va8vFL0dF6pbE4li7tmORQAxOpAZifLKO60+avoxfnOjWTm77yDnA6soFifEeEnpvxJsyFgidLoL3s6x7DbNchtTZ0j5t5FY35fe64+Q1Q0jUqZbkqKakmwGuZu07llir7QqVDYsdb9FOiNLdWp38TJNKFLCrTo00Qm29rDefWZu036pMUtgVXH7SqqKfo0xw+0f5zAdt2Wvlc6nhJHMkDLhwK0qeh3ETQ9wCplNd4tYX0t3DXzvNiYZnByKWIF9JfkqJhgKao1gBqANe09ZnztTYgqdNLJUGoYaA9jdcU1NQ4O3Ra5zdRYi3ffNT4IsgbgHjcfSy58EqnPnJHT6P2cq9X1s07Wx1KmhJZVVQSSdAANSSZWqO2Stbmay5HJIUj1SRrl7DbUcD7p3Y7CCrSem250ZDbeLi1xOZk23VRygTsDQeh0vY2z7e/JOMYIIBuR7Hvkqzyw9JQCgYNy3RJJAKm9wACXW4W2Y9EXOmo40lOXuOzes3dzlYD/wC60m+VWHrfJ6dOtScvQNkrIuam9O1ukR6hACmx6jKdPTNmww1cAe3LMjIg3zyN7cR4aWuFzU9ZJC8tc0HtBy6ar2jkHylbFU3zsTkFPVstwzBi6BgBnUWWzWB6RBva5ldr8nKWJ6Xqv7a8ftDj8ZUeRFMUcKFCu9R2NR1pqWK3AChyOihygGzEb53HlQnPJRHNc47hFU1QTmJsATRWoFN9NSJyFVX1Aq3imgJYDYG9r2yvmLZlblE9wY1wccVrmwJt22v5rpw/IPpdOrdepVsT4k6Tn5bYMI1HKAF5soANwCkEfik4MPixuSl4V2/OlI/aaPVAWvQqnKSb02SoRfQ6Ic5/dk7a+pa4OmgeB0wn6FX4q/8A9Q+RxIHQj7WVNiTq7Ap1ATSq7jYhhqp6mGhU9hE4a2xaisVtmI103kdYB3+EuwbWpJiWh9iNQbi3it1lVC8Xa4LgifT0ypsQQeoix98+Zpggi4VlajStqunWPon9D2jyM+qdW+m49R3946x2ifc58dUCoW0uPV7CdIh+HNMmmbFG6R+jQT4LovHJj55Qtu51bSArbTdhYkAcbDfJ3kp86w/3i/CZFdIHllua5R214q9+GEGzRqeq9dmZiZjVAhlW9InzVfv1/DUlpMq3pE+ar9+v4akbN8pTmaheVY71vD9ZFbVXor328x/KSuO9bw/WRe1D0B9r8jLuzjZ7Fg0hI2yLfyP0Kj8PhWqMERWZmNgq3JJ6gBL9sL0X2XnMW+UAXNNCBYfXqbh4ecsHITkuuFoLUYXrVEDMTvVW1CDq0tfrPcJYtn4MVmNRwGtWalSRtUXm7hqjL9J7q1r7hltbUzNqttz19S6loXYGt1dxOdvh79OPG4XaVdZu8ox79FH7Kw9GktsLh2I9qmgCn/3qhUP+8ZJrQxJ3UFH2qqg/wq0ksY4pkXAd2B1fcALaAW7dw8TNWEr3YLqt72yEgXAv6puBuO6Y7qHZwqNzO5z5DzJvnpmBbzWaTM8Y8XkPvcqvbW2wKDrSxC0lLjMF55dRe17uFA13XI3TZT2pktnWoEa2V2W4F916iFkYdua/fvlb9IPIA0wK1F6jgvZqdRszAtdiUZt4ve4lS5PVMXTrZMO7UntmKu2SmbW0dW6JHfLT9kUYvGQQOV9Oud/eqvspg+PeMmzGtwPtYjzV75RUXWrz6DnKZVQ4XUqVv0tOFjv89879g8rDTS39olujrYqeq/V2TsxWyDhnpsh0qNkKg6Bihfo6aqMjb+B7Nc1ti0XuTTAJ3lboT3lCL+Mzqub9LcyK/wAQGThxHJzdDbgb92ip07ycTT8Tb6HgdcjyPJcmP5aVDuKUx5t5n8hI0crnt84b8/O153tyMw5N7VP/AJG/MzfQ5L4ZDcUgT9cl/cxIjTtajLbvkmc7phaPqU7eTg2ZFGB1uT9Aq7gKD4vEI6hubRw7VDxIIawJ3kkAdmt5d5hVAFhoBumqvTYkWNhrcbr7vpDUcfOYdVViukY3JjGiwvc2zJzIFySengErGOYXPcbudrw6Cw5BbSJXE5B4V8XTGQqpD1WUMcpCFBkUcLlwd+5Ta19J2lhyabueiEzZv2tQ2yjNuy69Eg+M5aILhTzlqisWRlF8ptbLci1QWJuOIPYDNyjgqNkObUby8btQ2+YtqbZWF+KqVAZUDCW5jn26Z81S/STSrpWKK4GGBVKdGkSFAy36aKLXJvvvvFpwcjORL4quBVLUkVc54O1iNFG8b989KxmJFRcuJosD/fUBn3da+uPs2Yds+dlLgqRzfKVz2sM7Cky9ytY3750LJ/zDwYnNc09c7crag+8lbZtR8UYhDQ3hy8vupIYJMLSp0qefKAQoZ2IAGu+9zv3d/VPqhiLlUZEsTYZRlINibjXs3gi0Vdr0CLNicKw+syfk9vdOZds0F/s3Dn/ApFyezPqo8TEninbOJBKGxi1wQO/Mnj5KqJ4yMzc9q37U2UHO8CoEY06tgGUrY5Xt66G4uD8bGcFBhWpIxFsyK461LKDoeBF984ttbaAW1UmkjixW/OYiqvFTl0poeIUnvWRFfl3bSnR04ZmC/wAKg/GZW0aWbaT2uoYy4tv8QyHZiNr28lC2pihccZt0+9uHfqrBWUWy1QGXg5G77Xs9407pHY3kyDrSNvqnUeB4eMiDy5qHfSp2+03xmNl8plpk3V1udwOceVgT374+DZO1qRhkaC1w4Czmu55A5HsHZZWIdrxNdZrsut1orUGRirAgjgZF7afoAdbfAH9RL9iKVPF0royt7LDgfZPEdoMou10/Zm+8MPO9v1m1s/aX56FwcML25OHv2FqbQm/M7OlLD+0nu18woGWjkp86w/3i/CVeWjkp86w/3i/CRVGre1cPsL5pOwL12ZmJmSroEMq3pE+ar9+v4aktJlW9InzVfv1/DUjZvlKczULyrHet4frIzaFLNkUeszhFHWXIEk8d63h+s+tg4PncdRP0aSvVPeMqr/EwPhJaebcR74/tBPgDl36LnYQ/9W+A2OI/TPyXreFcFFt1AeQtNfNvTZmp2YMQz02JUFgLB0cao9gB1Gw3b5HYfElDpu4iStDFq+469R3/AM55nFNNSS72I++RC7Wop8Wv+Ladt0yLVS1Psr07qD2VU6Hje86MLj6I1SthO8OGP4vzmia3w6tvVT3gH4zdj/EguHSQgu5g+oJ81RMEgFg4W7Pf0WzazYaqtquKpAg3BzoAO5b6/GRuBXD0iSi1MU3DoZaY7c72XxBJ7J306Cr6qqO4AfCfcZN+IWudjZCMXMknyyTPyjnG7neXv6Lncu787WKjKpyIvqUwfWNzYsxG9iBpoANbxDcs6N/VqntsNfNpJ7VwJrUjTV8mYi5te44jeOyeZNX13RKCkfthz5ZCXOFulhw9hJNUwUIAebX7TfwV5/rpR9mr5L/uj+ulH2avkv8AulF+UdkfKOyav/zB/gfEeqrfrVJ/Z5H0XomzuUtKs+RcytYkZgBe2pAsTrad1PFh2yIQWzBb2uoJ7eNgCbdkoXJ7Z5xNQgNkKrnvbNxAtvHXPQVoAKAvRsQVtwI1B/8AO+YdXSUtDUBkwJzFxyHHPjccB4q9FOKiPHEbjNTlDAKqFLXDA5s2pa4sS3ePDhukDU2bzVe1+iEBQcbXYEE8SLnXqbruT3LtaqBqtMnruy/w2PxnMSzMWY3YgDQWAAvYAeJ8+4Da2vtWjkpDHC67tBYaDjqMsslHFE7GCQswRETg1oL5FIDcB5T6MRC5KSwC8024WOJrZ75ucI19m/Qt2ZbThnpW1NiUsQOmuoFgy6MOy/EdhuJXsRyEb6FZT2OpB81P5T1nY/4soW07IZvgLQBpcZdi5ap2bO15LRiB8e9VaJYRyHr+3R82/wBs30+RqprWrE/VprYnxYn4Ca8n4q2YwXEmLoAfRV2bPqXmwYVy8jKrLiGI9TmianVoRk8b3t2XkZt8tnqKd2YsPE5h7jLbTpqi5KahEve28k9bE6se+QHKXD6q3WCp8NR7ifKcvRbTZWbUkeG4RI2w7hkT118l1MFA6GjfC45uBv3hVSWjkp86w/3i/CVbNLTyV+dYf7xfhLtSM29q5TYXzydgXrszMTMkXQIZVvSJ81X79fwVJaTKt6RPmq/fr+GpGzfKU5moXl2MoljoLi0nuSWCyo7kG7NlF+pdfifdLDyQ5N0MThi1RCW51lDBmBsApA0NuJ4T5GGSndUvlDELfU2udSZibTneymEf8vt7CWi2fH+bNQCbi/ZnksxETlV0i6KWPdeNx26++ddPao4gju1kZEY6Np1CidE08FOJi0O5h8PjNolen0rkbiR3SIwDgVGYORU/IBuROHJJ/aam/rfym1ca4+kfHX4zYu037D4SxTzVNLfcSFt9bGyqT7PZPbeNDrc1y/1Iw/8AifvD9I/qRh/8T94fpO0bVPsj3z6G1vq+/wDlLP6ptL+53iqv6PT/ANTfJY2VyfpYdi1PNdhY5jfS9+qSUj/6WHsnzmf6VHsnzmfO6eofvJSXHmVaipd03BG2wXfEj/6WHsnzmDtb6vv/AJSHdP5KXdP5KRiRh2qfZE+DtN/qjwi7lyXcvUtEhWxzn6R8NJqaoTvJPeY4QHiU8QHiVNPiVG9hOeptRRuBPuEi4kghaNU8QNGq6qu0Xbs7v1nKTESUADRTBobok4dt4fPQcDeBmHh/K87oIk8EroZGyN1BukkZjaW8xZeeLgW/4ZYuSy2xeHHVUUS+bM5JYQ01bms11B6TM2vHS9t/ZKds2mF2moAAAxbAAbgA7AATtnvc/C4kWK5alooqYuwXv1XqMzMTMtqVDKt6RPmq/fr+GpLSZVvSJ81X79fw1I2b5SnM1C5+RtfJs+o3EVXt3lUA95nJNnJr/tz/AOZPwSfU5bal3PY3gB9Vq0mTSeq0xN0TJ3XVXca0xN0Q3XVGNaYm6IbrqjGtMTdEN11RjWmJuiG66oxrTE3RDddUY1pibohuuqMa0xN0Q3XVGNaYm6IbrqjGtMTdEN11RjWmJuiG66oxrTE3RDddUY1PcmsRemV9lr+DfzB85RsCf+qj/OP+NpcuTnrv9kfGRGG+fD/MN+IzrKMl1PHfhl4FY09hI6yuszETVVRf/9k="/>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21" name="AutoShape 28" descr="data:image/jpeg;base64,/9j/4AAQSkZJRgABAQAAAQABAAD/2wCEAAkGBhQSEBUUEhQUFRQUFRcXGBgXFRcUFRYXFRgWGBcXFhQXHCceGB0kHhcYHy8gIygpLCwsGR4xNTAqNSYrLCkBCQoKDgwOGg8PGiokHyQqLCw0LDIsLCwqLCwuLCwsLCwsLCwpLC4sLSwsKSwsLCwsLCovLywsLCksLiwsLCkpNP/AABEIANYA7AMBIgACEQEDEQH/xAAcAAACAgMBAQAAAAAAAAAAAAAABgQFAQMHAgj/xABTEAACAQMCAgUFCgkKAwcFAAABAgMABBESIQUxBhMiQVEUMmFxgQcjM0JScoKRkqEWU1Ric5SisdIVQ4OEk7K00dPjJETwNGOjwcLD4WRldKSz/8QAGwEBAAMBAQEBAAAAAAAAAAAAAAECAwQFBgf/xAA1EQACAQIEAggEBAcAAAAAAAAAAQIDEQQSITFBUQUTIjKRodHwYXGB4RQjUrFCQ2KCwdLx/9oADAMBAAIRAxEAPwDpFhcXTwW8j3cKNOiFV8nG7NH1mlcy7kAMfUpqf5DeflUf6r/u1QS3qxW3CHfOkGPkpY5NlMoAVQSSSQKuj0nJ+DtrhvSypEP/ABGDfdVbo0jTk1dG3yC8/Ko/1X/do8gvPyqP9V/3a98J431rtHInVSqA2ksHDIeTqwwDvsfAj0jNqKlO5WUXF2ZT+QXn5VH+q/7tHkF5+VR/qv8Au1cUVJBT+QXn5VH+q/7tHkF5+VR/qv8Au1cUUBT+QXn5VH+q/wC7W3gVxKTOkzq7RShQyp1eVaKKTddTb5c75qzqs4P8Pd/p0/w1vQgtaKKKAKKKKAK5z7oPF5lueqMzwwCNG96Yxli5cHrJh2lUaMDGkbnJ3Aro1LnTHo81wivEAZYs4BOBIjedHq5A5AIJ2yMHAJNZ1E3HQtG19Tmb8Hibd1Lnxkd5Cftsa8/yDb/iIf7Nf8qBalc9SerKnDROp0q3epTZoj83bvwedeW4vo+HjeP84DrIvtqMr9ILXmvNfc6NDYnBYV3WNUPimYz9aEGpkLyp8Hc3SY5AXEjj7MpZfurXbXaSDMbq4/NYN+6ttRnmuLFkyytel99H/OxTDwli0N/aQkAfYNX3D/dJj5XUTwH5YzND9tBqX6Sgemk+itY4ia31KumjrtrdJIgeNldGGVZSGVh4hhsa21yHh15JbPrt20knLIfgpPHWncx+WuG8dQ2PS+AceS6j1oCrKcOjecjYzg42I7ww2Irtp1VPYxlFxLOiiitSoUUVgmgAmjFAFZoDn3E/+y8F/S2/3W7Uxil3iA/4fgvz4futmpipDdlqvcj9f3Il/aM2l4yFljOqNjyyfORvFGGxHqPMCrK26SQmISSSJFzDLI6qUddmU5PMH69j31prR5GmsvoTWebaRqONh2sZ5VLjrdEQqK2WfD3YlwdKrd5FRHLFzpVgj6C2CcdYV05IB2zVvS1xS1MsRVThxhkPyZEIZD9oD2Zq54TxETwJKBjWuSPksNmU+kMCPZVdU7Mu8rjmj8ve3tEyiiipKBVZwf4e7/Tp/hrerOqzg/w93+nT/DW9AWtFFFCAooooAqFxbi8VtEZJm0rkAbFmZj5qIg3dj3KASalTzBFLMQqqCSTsAAMkk+AFc7eKadxxLIDKrGGGQYQW2CQWIBaOZwS+sA6QwQgjNVlKxaKuaOkBN3MjTK1u4HvcUCiW+dN8eUHeOOPO+lgQD8cHIqnubG8hUtJbl48gBkeLrQGIALwhyo3O5VyO/YZwyW98Hw13JJbNIodYgxhQId11XEZzIcHclwM5AUd9onDwRqt5nB7vfGuIj85XZtvmsp9NcdSUW7SRdSS0OZ8QsrUt/wAREIn7zIjW7/bIXPrBNeY+BIfgbi4Xw0T6x9TZrodt0nXLJdBYN3Clm96fq8rIms4GtWVuycZXDDmQtfF0chkLyLYQOJW1a7kLESPihIliZkUDkGCnvIyc1DhbiXbQn/yRcr5t25/SQxv94waDHfL8e2f1pJGf2SRTNH0ItknUvB1SudOlZHlgZiDpCOCkkLZ5AjQcYHaIrb0k6I20VrI8YlR8KEK3E+zu6ouxcg7sNqjJfivAJp7CPew376SqwIynIZZX5d4ZTsw9BBps4JxRraVJm7gFmC50snxsA7nSSXXv2I+MajmisVUaaa4Fsp2FWyARuD9VZpf6EXpezVScmItF7E8z9gpV/Xqp3VzmasGaAKyBRUkBRRRQCBefA8F9cZ+q1amGl64+C4N6l/wppipDdlq3dj9f3CiiitDnMVAHCiGfRPMiOxcojKqhmxqIbTqGTvz5k1YUVDinuXhUlDumngNw0cz27szBh1sTOxdsbLIhZtzpbDep/RTDStxSJsLJGMyQt1ij5QAw6fSUkevT4VKHSljJEvk8qrJIqapCiEFgTnqwS3d34rLuux1ZXVSkt+Pv4l/VZwf4e7/Tp/hrerOqzg/w93+nT/DW9WMS1ooooQFFFFALvTo6rUQ91zNDA3zHcGUe2NXX21tZQRggYPd3YPdjwrx00TECS90FxBK3oQOFc+xXZvZWzFYVNzansLNr0UigvlvOpkmkRAiskwVgoTq1DxyFVYhBp1Bt+ZXOSbC+QTZ6vh8KMeclykBC+kRxMzSH0EoD8oVa1WwX3lCzRBmilRnjbSQXTchZFyMbrhgcbE9+N4zst1a3NE/AEW0WBV6xEeN2Uhcy6JRLICNlyx1HGwztsOUbotEogby69j60O2BHdTRBE20qyTMHVhvsRsMCp3R/o5HZrIsJcxyOHwzF9LaVViHO51adRz3k16fikT3IgCiRwrM52YRBcAAk/GJIGBy5nuzCa4q4cMxEuooZ3jS2MsqrKjyTtPM8IETq4SMs+iR2ZQOyCFGokg4Bj9NbraGIc2cyH5kI2/beP6jTNmkHi911t3K/xUIhX1Rk9YfbIzj6ArOpLQmMbaEegCsgV5mmCKWJwqgkk9wHOuIsOnudj3u43268fX1MWf3imvyhcE6hgHB32B22+8VRdB+GNDZrrUrJKzSup2Klz2VI7iqBFPpU0qQ8bJjiRmwJL83MhPJYFMd3g+ga0HqVq9eCtFI5Zas6Zmil7oVcySwyTS5DS3ErAH4qghFT1qE0n0qaYauQFFFFAc54txBILbhEspwiIMnBOM2wA2HrrYPdEsfx+PWj/wCVMHDuHXsMMcQe1IjREBKSgkIoUE9v0Vv6q++VafYm/jquq2Nc0GkpLb4/YWh7odh+Up9T/wANex0/sPyqL9r/ACph6i98bP7Ev8dYNref/R/2cv8AHU3kR+V+l+P2KNenFif+ah+1/wDFe16ZWR/5qH7Yq2PD7s8xYn+ik/irWeD3B5pw/wDsH/ipeXv/AKLUuT8V/qQR0qtD/wAzD9sVpn43byS2wSeJsXCscOuwCSbnfbuqxPR+Y84uG/q7fxV4bozIecHDD/Vm/wA6NyehMXTi7pPxXoMUN4jHCujHwDAn6gahcH+Hu/06f4a3qutOAzRMXji4dG+Makt3RsHmNStnGw29FWfBbGSMzNM0bPLIH97DKoAjjjA7RJ+Jn21JkWVRL3jEMPwssceeQZ1Un1AnJqU1IPEejvksXWNcM9zI4AwFUOSw1FwwLEBcsSWwMbY2FUm2ldGNWcoK6Q9210sihkZXU8mUhgfURW2lLocmZpZIhiBlAJxhJJQxyyeOF2LDntzxTbSEs0bl4SzK5qurdZEZHAZXUqwPIqwwQfWDiljh7NE3k0pJkjHYY/z0QwFkB72GyuO5t+TrTZULinCUnTS+QVOpHU6XjbkGRu47keBBIIIJFTKOZGsZWK+lfjvBYDexPOrdXcAQM6uyMkn80cqd1cZjIOQcJ4VdytPBtMhlTumhQsf6S3XLKfSmod+F5Vrka3vYnjDpKrDDBGBZfA4G6sDvuOdYWcXqdMZI0Te5/aQoZJJbjq4kJ3mwEQZLAFACo57A1G6F8JWOJpRGIzcNrCD+bi/mk33zg6ie8tWmPodM7YubqWaEEHqy0h14OQHDMRj6z6RTJcTrGup2VFHexCKPacCjaeyLybWjlfx/yQ+O8S8nt5JBuwGEHypHIWMfaI9maRra30IFznSMEnmT3sfSTk+2rPpFx2K5eOOFw6Rkyuyg6C2CkYV8YfnIcrkAqKgE1y1nwKI8XFwqKWYhVHMkgD2mr3on0Ve4dLi4QpAhDxxsCJJWG6SSKfMQHtKp3JAJwAAVlrEiZZlkYOnmaljlRD8pUkQgN+dz9Iq1X3Rb+NZVMcUpGkRyMhjBY93VIxMpLFVGNAzner0FC93uZzzHV65qnC2M72otopnhRB1nWGMN1apoEi41YAmGRkgguMHlXRrfVoUOQX0jURsC2NyB4ZpY6JHXd3cnPLYB9Us6/wBxIvur0DAYOEcP6iBI86iq7tjGpju7kd2piT7amUUUAUUUUAUUUUAUUUUAVjNZpc6ZX7KkUMbMjTyYLKdLrEil5CrfFJwqZG415G4rOrUjSg5y2SuTGLk7IYs0ZrmotDbnVat1EmDk7vGwUfzsZPb57HIYZ2PMHfYdKbpm6uSZI5sZ0NCpDDG7RMGGsD6x3qO/zsJ0rQxK7N0+T3L16U6O6uvgPt3eLEheRgqKMknkKgHpRahdflERUnGzhiT4BVy2r0YzXMull9dtJGks0nVFyVxoRWaNQ6HCb5BBYKwI7AOTyqqgvmtpfK0PvqFpGOAvWKTqkjYAY0sM+o4I3FdvXXemxzqeaN9n8TrknFp5draAqPxs+Y19axD3xvaF9dR7foYjSdbdu1zLy7fZiUc8LENseg5rVcdPIlGRFL636uEe0yOD91VV907lKlkMMaDmwJm0/OlbRCn0ifRmrucfmc8p02+07jlxCcxQO8aBmRCypyB0jIXIBxnGORrRwrpBFPsGUSb5j1KWGMHIAPaUgghvAjkcgKXCuEvxBS8l7rQHBSNw+M8tQwsY+wfWaxwjg/U3cQ1nEdxImNEYOerkMZ1Ko2ZGXI33I5VbM3sjRVKjekdDoNFYFZq50BVXxzo/DcRv1kUbuUYKzIrMpIIBViMgjPMVZ5qn4l0wtICRJPHqHNFJkk/s4wW+6gFnh/RW2khjfTINcaNgXFwo7Sg+aJMd9T+i3RW2HWsbeJmW4kCM6iV1VQowHky2Mgnn3166PPm1iwCBp7OoYOkEhCQdxlQpx6andE71CsqB1MgubgsmoawOufSSucjIwR6CKxhubT2FrpxbFbzUc4khTT64mcMB6taH6VUVdJ6V8H8ptXVVDSKNcWdisi8tLdxO6+GGIO2a55b8IvJT73ZzD0zFIFH2iXPsU1zV6MnK64iElbU01YdFLTr75MLqS3JkkOMqr6WWJPn5bXjuCAnGRVjYe5xM+91cBF747cEEjwNw/a+yqn001jgKxW3U2hFtjzSig4OcksG87PeTufGrUsO4vNIOaegnjp6Ib1gDJJDKGPVOGE0UkeRIsaEdrGAerBzjVjddLXnudp/wzNkHUybg5B0wwq2COY1h/rqj6N8JaUC4knZzLkywskJi61GK6iFRdMilR2vO2AOcDF/0eAivJ4U2jaKOfSPNSSSSZXKju16QSBtlWPNjnpjLWxNVXd0M9FFFaGAUUUUAUUUUAUUVA47xdbW3kncEiNc4HNmJAVR6SxA9tATs0tdM+DvIqTxSxxyQB/hfgWSTQWDtsUPva4YHbcHnSRH0+vFl61sO2reIdmAw6fMXJ1dbq5OefftsKvjt9LxFGvJTi2EuiCBjsNshig2L6cMWbOMgCuapKFSEoyV1tbmdWGoSrTUYO3x5E606cwtkTgR4JQyKwlgJBwcSryBI5kYxjc1dyWsc6jJDxsSwKt8bbSyOp2IHIg5Fc3HDk+Tv8r4/r1cx7K9KXh98t3eNhuwQgCQDmGUgqWI5Eqd6+Yq9FU282Hk4vy9V5nvvAV4Qbk1Kw3cYs5tBSV1eHIZJmUiSFl5NKUBBHcX0EYJDAAlqp4ODzy6kkQdWpCyGJg7srYxoQkYVwdnywwcjPcx2PGZSVHVPKrxrKjIESUo4ypMOsgnG/ZbP5oqO1sGbXYyBJIydUXm4BPbXq2AMWrfKsugncgHtV00cXWw/5eLjb+pbfXl8/I+Zq4dVFnw7/t9Lm6GyWIakiu1wurUqIez4ggHNZ0mV1nzdSHA0M8McyqPGNfNQ+JUAnvqbZ9JWcN1qOCq6HCBtKkg6eshB1xZznUuoHHZbFL/EOKASMlrK0UR09aVIBMzljiMge99nSW045gAjBJ9VXkuyzzFSs7Rdua2ZbXrytktPdQlgELCExKRq7KsybgZPMMPOO+9b04iwkMbI4ljgil1FtYle0YdsMdyXUIDkdx50pIxQka5cOUjUF+tRpHcKDJHMW1Y2IAHytxV9ccObh6QsJInImVctCsevXqD9bMXYhdJbCqMZ0gL3VelNxllb9/A6IU5wa7V19TrMThlBG4IBB8QeVVHS7jhtLSSVQC/ZVAeWt2CqSO8DOojwU146KXLdSIZABJAqocElSuOwVJAPIYOQNwao/dZz5JF4eUpn2xygftEV2zdotndQgp1YxezaOb3/ABO4mDCS5ncMQSGf3skEEZhGEK5A7OMV0PoteQ3VnhY0iIIWWOICMJIuGyunuOzqfAjvBrmtTuBcbNnN1wBZGASVB5zjJKlO7Wp1YzzBYd4rzqdRt2kz6jH9Hw6vNSjZrzQ2xpd2mqKNTIh81tEsunst2/O3YuFBjHLVq5A15urSK1gM96OukY4SMsJTrcJlY5HUNqJjBL8lAOMAbybv3RrRQer62V/kLE6H6TSBVUes+oGkbinFJLmXrZiMgEIq+ZEp+KueZOBljucDkAANJNQPHwmAnXnxtzN8PSe9QlkupUyc6MiWNR3KBMGbSOXPNPfQ33R+ucQXYSOZto3XsxTH5IDE6JPzSTnuPcOaV4nVdDaxqAxttvk+mqQryT11PcxPRVCdPsrK1x9T6CvOIRwrqlkSNflOyov1sQKr5ellr1MkyzxSJEpZuqkSU+gAITkk4AHeSB31yfojwqSS8d4xFJ1EQXNz1kwBkbKqhLExkKhOQDjPLenAcGa4uopbi2hiFv2lKlJDLKdlIcKrBEHa0sBlmU/F37lUTjc+Uq0JUqjg9bcTZb5toJ7uZB5ROetdFx55wkNupHMjKpnvZmPfTH0a4B5NHqdmkuJVQzSMzNqdQdlB81FLNpUYAB9NVGBccQigyNNsouZBkbuSyW6keAIkk9BWPxpwpBcSk3wCiiitDMKKKKAKKKKAwTSL0447HcxvZ2rxTT5DlRIOyYHSQR5GQZG04C7d5OKme6BFIyxAyTR2mX8oMAbrDsvVhmTLpF5+oqPk5wMkL/D7Qi3WK3WyvLZQNKg9S4xyJaNXQt+dhD41xYnFKl2benjsT1cpR7LE836dxy5OAnKQvyCaDuGzsQRt34qbwhW6k8MlCJcJcKwLMAgyhBbV3qyhSpHPOOYpiVTG2rybiETciYZYbgY8Mly+PRiovE4bO4Km6PESUzpaS3nVkzzw8UPL0ZxXL+Ig9vU6MJVqYed3Hz8H9hXnt9EjIxHYLAlSGB05zpI2PLatA6x9IjVC0p0xp2iWY5Ayw5Y5k8gNzV2vB+Hg5HEbhQMnS0aq2B+c8A/dU6wu+E24LWtwomO2oyEud+R1bAehcD0VVSS1Sfge9X6WUo2gne3vmTbR5bZorZI5A4t1VSXjbsxaQxGG2B7PPHnAc693VtJOxEsUYeOMsshfL+ae0OqAIbcHzxy+uNd9KIVvWlSW2k1W6KCblI1TSx1AnBOCxzkA8gMbCtY43FJM5lv4EBhxi3bbfAAMzgsfohavnk1ryPlnTnfRvy9CS/CJ+rSZJQ7pGxVmxHMpGrzZVGl1JAykikHx76WuJySyyRlwsM0pTIkVkjmcZVHilGpQ2lQDHk8gQTuKu4eOWccOmO5mWUKy4IubpXzqxlGyO/mpU+nG1arm9klt1QmVwulikfDJtwC2e1OxQ8xtpqlLLT2VjVxk99T0/R5rcpNdTRdmQaQq6UR9wGLMMu3PAwOfInBG9r5b09TM5UGQosLq1vJLyIkZThig+Ko7xluQAEQlUkhsbyWRGBDXUkasunOyKXOjn8RBtWrpVevNEnlkkFvEJAxhUmS6YKRshYAg5A3RM+FWVZZtdffJXJjTtqyZe2N7ZyA2s0kwlGkgyp1o05KgdfG4Ydo94O5r3FPe8RtriOTRpiBKkBet66FgypJHsQSVI80c6qx0itGs5TPDraPrdCTdmd9Oeq1RqdSud9wAQBq8TVj0H4TNY6pgmtXbtIrF2MbdoPEzYDFSPNBwwJxuBq9BSb3NY2SbW4lRy6ydLBADgDCliO4nJ3o4gDoUZ3DAN2cZJzg+jG+1Xt30btprlktpJdPV6wpRJdLa2VlOcSIADHhTuN6jzdB7wAxK0c0kcSTBQDG7L1jrpGWK6gO7O/LIrndFp6Hv0+k6Uo9u6ZWzsVXGrU3WadRAGM+jv5ffQEOCCxbcbkAY57VlZSdypQ6zqVxhlZTvkEZBBJG9arpSdtJVQwJZiMYXO/31hZ7HrKUUs6enA83EpBYAsMFEVUxrkkfzVHpJ2/6NXfG+hV3BbszaLjzc9X2ZBuNtBOHwc7g5PhUro90fdeILLLExKIJ9HJomk1JCHXuYgSPg8ve+RBFPl2kkkDAoAxI0qOeAe/013U6Cy9o+YxfSdTrfynovMV+ivApDF1kMskJdjI4YakkY7IrxnDKAgUHSynx9F+/EbpNntDK3c0EsfVn5wmKNH9Tes1Ma0Mbhol2OA6DG4+UM9/8A141PxW/VxseQ60nJyfEVraxe1ntrmTT101y8dwVJK6boaYkDEAlY2it0BwO895roIrlicUkmsrmWRs9XxRRH+akN3bKqj6j9ddTqbWITuFFFFCQooooDxNJpUsc4AJOBk7b7Ac6TbTjN7fRrNC8NrbyAMhCi5uGU8ixJEUZ/Nw5HI7060u3fQaAu0kLS2sjHLNbyGMMTzLxHMTn0lc+mhDK49F9e811ezH03DQr9i36sVpHufWA822RWznWrSLJnx60Nr++px6P36fB3kMo8J7bDe14HQfs14K8SXnbWkn6O5kjP2ZIT++p0K2kQz0N0/BXl7H6DMJ1HsnRj99eD0fvV8ziAP6S0jb742Spv8p3g87hs/wDRz20n96RD91efwhkHnWF+PVFE/wDclNYyw1GW8V4FlOa4kTyHiY5XFk3rhnT90prwbbif/wBvPtuV/wDI1N/Ckd9rxAf1OU/3c1n8Kk/J78f1C6/8o6z/AAWH/SietqEDqOJ/I4d9u5/grItuKePD1/WW/wAq12nun2MsgjiaaSQ5wiW0zucAk4UJnYA/VVielS91tfn+ozj+8oqPwOH/AE/uOtqEP+TuJnnc2afNt5mP7UuKPwavG8/iLD9Fawp97l6mjpKx82y4gf6uE/vuK9fyxcHzOHXZ+c1rH/emq6wlBfwIjrKnMg/gIjfD3V9N6GuCin6MIX6qynudWSuHijeGQcpIp5kcfS1mpy3HEG82xjT9LeL+6KN/315ntuIBWeWawtkXdm0yzaR4l3eNR7RW6jCPdRXtMwvDLyI5gvTJjkl1EkwPo62IRyD1nVUTgsDTNOLcJa3EEgWaEN11lKzqHDKAAY2IO5UKwPnK22ef9MOkNwJMLd3E9sVyZYoXhizyYe9qgK+kO48fColhxF+pCxXEwi3wschhTfnlYtO+eed/GsqlWMd0ehhMFVxHca8Tqw4tGkoFygtpz2QZNOmQbHEVxgLINgdOQ3LKiqO96eQwX5eJWuAtv1TGJk0BzJrCl2bBwM505xkUgPaKxyy6j4vmQ/W+TW5ABtgY8Btj1VxuvbWKPbp9Cv8Amy8Cd0p46LqcTR2xhdsLL76jLIoGFcjAw67DO+RseQxChmdJEkjbS8balyiuM4wCVcEZHMeB35gUMv1VisZVG5ZuJ61LCU6dJ0tXHky84N03ngllkmRbjr3VnZMRSjQixqFQ9ggBc4yu7NvvXQ+Ccehu49cLZwcMpGl0b5Lod1P3HmCRXIKlcH4ubS4WceaOzMB8aEntbd5Tzx6iPjGuqjiXe0jxsf0PDI6lHRrgdlrBcLueQ3PqG5oBqg6e8RaHh82gEyygQRKObSTnqwB6cEn2V6B8oK3RnL8HhPfd8RRh9O9Vj90ZNdhrn3CuD9VLwyyGCLWN7iTwzGnVKfbJM7D5hroNVZqgoooqCQooooAooooAooooAoxRRQGMUYrNYNAfNnuQLnjkR/T/AHxSV9J4rlvQy2VBwfQqrqW6kbAA1MYsFmxzO/M11HFGAxXrFFFAFKHFIFub9llAeO1SIojAFOul1s0hU7MyoqBc8tTY3NN9KluP+MvfEyQn6Jt4wPvV6pPYvDcg3Ie7nkiEkkdvDhJDGxSSaVkDFOsG6IqsmdO7FsZAXdJ6QdAEsF663aQxMwWRHIbRq2R1YAHGrCnPyge6n7gez3QPPypifU8ULJ+yR7Qaz0ojLWNyANRNvNgc8nq2xtXO9VY7KNR0pqot0coorxI+ghZFeNmAKiRShYEZBQnZwfFSa91wuLi9T7enUhUV4O5lWxWSveOX7q80A4qC7CjTnY8jtXojPL6v8q92NlJPIIoQWkP1ICca3PxVHP04wMnapjFydkZ1KsKcHKbskdT6IylrC2LZJ6iMHPM6VC5+6vEcQubkSneK2LLF4NOcrJL6kGYwfEy+ANbL7g7+SLbW8hiwscRk+OsS4VymOUhUYB5AtnuqHe24mK8NtRoRUUXDJsILfGBED3SSAaR3hdTeGfb2R+bvV6Fh0KTrmnvTyuGCQ/8A40GpY2Hz2aST1MtNVa4IFRVVAFVQFAGwAAwAB3ADatlVLhRRRQBRRRQBRRRQBRRRQBRRRQBXiWTAJPcM/VvXomqnpbddVYXUneltM3tEbY++gEvosNI4JzwYJR7XtlcZ+ya6XSI1r1L8JX8XKIv/ANOdf/TT3UshBRRRUEhSzxROrv1b4tzF1fo62AvIo9bI8v8AZ+qmaqrpLw9pbdur+FjIli/SRnUoz4NjQfQxqsldWJi7Mo4+xfOO6eBWHpeBir+3RLF9n0Va1ScUu1a3hu0zpiKTenqXXTMD6o3ZiPFB4Vd1zHSU8HB/K+Ey2WVDRdZbqWGVHVN7znvwY+ryRuMnG9LNx0d4eDpnWbh0p+KZSsJP/dSSaoHXwAweWVXlTx0ZfFxeJ/3sUn24I1P3xE+2mCSIMCGAIOxBGQfWDXSrNamGaUH2W18jk0nuZyEaoLtJFP4yLP8A4kLAH7Nal9zW675rYfQlP3bfvroU/QSxY58miRvlRjqW+1EVNcp92KNrCe2SzluYxKkhZRcTvqIZAuAzk952FV6mm+B1LpDFRVlUYy2PuYDIM1xI/wCbEghB+lln+og+qmaGG2so8DqoEzklmVNR8WZzlj6SSaXPc16MpdcOSW8NxJKXlVtdxcDGiRkwUEgAxpxypysehllCQ0drAGHxurVn+2wLffV4xjHuo5atWrWd6kmyik4xJdjq7AOdRw10UKwRLntNGZB7++MgBQVzgkjGC0cF4JFaxdXEDjJZmY6nkdvOkkc7sx7yf3ACpuMV6qxmlYKKKKgkKKKKAKKKKAKKKKAKKKKAKwTRmsgUBgClr3RN7B4++eSCAenrpo0P7Jamalbpg2u4sIvG4aY/Nt4ZCP23joCN0pODaOPiX9ufZIzQ/wDu04ik7pjCxspWQZaLROo8TbyJNj2iMj2022tysiK6HKuoZT4qwBB+o1LKx2NtFFFQWCiiigFKG2Ec89swyjZmQdxjnLdansk1+oSJXno9IeoEbHLwM0DHvPVbKx+chjf6VT+lsWgR3I/5du3+glwsvsXCS/0VV3wV6R8W5jz/AEtvsfa0bD2Q1zzVmbwehN4FtfXI8YbZv2rlf/SKZKWuEnHEZPz7SLH9HNPn/wDoPrplraGxlPcKU+IANxhNhlLFznw6yeMDB7tkamyk+zbreIXsvdH1Nqv9Ghmk/anA+jV0UlsTegP/AGLJ5m5vCfWbufNMdLXQk4F3H+LvZ8eqXRP/AO7TLUEhWMVmigMA1msYoBoDNFFFAFFFFAFFFBNAFYoxWaAKKKKAKUuINr4uo7reyY/SuZgP7tufrq86QcZW0tpJ2VmCAdlcZZmYKqgnYZZgMnYc6WuFSLG0k91cQeUT6dYEqCONY9WiKPJyQupssd2JJ22AlES2L0jx3Hh41A6Bz6IXs28+zbqxn40DZa3cejRhfXG1a5OlVmvnXdsPXPF/FS9x/pTaIfKra9txcwxsAolV0uI1y/USKpzuc6WG6k94JFSykdDptFaLG56yJHxjWitjw1AHH31vqpoFFFFAa54VdWVgCrAqQeRBGCD6xXNuMSSx28SrlprK8jQ/KkVUcL7ZIZEHznNdMY1yTpd0xj8rMlsBJGpgaRtWlXa0mEoMJAOrK60LHAOVwTpqk7cTajTnUbUFccbSdTf2zqQVlt51Vu5t7eVMetQ59hprrn8rC1dVJCraXULpk4Hk12XhUepDLInqhWn8UhorGct7kfiN8sMMkshwkSM7H81AWP3ClnopaMlohkGJZi08v6SdjIw+jqC/RFHTPiCTmOwjcNJNLH16qdRjt0PWSGTHmatAjGcZ17VGbp7Z58+Q+q2uT+6KtEZSJ3B5eq4lOjbC6jimj8GeEdVMB+cFEBx4H0Gmquc8T6T21wEEbzJMkivDJ5JdEJINhq97GUYMUYZGVY7jnTPwjpZHIwhnxBdcjE5xqI+NA5wJkPMFd8HcA5FGSi/qt4j0ghhYIxLSkZWKNTJKw8erXcD844Ud5FaulUrLavoZlLNGmpSVYCSVEOGG4OGO43rTa8AeDULaSGJGOceTl2J8Xk60NI35zb1BYyFu5zkkWkfgNE1wR6ScxR+oCT1ivN/wy5WN2iuZ5HCkqhW1UM2NlLdSMAnvqT5Nd/lEH6s3+vVRx7pBNaFBJNCTJrIxAFHY05yZbxB8cbDfn4UBC4VHxZ5gs7GKIg5ceSuVI5AgDJB5bDwpg8iu07SzpMR8SSMRhvVJHuh9Olh6PBesum7yypEJYdUjaR71G2+CdxHfM2NjuBTKYbv8dbf2En+vUItJ3e1jZYcaSRurYNFNjJikwGx8pCDpkX85CQO/B2qxqhv+E3Ey6ZGtWGcjMMoKsOTKwmyrDuYEEUm9MOnd1wuZLcGOcGJZNUitqGSylcqw1AFMgntYO5J3MlTp5NAFAFZoAooooAooooDReWUcyGOVEkRuauodTggjKnY7gH2VXx9ELJfNs7Ueq3iH7lq3ooCHHwaBfNhiHqjQfuFSkiA5AD1DFeJLpF85lGOeSBj66x5Wmca1z84eOnx8dvXQG6ios3E4kIDSICSAMsO8Mwz4ZCnBPPFE/FYU8+VF2J3YDZfOPPuoCVRUdr+MZzIgwcHtLsQMkHfw3rEfEomOBIhOrTsw87AbA33OCD7aAT+m3D7+7mFtCqpalQWkLgK5OdSyAHWVG3YUYbO7Y2FR0m9zBY7L3g651bMksjiMdWUdX5nTGi5D4G/Y3LGujw8QjdsK6scA7HIIOrGDyPmty8Kq+kdpFeWzQ+UCNXwxZGjJKIw1DtZBUkYPd3HvBo4pm8K84pRTsve/M5L0m4o9/NLPocwJpUcwkcRbEXWjOCzsdWCCRkcgua63wOIzcMhUuymS0jGsHtAvCo1A+Izn11t4Twa2S2MESo8JBVxkSayw7Zkb4zMDvnx8MVL8pihMcQ7OVwiKhwFQAclGFABA3wKRjZ3ZevXVSKjGNkvH6i3wvoA9vGI4r2ZF8Egs1ye9mJhJZj3sSSam/gpN38RvPYtoP3W9WTdIYAqsX7LIXB0vgqFZueOelGOnmQp22rLcfhGcsRhOsPYfZdzk9nY7HA5nwq5y2Kz8EH7+IXx+lAP3QVpn6ApIFEt1eSKro+l5UK6kYMpwIxyIHKr2Ti8SgEtjK6gNLasFgo7OM5JYADGSTtmt9tcrIoZDlWGQeX3HceqgPF/YJNGY5ASpwdmZDlWDKQykMCCAcg91QPwYi+Xdfrt3/q1b0UBUfgxF8u6/Xbv/AFaPwXi+Xdfrt3/q1b0UBUfgvF+Muv1y6/1aPwYj/GXX65c/6lW9FAVB6NR/jLr9buP9Sq+/9zmznYPMksrAaQz3E7EAEnAJflkn66Z6xigM0UUUAUUUUAUUUUAUUUUBV8Q6OxTTLK+osoAxkaSAScMMb8/3VAHQa30BcybHOdY1ZIUHfT8pdfziT6KKKAk3HRiOR2ZmftAgjsAbxvHnAXmFfAJzyHhXg9E4jqy0naDrzTZXDgqOx4yEgnJ2G/MEooDI6Jw5c9ol+sznQfhCxbGU8WYjOcZPdtWG6IxHALSEd+WXtbRZy2nO5hQ5BBznuOKKKA2R9GYw2vVJqMfVE9gao8klSFQDfPMAHYb14/BWLKks50hfxYBKatJOlB3Ow22Od996xRQE7h/B44kZFyVbGQcdyKncB3KKL/hSyujMSDGcjAXmGVhuVLDdR5pGeRyNqKKAhw9GEAA6yVgsZiGrqmwDqyR73sTq3xjOlc5xXiPojEDkF86WB2j3La8nGjH843Z8zl2dqKKAyOiUI5GTVoKE6tiCwfPV40Ag5IwoAycDli04fYrDEsaZ0qMDPPxyaKKAk0UUUAUUUUAUUUUAUUUUB//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2" name="Picture 29" descr="C:\Users\Lisa\Desktop\12.png"/>
          <p:cNvPicPr>
            <a:picLocks noChangeAspect="1" noChangeArrowheads="1"/>
          </p:cNvPicPr>
          <p:nvPr/>
        </p:nvPicPr>
        <p:blipFill>
          <a:blip r:embed="rId3"/>
          <a:srcRect/>
          <a:stretch>
            <a:fillRect/>
          </a:stretch>
        </p:blipFill>
        <p:spPr bwMode="auto">
          <a:xfrm>
            <a:off x="6210300" y="4166195"/>
            <a:ext cx="2247900" cy="20383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809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829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CA"/>
          </a:p>
        </p:txBody>
      </p:sp>
      <p:sp>
        <p:nvSpPr>
          <p:cNvPr id="8" name="Title 1"/>
          <p:cNvSpPr>
            <a:spLocks noGrp="1"/>
          </p:cNvSpPr>
          <p:nvPr>
            <p:ph type="title"/>
          </p:nvPr>
        </p:nvSpPr>
        <p:spPr>
          <a:xfrm>
            <a:off x="457200" y="274638"/>
            <a:ext cx="8229600" cy="1143000"/>
          </a:xfrm>
        </p:spPr>
        <p:txBody>
          <a:bodyPr/>
          <a:lstStyle/>
          <a:p>
            <a:r>
              <a:rPr lang="en-CA" dirty="0" smtClean="0"/>
              <a:t>Some medications and insulin can cause a low blood sugar</a:t>
            </a:r>
            <a:endParaRPr lang="en-CA" dirty="0"/>
          </a:p>
        </p:txBody>
      </p:sp>
      <p:pic>
        <p:nvPicPr>
          <p:cNvPr id="9" name="Picture 2" descr="http://naturescomplete.files.wordpress.com/2012/08/low-blood-sugar-hypoglycemia.jpg">
            <a:hlinkClick r:id="rId2"/>
          </p:cNvPr>
          <p:cNvPicPr>
            <a:picLocks noChangeAspect="1" noChangeArrowheads="1"/>
          </p:cNvPicPr>
          <p:nvPr/>
        </p:nvPicPr>
        <p:blipFill>
          <a:blip r:embed="rId3"/>
          <a:srcRect/>
          <a:stretch>
            <a:fillRect/>
          </a:stretch>
        </p:blipFill>
        <p:spPr bwMode="auto">
          <a:xfrm>
            <a:off x="1930400" y="1671638"/>
            <a:ext cx="5422899" cy="518636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Healthy-Lifestyle-Chan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97869" y="-267057"/>
            <a:ext cx="3843867" cy="3369390"/>
          </a:xfrm>
          <a:prstGeom prst="rect">
            <a:avLst/>
          </a:prstGeom>
          <a:noFill/>
        </p:spPr>
      </p:pic>
      <p:sp>
        <p:nvSpPr>
          <p:cNvPr id="54274" name="Rectangle 2"/>
          <p:cNvSpPr>
            <a:spLocks noGrp="1"/>
          </p:cNvSpPr>
          <p:nvPr>
            <p:ph type="title"/>
          </p:nvPr>
        </p:nvSpPr>
        <p:spPr/>
        <p:txBody>
          <a:bodyPr/>
          <a:lstStyle/>
          <a:p>
            <a:r>
              <a:rPr lang="en-US" dirty="0" smtClean="0"/>
              <a:t>Summing it up…</a:t>
            </a:r>
          </a:p>
        </p:txBody>
      </p:sp>
      <p:pic>
        <p:nvPicPr>
          <p:cNvPr id="2" name="Picture 1"/>
          <p:cNvPicPr>
            <a:picLocks noChangeAspect="1"/>
          </p:cNvPicPr>
          <p:nvPr/>
        </p:nvPicPr>
        <p:blipFill>
          <a:blip r:embed="rId3"/>
          <a:stretch>
            <a:fillRect/>
          </a:stretch>
        </p:blipFill>
        <p:spPr>
          <a:xfrm>
            <a:off x="9609667" y="-267057"/>
            <a:ext cx="2531533" cy="2539971"/>
          </a:xfrm>
          <a:prstGeom prst="rect">
            <a:avLst/>
          </a:prstGeom>
        </p:spPr>
      </p:pic>
      <p:pic>
        <p:nvPicPr>
          <p:cNvPr id="4" name="Picture 3"/>
          <p:cNvPicPr>
            <a:picLocks noChangeAspect="1"/>
          </p:cNvPicPr>
          <p:nvPr/>
        </p:nvPicPr>
        <p:blipFill>
          <a:blip r:embed="rId4"/>
          <a:stretch>
            <a:fillRect/>
          </a:stretch>
        </p:blipFill>
        <p:spPr>
          <a:xfrm>
            <a:off x="-4334936" y="7208500"/>
            <a:ext cx="3810000" cy="2133600"/>
          </a:xfrm>
          <a:prstGeom prst="rect">
            <a:avLst/>
          </a:prstGeom>
        </p:spPr>
      </p:pic>
      <p:pic>
        <p:nvPicPr>
          <p:cNvPr id="5" name="Picture 4"/>
          <p:cNvPicPr>
            <a:picLocks noChangeAspect="1"/>
          </p:cNvPicPr>
          <p:nvPr/>
        </p:nvPicPr>
        <p:blipFill>
          <a:blip r:embed="rId5"/>
          <a:stretch>
            <a:fillRect/>
          </a:stretch>
        </p:blipFill>
        <p:spPr>
          <a:xfrm>
            <a:off x="9609667" y="7208500"/>
            <a:ext cx="3492500" cy="2324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2.96296E-6 L 0.48143 0.225 " pathEditMode="relative" rAng="0" ptsTypes="AA">
                                      <p:cBhvr>
                                        <p:cTn id="6" dur="2000" fill="hold"/>
                                        <p:tgtEl>
                                          <p:spTgt spid="54276"/>
                                        </p:tgtEl>
                                        <p:attrNameLst>
                                          <p:attrName>ppt_x</p:attrName>
                                          <p:attrName>ppt_y</p:attrName>
                                        </p:attrNameLst>
                                      </p:cBhvr>
                                      <p:rCtr x="24062" y="1125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5E-6 -5.55556E-6 L -0.40938 0.25184 " pathEditMode="relative" ptsTypes="AA">
                                      <p:cBhvr>
                                        <p:cTn id="10" dur="2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38889E-6 -2.96296E-6 L 0.78056 -0.40231 " pathEditMode="relative" rAng="0" ptsTypes="AA">
                                      <p:cBhvr>
                                        <p:cTn id="14" dur="2000" fill="hold"/>
                                        <p:tgtEl>
                                          <p:spTgt spid="4"/>
                                        </p:tgtEl>
                                        <p:attrNameLst>
                                          <p:attrName>ppt_x</p:attrName>
                                          <p:attrName>ppt_y</p:attrName>
                                        </p:attrNameLst>
                                      </p:cBhvr>
                                      <p:rCtr x="39028" y="-20116"/>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2.77778E-7 -1.85185E-6 L -0.72691 -0.64653 " pathEditMode="relative" rAng="0" ptsTypes="AA">
                                      <p:cBhvr>
                                        <p:cTn id="18" dur="2000" fill="hold"/>
                                        <p:tgtEl>
                                          <p:spTgt spid="5"/>
                                        </p:tgtEl>
                                        <p:attrNameLst>
                                          <p:attrName>ppt_x</p:attrName>
                                          <p:attrName>ppt_y</p:attrName>
                                        </p:attrNameLst>
                                      </p:cBhvr>
                                      <p:rCtr x="-36354" y="-3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88" y="1652588"/>
            <a:ext cx="10529888" cy="3427412"/>
          </a:xfrm>
          <a:prstGeom prst="rect">
            <a:avLst/>
          </a:prstGeom>
          <a:solidFill>
            <a:srgbClr val="FF0000"/>
          </a:solidFill>
          <a:ln w="76200" cmpd="sng">
            <a:solidFill>
              <a:srgbClr val="730D05"/>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60337436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88" y="1652588"/>
            <a:ext cx="10529888" cy="3427412"/>
          </a:xfrm>
          <a:prstGeom prst="rect">
            <a:avLst/>
          </a:prstGeom>
          <a:solidFill>
            <a:srgbClr val="FF0000"/>
          </a:solidFill>
          <a:ln w="76200" cmpd="sng">
            <a:solidFill>
              <a:srgbClr val="730D05"/>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0185"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9150" y="2503488"/>
            <a:ext cx="531813" cy="593725"/>
          </a:xfrm>
          <a:prstGeom prst="rect">
            <a:avLst/>
          </a:prstGeom>
          <a:noFill/>
          <a:ln w="9525">
            <a:noFill/>
            <a:miter lim="800000"/>
            <a:headEnd/>
            <a:tailEnd/>
          </a:ln>
        </p:spPr>
      </p:pic>
      <p:pic>
        <p:nvPicPr>
          <p:cNvPr id="50186"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4375" y="3181350"/>
            <a:ext cx="531813" cy="595313"/>
          </a:xfrm>
          <a:prstGeom prst="rect">
            <a:avLst/>
          </a:prstGeom>
          <a:noFill/>
          <a:ln w="9525">
            <a:noFill/>
            <a:miter lim="800000"/>
            <a:headEnd/>
            <a:tailEnd/>
          </a:ln>
        </p:spPr>
      </p:pic>
      <p:pic>
        <p:nvPicPr>
          <p:cNvPr id="50187"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5025" y="2503488"/>
            <a:ext cx="531813" cy="593725"/>
          </a:xfrm>
          <a:prstGeom prst="rect">
            <a:avLst/>
          </a:prstGeom>
          <a:noFill/>
          <a:ln w="9525">
            <a:noFill/>
            <a:miter lim="800000"/>
            <a:headEnd/>
            <a:tailEnd/>
          </a:ln>
        </p:spPr>
      </p:pic>
      <p:pic>
        <p:nvPicPr>
          <p:cNvPr id="50188"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5988" y="3395663"/>
            <a:ext cx="531812" cy="595312"/>
          </a:xfrm>
          <a:prstGeom prst="rect">
            <a:avLst/>
          </a:prstGeom>
          <a:noFill/>
          <a:ln w="9525">
            <a:noFill/>
            <a:miter lim="800000"/>
            <a:headEnd/>
            <a:tailEnd/>
          </a:ln>
        </p:spPr>
      </p:pic>
      <p:pic>
        <p:nvPicPr>
          <p:cNvPr id="50189"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2513" y="2884488"/>
            <a:ext cx="531812" cy="595312"/>
          </a:xfrm>
          <a:prstGeom prst="rect">
            <a:avLst/>
          </a:prstGeom>
          <a:noFill/>
          <a:ln w="9525">
            <a:noFill/>
            <a:miter lim="800000"/>
            <a:headEnd/>
            <a:tailEnd/>
          </a:ln>
        </p:spPr>
      </p:pic>
      <p:pic>
        <p:nvPicPr>
          <p:cNvPr id="50190"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563" y="3097213"/>
            <a:ext cx="530225" cy="595312"/>
          </a:xfrm>
          <a:prstGeom prst="rect">
            <a:avLst/>
          </a:prstGeom>
          <a:noFill/>
          <a:ln w="9525">
            <a:noFill/>
            <a:miter lim="800000"/>
            <a:headEnd/>
            <a:tailEnd/>
          </a:ln>
        </p:spPr>
      </p:pic>
    </p:spTree>
    <p:extLst>
      <p:ext uri="{BB962C8B-B14F-4D97-AF65-F5344CB8AC3E}">
        <p14:creationId xmlns:p14="http://schemas.microsoft.com/office/powerpoint/2010/main" val="4231982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91 -0.60347 L -3.88889E-6 2.59259E-6 " pathEditMode="relative" rAng="0" ptsTypes="AA">
                                      <p:cBhvr>
                                        <p:cTn id="6" dur="2000" fill="hold"/>
                                        <p:tgtEl>
                                          <p:spTgt spid="50190"/>
                                        </p:tgtEl>
                                        <p:attrNameLst>
                                          <p:attrName>ppt_x</p:attrName>
                                          <p:attrName>ppt_y</p:attrName>
                                        </p:attrNameLst>
                                      </p:cBhvr>
                                      <p:rCtr x="-104" y="30162"/>
                                    </p:animMotion>
                                  </p:childTnLst>
                                </p:cTn>
                              </p:par>
                              <p:par>
                                <p:cTn id="7" presetID="0" presetClass="path" presetSubtype="0" accel="50000" decel="50000" fill="hold" nodeType="withEffect">
                                  <p:stCondLst>
                                    <p:cond delay="0"/>
                                  </p:stCondLst>
                                  <p:childTnLst>
                                    <p:animMotion origin="layout" path="M 0.00017 -0.47708 L 4.72222E-6 -3.33333E-6 " pathEditMode="relative" rAng="0" ptsTypes="AA">
                                      <p:cBhvr>
                                        <p:cTn id="8" dur="2000" fill="hold"/>
                                        <p:tgtEl>
                                          <p:spTgt spid="50185"/>
                                        </p:tgtEl>
                                        <p:attrNameLst>
                                          <p:attrName>ppt_x</p:attrName>
                                          <p:attrName>ppt_y</p:attrName>
                                        </p:attrNameLst>
                                      </p:cBhvr>
                                      <p:rCtr x="-17" y="23843"/>
                                    </p:animMotion>
                                  </p:childTnLst>
                                </p:cTn>
                              </p:par>
                              <p:par>
                                <p:cTn id="9" presetID="0" presetClass="path" presetSubtype="0" accel="50000" decel="50000" fill="hold" nodeType="withEffect">
                                  <p:stCondLst>
                                    <p:cond delay="0"/>
                                  </p:stCondLst>
                                  <p:childTnLst>
                                    <p:animMotion origin="layout" path="M 0.00364 -0.76135 L 4.16667E-6 4.07407E-6 " pathEditMode="relative" rAng="0" ptsTypes="AA">
                                      <p:cBhvr>
                                        <p:cTn id="10" dur="2000" fill="hold"/>
                                        <p:tgtEl>
                                          <p:spTgt spid="50186"/>
                                        </p:tgtEl>
                                        <p:attrNameLst>
                                          <p:attrName>ppt_x</p:attrName>
                                          <p:attrName>ppt_y</p:attrName>
                                        </p:attrNameLst>
                                      </p:cBhvr>
                                      <p:rCtr x="-191" y="38056"/>
                                    </p:animMotion>
                                  </p:childTnLst>
                                </p:cTn>
                              </p:par>
                              <p:par>
                                <p:cTn id="11" presetID="0" presetClass="path" presetSubtype="0" accel="50000" decel="50000" fill="hold" nodeType="withEffect">
                                  <p:stCondLst>
                                    <p:cond delay="0"/>
                                  </p:stCondLst>
                                  <p:childTnLst>
                                    <p:animMotion origin="layout" path="M 0.00555 -0.47708 L 8.33333E-7 -3.33333E-6 " pathEditMode="relative" rAng="0" ptsTypes="AA">
                                      <p:cBhvr>
                                        <p:cTn id="12" dur="2000" fill="hold"/>
                                        <p:tgtEl>
                                          <p:spTgt spid="50187"/>
                                        </p:tgtEl>
                                        <p:attrNameLst>
                                          <p:attrName>ppt_x</p:attrName>
                                          <p:attrName>ppt_y</p:attrName>
                                        </p:attrNameLst>
                                      </p:cBhvr>
                                      <p:rCtr x="-278" y="23843"/>
                                    </p:animMotion>
                                  </p:childTnLst>
                                </p:cTn>
                              </p:par>
                              <p:par>
                                <p:cTn id="13" presetID="0" presetClass="path" presetSubtype="0" accel="50000" decel="50000" fill="hold" nodeType="withEffect">
                                  <p:stCondLst>
                                    <p:cond delay="0"/>
                                  </p:stCondLst>
                                  <p:childTnLst>
                                    <p:animMotion origin="layout" path="M -2.22222E-6 -0.60718 L -2.22222E-6 4.07407E-6 " pathEditMode="relative" rAng="0" ptsTypes="AA">
                                      <p:cBhvr>
                                        <p:cTn id="14" dur="2000" fill="hold"/>
                                        <p:tgtEl>
                                          <p:spTgt spid="50188"/>
                                        </p:tgtEl>
                                        <p:attrNameLst>
                                          <p:attrName>ppt_x</p:attrName>
                                          <p:attrName>ppt_y</p:attrName>
                                        </p:attrNameLst>
                                      </p:cBhvr>
                                      <p:rCtr x="0" y="30347"/>
                                    </p:animMotion>
                                  </p:childTnLst>
                                </p:cTn>
                              </p:par>
                              <p:par>
                                <p:cTn id="15" presetID="0" presetClass="path" presetSubtype="0" accel="50000" decel="50000" fill="hold" nodeType="withEffect">
                                  <p:stCondLst>
                                    <p:cond delay="0"/>
                                  </p:stCondLst>
                                  <p:childTnLst>
                                    <p:animMotion origin="layout" path="M -0.00173 -0.49861 L -1.66667E-6 1.11111E-6 " pathEditMode="relative" rAng="0" ptsTypes="AA">
                                      <p:cBhvr>
                                        <p:cTn id="16" dur="2000" fill="hold"/>
                                        <p:tgtEl>
                                          <p:spTgt spid="50189"/>
                                        </p:tgtEl>
                                        <p:attrNameLst>
                                          <p:attrName>ppt_x</p:attrName>
                                          <p:attrName>ppt_y</p:attrName>
                                        </p:attrNameLst>
                                      </p:cBhvr>
                                      <p:rCtr x="87" y="2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88" y="1652588"/>
            <a:ext cx="10529888" cy="3427412"/>
          </a:xfrm>
          <a:prstGeom prst="rect">
            <a:avLst/>
          </a:prstGeom>
          <a:solidFill>
            <a:srgbClr val="FF0000"/>
          </a:solidFill>
          <a:ln w="76200" cmpd="sng">
            <a:solidFill>
              <a:srgbClr val="730D05"/>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Oval 2"/>
          <p:cNvSpPr/>
          <p:nvPr/>
        </p:nvSpPr>
        <p:spPr>
          <a:xfrm>
            <a:off x="-1154113" y="5459413"/>
            <a:ext cx="11298238" cy="3151187"/>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4775200" y="5965825"/>
            <a:ext cx="1239838" cy="5524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17" name="Oval 16"/>
          <p:cNvSpPr/>
          <p:nvPr/>
        </p:nvSpPr>
        <p:spPr>
          <a:xfrm>
            <a:off x="3359150" y="5688013"/>
            <a:ext cx="1238250"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18" name="Oval 17"/>
          <p:cNvSpPr/>
          <p:nvPr/>
        </p:nvSpPr>
        <p:spPr>
          <a:xfrm>
            <a:off x="7659688" y="6303963"/>
            <a:ext cx="1238250"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19" name="Oval 18"/>
          <p:cNvSpPr/>
          <p:nvPr/>
        </p:nvSpPr>
        <p:spPr>
          <a:xfrm>
            <a:off x="6734175" y="5688013"/>
            <a:ext cx="1238250"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0" name="Oval 19"/>
          <p:cNvSpPr/>
          <p:nvPr/>
        </p:nvSpPr>
        <p:spPr>
          <a:xfrm>
            <a:off x="1212850" y="5926138"/>
            <a:ext cx="1238250"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sp>
        <p:nvSpPr>
          <p:cNvPr id="21" name="Oval 20"/>
          <p:cNvSpPr/>
          <p:nvPr/>
        </p:nvSpPr>
        <p:spPr>
          <a:xfrm>
            <a:off x="2451100" y="6303963"/>
            <a:ext cx="1238250" cy="55403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Insulin</a:t>
            </a:r>
          </a:p>
        </p:txBody>
      </p:sp>
      <p:pic>
        <p:nvPicPr>
          <p:cNvPr id="50185"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9150" y="2503488"/>
            <a:ext cx="531813" cy="593725"/>
          </a:xfrm>
          <a:prstGeom prst="rect">
            <a:avLst/>
          </a:prstGeom>
          <a:noFill/>
          <a:ln w="9525">
            <a:noFill/>
            <a:miter lim="800000"/>
            <a:headEnd/>
            <a:tailEnd/>
          </a:ln>
        </p:spPr>
      </p:pic>
      <p:pic>
        <p:nvPicPr>
          <p:cNvPr id="50186"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4375" y="3181350"/>
            <a:ext cx="531813" cy="595313"/>
          </a:xfrm>
          <a:prstGeom prst="rect">
            <a:avLst/>
          </a:prstGeom>
          <a:noFill/>
          <a:ln w="9525">
            <a:noFill/>
            <a:miter lim="800000"/>
            <a:headEnd/>
            <a:tailEnd/>
          </a:ln>
        </p:spPr>
      </p:pic>
      <p:pic>
        <p:nvPicPr>
          <p:cNvPr id="50187"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5025" y="2503488"/>
            <a:ext cx="531813" cy="593725"/>
          </a:xfrm>
          <a:prstGeom prst="rect">
            <a:avLst/>
          </a:prstGeom>
          <a:noFill/>
          <a:ln w="9525">
            <a:noFill/>
            <a:miter lim="800000"/>
            <a:headEnd/>
            <a:tailEnd/>
          </a:ln>
        </p:spPr>
      </p:pic>
      <p:pic>
        <p:nvPicPr>
          <p:cNvPr id="50188"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5988" y="3395663"/>
            <a:ext cx="531812" cy="595312"/>
          </a:xfrm>
          <a:prstGeom prst="rect">
            <a:avLst/>
          </a:prstGeom>
          <a:noFill/>
          <a:ln w="9525">
            <a:noFill/>
            <a:miter lim="800000"/>
            <a:headEnd/>
            <a:tailEnd/>
          </a:ln>
        </p:spPr>
      </p:pic>
      <p:pic>
        <p:nvPicPr>
          <p:cNvPr id="50189"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2513" y="2884488"/>
            <a:ext cx="531812" cy="595312"/>
          </a:xfrm>
          <a:prstGeom prst="rect">
            <a:avLst/>
          </a:prstGeom>
          <a:noFill/>
          <a:ln w="9525">
            <a:noFill/>
            <a:miter lim="800000"/>
            <a:headEnd/>
            <a:tailEnd/>
          </a:ln>
        </p:spPr>
      </p:pic>
      <p:pic>
        <p:nvPicPr>
          <p:cNvPr id="50190"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563" y="3097213"/>
            <a:ext cx="530225" cy="5953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88" y="1652588"/>
            <a:ext cx="10529888" cy="3427412"/>
          </a:xfrm>
          <a:prstGeom prst="rect">
            <a:avLst/>
          </a:prstGeom>
          <a:solidFill>
            <a:srgbClr val="FF0000"/>
          </a:solidFill>
          <a:ln w="76200" cmpd="sng">
            <a:solidFill>
              <a:srgbClr val="730D05"/>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0185"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9150" y="2503488"/>
            <a:ext cx="531813" cy="593725"/>
          </a:xfrm>
          <a:prstGeom prst="rect">
            <a:avLst/>
          </a:prstGeom>
          <a:noFill/>
          <a:ln w="9525">
            <a:noFill/>
            <a:miter lim="800000"/>
            <a:headEnd/>
            <a:tailEnd/>
          </a:ln>
        </p:spPr>
      </p:pic>
      <p:pic>
        <p:nvPicPr>
          <p:cNvPr id="50186"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4375" y="3181350"/>
            <a:ext cx="531813" cy="595313"/>
          </a:xfrm>
          <a:prstGeom prst="rect">
            <a:avLst/>
          </a:prstGeom>
          <a:noFill/>
          <a:ln w="9525">
            <a:noFill/>
            <a:miter lim="800000"/>
            <a:headEnd/>
            <a:tailEnd/>
          </a:ln>
        </p:spPr>
      </p:pic>
      <p:pic>
        <p:nvPicPr>
          <p:cNvPr id="50187"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5025" y="2503488"/>
            <a:ext cx="531813" cy="593725"/>
          </a:xfrm>
          <a:prstGeom prst="rect">
            <a:avLst/>
          </a:prstGeom>
          <a:noFill/>
          <a:ln w="9525">
            <a:noFill/>
            <a:miter lim="800000"/>
            <a:headEnd/>
            <a:tailEnd/>
          </a:ln>
        </p:spPr>
      </p:pic>
      <p:pic>
        <p:nvPicPr>
          <p:cNvPr id="50188" name="Picture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5988" y="3395663"/>
            <a:ext cx="531812" cy="595312"/>
          </a:xfrm>
          <a:prstGeom prst="rect">
            <a:avLst/>
          </a:prstGeom>
          <a:noFill/>
          <a:ln w="9525">
            <a:noFill/>
            <a:miter lim="800000"/>
            <a:headEnd/>
            <a:tailEnd/>
          </a:ln>
        </p:spPr>
      </p:pic>
      <p:pic>
        <p:nvPicPr>
          <p:cNvPr id="50189"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2513" y="2884488"/>
            <a:ext cx="531812" cy="595312"/>
          </a:xfrm>
          <a:prstGeom prst="rect">
            <a:avLst/>
          </a:prstGeom>
          <a:noFill/>
          <a:ln w="9525">
            <a:noFill/>
            <a:miter lim="800000"/>
            <a:headEnd/>
            <a:tailEnd/>
          </a:ln>
        </p:spPr>
      </p:pic>
      <p:pic>
        <p:nvPicPr>
          <p:cNvPr id="50190"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563" y="3097213"/>
            <a:ext cx="530225" cy="595312"/>
          </a:xfrm>
          <a:prstGeom prst="rect">
            <a:avLst/>
          </a:prstGeom>
          <a:noFill/>
          <a:ln w="9525">
            <a:noFill/>
            <a:miter lim="800000"/>
            <a:headEnd/>
            <a:tailEnd/>
          </a:ln>
        </p:spPr>
      </p:pic>
    </p:spTree>
    <p:extLst>
      <p:ext uri="{BB962C8B-B14F-4D97-AF65-F5344CB8AC3E}">
        <p14:creationId xmlns:p14="http://schemas.microsoft.com/office/powerpoint/2010/main" val="4125523324"/>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1294</TotalTime>
  <Words>891</Words>
  <Application>Microsoft Office PowerPoint</Application>
  <PresentationFormat>On-screen Show (4:3)</PresentationFormat>
  <Paragraphs>174</Paragraphs>
  <Slides>59</Slides>
  <Notes>10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Diabetes</vt:lpstr>
      <vt:lpstr>Today, we will talk about…</vt:lpstr>
      <vt:lpstr>Today, we will talk about…</vt:lpstr>
      <vt:lpstr>When we eat…</vt:lpstr>
      <vt:lpstr>most of our food turns into sugar.</vt:lpstr>
      <vt:lpstr>PowerPoint Presentation</vt:lpstr>
      <vt:lpstr>PowerPoint Presentation</vt:lpstr>
      <vt:lpstr>PowerPoint Presentation</vt:lpstr>
      <vt:lpstr>PowerPoint Presentation</vt:lpstr>
      <vt:lpstr>PowerPoint Presentation</vt:lpstr>
      <vt:lpstr>PowerPoint Presentation</vt:lpstr>
      <vt:lpstr>When you have diabetes…</vt:lpstr>
      <vt:lpstr>PowerPoint Presentation</vt:lpstr>
      <vt:lpstr>       Problems Caused by High Blood Sugars</vt:lpstr>
      <vt:lpstr>Further damage can be caused by</vt:lpstr>
      <vt:lpstr>PowerPoint Presentation</vt:lpstr>
      <vt:lpstr>Today, we will talk about…</vt:lpstr>
      <vt:lpstr>We get fuel… from food and beverages</vt:lpstr>
      <vt:lpstr>Protein</vt:lpstr>
      <vt:lpstr>Protein</vt:lpstr>
      <vt:lpstr>PowerPoint Presentation</vt:lpstr>
      <vt:lpstr>PowerPoint Presentation</vt:lpstr>
      <vt:lpstr>Fat</vt:lpstr>
      <vt:lpstr>Fat</vt:lpstr>
      <vt:lpstr>Carbohydrates = Sugar</vt:lpstr>
      <vt:lpstr>Carbohydrates</vt:lpstr>
      <vt:lpstr>Grains and Starches </vt:lpstr>
      <vt:lpstr>PowerPoint Presentation</vt:lpstr>
      <vt:lpstr>Fruit and Fruit Juices</vt:lpstr>
      <vt:lpstr>PowerPoint Presentation</vt:lpstr>
      <vt:lpstr>Milk and Milk products</vt:lpstr>
      <vt:lpstr>PowerPoint Presentation</vt:lpstr>
      <vt:lpstr>Vegetables</vt:lpstr>
      <vt:lpstr>PowerPoint Presentation</vt:lpstr>
      <vt:lpstr>PowerPoint Presentation</vt:lpstr>
      <vt:lpstr>Sugary foods</vt:lpstr>
      <vt:lpstr>PowerPoint Presentation</vt:lpstr>
      <vt:lpstr>PowerPoint Presentation</vt:lpstr>
      <vt:lpstr>Less fatty food</vt:lpstr>
      <vt:lpstr>More fruit and vegetables</vt:lpstr>
      <vt:lpstr>PowerPoint Presentation</vt:lpstr>
      <vt:lpstr>Eating Patterns</vt:lpstr>
      <vt:lpstr>Snacking, is it ok?</vt:lpstr>
      <vt:lpstr>PowerPoint Presentation</vt:lpstr>
      <vt:lpstr>PowerPoint Presentation</vt:lpstr>
      <vt:lpstr>PowerPoint Presentation</vt:lpstr>
      <vt:lpstr>PowerPoint Presentation</vt:lpstr>
      <vt:lpstr>Today, we will talk about…</vt:lpstr>
      <vt:lpstr>Exercise</vt:lpstr>
      <vt:lpstr>PowerPoint Presentation</vt:lpstr>
      <vt:lpstr>Why get more active?       Why be more active?       </vt:lpstr>
      <vt:lpstr>How much is enough?</vt:lpstr>
      <vt:lpstr>Today, we will talk about…</vt:lpstr>
      <vt:lpstr>Take your medications, as prescribed by your doctor</vt:lpstr>
      <vt:lpstr>Today, we will talk about…</vt:lpstr>
      <vt:lpstr>Monitoring your blood sugar level</vt:lpstr>
      <vt:lpstr>Blood sugar targets</vt:lpstr>
      <vt:lpstr>Some medications and insulin can cause a low blood sugar</vt:lpstr>
      <vt:lpstr>Summing it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Lenover</dc:creator>
  <cp:lastModifiedBy>Lenover, Cheryl</cp:lastModifiedBy>
  <cp:revision>66</cp:revision>
  <dcterms:created xsi:type="dcterms:W3CDTF">2013-08-17T20:31:05Z</dcterms:created>
  <dcterms:modified xsi:type="dcterms:W3CDTF">2013-09-04T15:36:40Z</dcterms:modified>
</cp:coreProperties>
</file>