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336" r:id="rId2"/>
    <p:sldId id="337" r:id="rId3"/>
    <p:sldId id="338" r:id="rId4"/>
    <p:sldId id="280" r:id="rId5"/>
    <p:sldId id="301" r:id="rId6"/>
    <p:sldId id="291" r:id="rId7"/>
    <p:sldId id="302" r:id="rId8"/>
    <p:sldId id="303" r:id="rId9"/>
    <p:sldId id="293" r:id="rId10"/>
    <p:sldId id="307" r:id="rId11"/>
    <p:sldId id="320" r:id="rId12"/>
    <p:sldId id="309" r:id="rId13"/>
    <p:sldId id="312" r:id="rId14"/>
    <p:sldId id="295" r:id="rId15"/>
    <p:sldId id="296" r:id="rId16"/>
    <p:sldId id="314" r:id="rId17"/>
    <p:sldId id="319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332" r:id="rId29"/>
    <p:sldId id="333" r:id="rId30"/>
    <p:sldId id="316" r:id="rId31"/>
    <p:sldId id="334" r:id="rId32"/>
    <p:sldId id="33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942CC-7C02-46E7-92A2-C38ACC466855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4758F-BDF3-46CE-9A1C-2A457911B61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5BC05-68BB-420D-A825-E71C3DDC3B80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302E2-C3CA-43C1-A540-65CA0E6267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And also a need for assistance with systems navigation.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C9ECE-9A17-4F5A-9688-3C5957FE4FD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F8EDF8-216C-402A-8BE1-9D7F84FEAC41}" type="slidenum">
              <a:rPr lang="en-US"/>
              <a:pPr/>
              <a:t>4</a:t>
            </a:fld>
            <a:endParaRPr lang="en-US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79BAF-C4FC-4579-9D80-E753CA0F7398}" type="slidenum">
              <a:rPr lang="en-US"/>
              <a:pPr/>
              <a:t>8</a:t>
            </a:fld>
            <a:endParaRPr 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302E2-C3CA-43C1-A540-65CA0E62670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22C1C-5513-4BA9-8341-8EDE0C3E83F7}" type="slidenum">
              <a:rPr lang="en-US"/>
              <a:pPr/>
              <a:t>30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405B-7678-4AB0-831A-90193DCBFFF6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938E-D7B2-4B6A-B4F1-70271235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405B-7678-4AB0-831A-90193DCBFFF6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938E-D7B2-4B6A-B4F1-70271235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405B-7678-4AB0-831A-90193DCBFFF6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938E-D7B2-4B6A-B4F1-70271235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693CE1-C55F-48F1-9313-E596DA774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405B-7678-4AB0-831A-90193DCBFFF6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938E-D7B2-4B6A-B4F1-70271235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405B-7678-4AB0-831A-90193DCBFFF6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938E-D7B2-4B6A-B4F1-70271235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405B-7678-4AB0-831A-90193DCBFFF6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938E-D7B2-4B6A-B4F1-70271235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405B-7678-4AB0-831A-90193DCBFFF6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938E-D7B2-4B6A-B4F1-70271235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405B-7678-4AB0-831A-90193DCBFFF6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938E-D7B2-4B6A-B4F1-70271235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405B-7678-4AB0-831A-90193DCBFFF6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938E-D7B2-4B6A-B4F1-70271235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405B-7678-4AB0-831A-90193DCBFFF6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938E-D7B2-4B6A-B4F1-70271235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405B-7678-4AB0-831A-90193DCBFFF6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5938E-D7B2-4B6A-B4F1-70271235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D405B-7678-4AB0-831A-90193DCBFFF6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5938E-D7B2-4B6A-B4F1-70271235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etitians.ca/eatrack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ypyramid.gov/" TargetMode="External"/><Relationship Id="rId5" Type="http://schemas.openxmlformats.org/officeDocument/2006/relationships/hyperlink" Target="http://www.eatright.org/" TargetMode="External"/><Relationship Id="rId4" Type="http://schemas.openxmlformats.org/officeDocument/2006/relationships/hyperlink" Target="http://www.nin.ca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p.ca/" TargetMode="External"/><Relationship Id="rId2" Type="http://schemas.openxmlformats.org/officeDocument/2006/relationships/hyperlink" Target="http://www.phac-aspc.gc.ca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457200"/>
            <a:ext cx="7772400" cy="31242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Matters </a:t>
            </a:r>
            <a:r>
              <a:rPr lang="fr-CA" sz="4000" dirty="0" smtClean="0"/>
              <a:t/>
            </a:r>
            <a:br>
              <a:rPr lang="fr-CA" sz="4000" dirty="0" smtClean="0"/>
            </a:br>
            <a:r>
              <a:rPr lang="en-US" sz="4000" i="1" dirty="0" smtClean="0"/>
              <a:t> </a:t>
            </a:r>
            <a:r>
              <a:rPr lang="en-US" sz="4000" dirty="0" smtClean="0">
                <a:effectLst/>
              </a:rPr>
              <a:t>A N.E.W. Lifestyle </a:t>
            </a:r>
            <a:r>
              <a:rPr lang="fr-CA" sz="4000" dirty="0" smtClean="0"/>
              <a:t/>
            </a:r>
            <a:br>
              <a:rPr lang="fr-CA" sz="4000" dirty="0" smtClean="0"/>
            </a:br>
            <a:r>
              <a:rPr lang="fr-CA" sz="2800" dirty="0" smtClean="0"/>
              <a:t/>
            </a:r>
            <a:br>
              <a:rPr lang="fr-CA" sz="2800" dirty="0" smtClean="0"/>
            </a:br>
            <a:r>
              <a:rPr lang="en-US" sz="2800" dirty="0" smtClean="0">
                <a:solidFill>
                  <a:srgbClr val="00B050"/>
                </a:solidFill>
              </a:rPr>
              <a:t> </a:t>
            </a:r>
            <a:r>
              <a:rPr lang="fr-CA" sz="2800" dirty="0" smtClean="0"/>
              <a:t/>
            </a:r>
            <a:br>
              <a:rPr lang="fr-CA" sz="2800" dirty="0" smtClean="0"/>
            </a:br>
            <a:endParaRPr lang="fr-CA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657600"/>
            <a:ext cx="6400800" cy="198120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6400" dirty="0" smtClean="0"/>
              <a:t>                  Wednesday September 19, 2012</a:t>
            </a:r>
          </a:p>
          <a:p>
            <a:pPr algn="ctr"/>
            <a:endParaRPr lang="en-US" sz="8600" dirty="0" smtClean="0"/>
          </a:p>
          <a:p>
            <a:pPr algn="ctr"/>
            <a:r>
              <a:rPr lang="en-US" sz="8600" dirty="0" smtClean="0"/>
              <a:t> </a:t>
            </a:r>
            <a:endParaRPr lang="fr-CA" sz="8600" dirty="0" smtClean="0"/>
          </a:p>
          <a:p>
            <a:pPr algn="ctr"/>
            <a:r>
              <a:rPr lang="fr-CA" sz="8600" dirty="0" smtClean="0">
                <a:solidFill>
                  <a:srgbClr val="00B050"/>
                </a:solidFill>
              </a:rPr>
              <a:t/>
            </a:r>
            <a:br>
              <a:rPr lang="fr-CA" sz="8600" dirty="0" smtClean="0">
                <a:solidFill>
                  <a:srgbClr val="00B050"/>
                </a:solidFill>
              </a:rPr>
            </a:br>
            <a:r>
              <a:rPr lang="en-US" sz="8600" dirty="0" smtClean="0">
                <a:solidFill>
                  <a:srgbClr val="00B050"/>
                </a:solidFill>
              </a:rPr>
              <a:t>N = nutrition</a:t>
            </a:r>
            <a:endParaRPr lang="fr-CA" sz="8600" dirty="0" smtClean="0">
              <a:solidFill>
                <a:srgbClr val="00B050"/>
              </a:solidFill>
            </a:endParaRPr>
          </a:p>
          <a:p>
            <a:pPr algn="ctr"/>
            <a:r>
              <a:rPr lang="en-US" sz="8600" dirty="0" smtClean="0">
                <a:solidFill>
                  <a:srgbClr val="00B050"/>
                </a:solidFill>
              </a:rPr>
              <a:t>                     E = exercise        Lifestyle</a:t>
            </a:r>
            <a:endParaRPr lang="fr-CA" sz="8600" dirty="0" smtClean="0">
              <a:solidFill>
                <a:srgbClr val="00B050"/>
              </a:solidFill>
            </a:endParaRPr>
          </a:p>
          <a:p>
            <a:pPr algn="ctr"/>
            <a:r>
              <a:rPr lang="en-US" sz="8600" dirty="0" smtClean="0">
                <a:solidFill>
                  <a:srgbClr val="00B050"/>
                </a:solidFill>
              </a:rPr>
              <a:t>W = wellness</a:t>
            </a:r>
            <a:endParaRPr lang="fr-CA" sz="8600" dirty="0" smtClean="0">
              <a:solidFill>
                <a:srgbClr val="00B050"/>
              </a:solidFill>
            </a:endParaRPr>
          </a:p>
          <a:p>
            <a:pPr algn="ctr"/>
            <a:r>
              <a:rPr lang="en-US" sz="8600" i="1" dirty="0" smtClean="0"/>
              <a:t> </a:t>
            </a:r>
            <a:endParaRPr lang="fr-CA" sz="8600" dirty="0" smtClean="0"/>
          </a:p>
          <a:p>
            <a:pPr algn="ctr"/>
            <a:endParaRPr lang="fr-CA" sz="8600" dirty="0"/>
          </a:p>
        </p:txBody>
      </p:sp>
      <p:sp>
        <p:nvSpPr>
          <p:cNvPr id="12" name="Right Brace 11"/>
          <p:cNvSpPr/>
          <p:nvPr/>
        </p:nvSpPr>
        <p:spPr>
          <a:xfrm>
            <a:off x="5029200" y="4800600"/>
            <a:ext cx="1524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accent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2209800"/>
            <a:ext cx="3988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Randy Prue, Registered Dietitian</a:t>
            </a:r>
            <a:endParaRPr lang="fr-CA" dirty="0"/>
          </a:p>
        </p:txBody>
      </p:sp>
      <p:sp>
        <p:nvSpPr>
          <p:cNvPr id="17" name="Rectangle 16"/>
          <p:cNvSpPr/>
          <p:nvPr/>
        </p:nvSpPr>
        <p:spPr>
          <a:xfrm>
            <a:off x="1828800" y="2514600"/>
            <a:ext cx="563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Carole Leveille, Health Care Facilitator</a:t>
            </a:r>
          </a:p>
          <a:p>
            <a:pPr algn="ctr"/>
            <a:r>
              <a:rPr lang="en-US" dirty="0" smtClean="0"/>
              <a:t>Erin Thompson, Physiotherapist</a:t>
            </a:r>
            <a:endParaRPr lang="fr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038600"/>
            <a:ext cx="2314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715000"/>
            <a:ext cx="5486400" cy="4572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</a:rPr>
              <a:t>1 tennis ball = 1 serving of fruit</a:t>
            </a:r>
            <a:r>
              <a:rPr lang="en-US" sz="2800" dirty="0" smtClean="0">
                <a:effectLst/>
                <a:latin typeface="+mn-lt"/>
              </a:rPr>
              <a:t/>
            </a:r>
            <a:br>
              <a:rPr lang="en-US" sz="2800" dirty="0" smtClean="0">
                <a:effectLst/>
                <a:latin typeface="+mn-lt"/>
              </a:rPr>
            </a:br>
            <a:endParaRPr lang="en-CA" sz="2800" dirty="0">
              <a:effectLst/>
              <a:latin typeface="+mn-lt"/>
            </a:endParaRPr>
          </a:p>
        </p:txBody>
      </p:sp>
      <p:pic>
        <p:nvPicPr>
          <p:cNvPr id="3074" name="Picture 2" descr="C:\Users\cleveille\Pictures\ori_0bf3d62939287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05000"/>
            <a:ext cx="1809750" cy="7334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213360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 fist or cupped hand = 1 cup</a:t>
            </a:r>
            <a:endParaRPr lang="en-CA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95600"/>
            <a:ext cx="130366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743200" y="3276600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A thumb = 1 ounce of cheese</a:t>
            </a:r>
            <a:endParaRPr lang="en-CA" sz="28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91000"/>
            <a:ext cx="135401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743200" y="4419600"/>
            <a:ext cx="4876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Palm = 3 ounces of meat</a:t>
            </a:r>
            <a:endParaRPr lang="en-CA" sz="2800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5181600"/>
            <a:ext cx="103909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914400" y="533400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The Magic of Body Parts</a:t>
            </a:r>
            <a:br>
              <a:rPr lang="en-US" sz="4000" dirty="0" smtClean="0"/>
            </a:br>
            <a:r>
              <a:rPr lang="en-US" sz="2000" dirty="0" smtClean="0"/>
              <a:t>managing portion sizes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599" y="1371602"/>
          <a:ext cx="7620001" cy="4271717"/>
        </p:xfrm>
        <a:graphic>
          <a:graphicData uri="http://schemas.openxmlformats.org/drawingml/2006/table">
            <a:tbl>
              <a:tblPr/>
              <a:tblGrid>
                <a:gridCol w="1057114"/>
                <a:gridCol w="1123878"/>
                <a:gridCol w="1074683"/>
                <a:gridCol w="1107480"/>
                <a:gridCol w="1107480"/>
                <a:gridCol w="1074683"/>
                <a:gridCol w="1074683"/>
              </a:tblGrid>
              <a:tr h="332468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Calibri"/>
                          <a:cs typeface="Times New Roman"/>
                        </a:rPr>
                        <a:t>Record Today's Servings      Date:</a:t>
                      </a:r>
                      <a:endParaRPr lang="en-US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6106">
                <a:tc row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Calibri"/>
                          <a:cs typeface="Times New Roman"/>
                        </a:rPr>
                        <a:t>Vegetables &amp; Fruits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Calibri"/>
                          <a:cs typeface="Times New Roman"/>
                        </a:rPr>
                        <a:t>Grains Products</a:t>
                      </a:r>
                      <a:r>
                        <a:rPr lang="en-US" sz="1000" b="1" cap="small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Calibri"/>
                          <a:cs typeface="Times New Roman"/>
                        </a:rPr>
                        <a:t>Milk &amp; Alternatives 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Calibri"/>
                          <a:cs typeface="Times New Roman"/>
                        </a:rPr>
                        <a:t>Meat &amp; Alternatives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Calibri"/>
                          <a:cs typeface="Times New Roman"/>
                        </a:rPr>
                        <a:t>Other 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Calibri"/>
                          <a:cs typeface="Times New Roman"/>
                        </a:rPr>
                        <a:t>Foods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Calibri"/>
                          <a:cs typeface="Times New Roman"/>
                        </a:rPr>
                        <a:t>FLUID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cap="small" dirty="0">
                          <a:latin typeface="Calibri"/>
                          <a:ea typeface="Calibri"/>
                          <a:cs typeface="Times New Roman"/>
                        </a:rPr>
                        <a:t>(8oz. portion)</a:t>
                      </a: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61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3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>
                          <a:latin typeface="Calibri"/>
                          <a:ea typeface="Calibri"/>
                          <a:cs typeface="Times New Roman"/>
                        </a:rPr>
                        <a:t>Breakfast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>
                          <a:latin typeface="Calibri"/>
                          <a:ea typeface="Calibri"/>
                          <a:cs typeface="Times New Roman"/>
                        </a:rPr>
                        <a:t>AM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>
                          <a:latin typeface="Calibri"/>
                          <a:ea typeface="Calibri"/>
                          <a:cs typeface="Times New Roman"/>
                        </a:rPr>
                        <a:t>Lunch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6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>
                          <a:latin typeface="Calibri"/>
                          <a:ea typeface="Calibri"/>
                          <a:cs typeface="Times New Roman"/>
                        </a:rPr>
                        <a:t>PM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>
                          <a:latin typeface="Calibri"/>
                          <a:ea typeface="Calibri"/>
                          <a:cs typeface="Times New Roman"/>
                        </a:rPr>
                        <a:t>Supper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>
                          <a:latin typeface="Calibri"/>
                          <a:ea typeface="Calibri"/>
                          <a:cs typeface="Times New Roman"/>
                        </a:rPr>
                        <a:t>Evening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2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>
                          <a:latin typeface="Calibri"/>
                          <a:ea typeface="Calibri"/>
                          <a:cs typeface="Times New Roman"/>
                        </a:rPr>
                        <a:t>My SCORE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6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cap="small">
                          <a:latin typeface="Calibri"/>
                          <a:ea typeface="Calibri"/>
                          <a:cs typeface="Times New Roman"/>
                        </a:rPr>
                        <a:t>TOTAL Recommended For Me</a:t>
                      </a: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6" name="Picture 2" descr="MC900441838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09800"/>
            <a:ext cx="666750" cy="533400"/>
          </a:xfrm>
          <a:prstGeom prst="rect">
            <a:avLst/>
          </a:prstGeom>
          <a:noFill/>
        </p:spPr>
      </p:pic>
      <p:pic>
        <p:nvPicPr>
          <p:cNvPr id="12295" name="Picture 1" descr="MC900441824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209800"/>
            <a:ext cx="674176" cy="457200"/>
          </a:xfrm>
          <a:prstGeom prst="rect">
            <a:avLst/>
          </a:prstGeom>
          <a:noFill/>
        </p:spPr>
      </p:pic>
      <p:pic>
        <p:nvPicPr>
          <p:cNvPr id="12293" name="Picture 3" descr="MC900441854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133600"/>
            <a:ext cx="626533" cy="609600"/>
          </a:xfrm>
          <a:prstGeom prst="rect">
            <a:avLst/>
          </a:prstGeom>
          <a:noFill/>
        </p:spPr>
      </p:pic>
      <p:pic>
        <p:nvPicPr>
          <p:cNvPr id="12294" name="Picture 4" descr="MC900441864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133600"/>
            <a:ext cx="667728" cy="609600"/>
          </a:xfrm>
          <a:prstGeom prst="rect">
            <a:avLst/>
          </a:prstGeom>
          <a:noFill/>
        </p:spPr>
      </p:pic>
      <p:pic>
        <p:nvPicPr>
          <p:cNvPr id="12298" name="Picture 5" descr="MC900441872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2133600"/>
            <a:ext cx="685800" cy="609600"/>
          </a:xfrm>
          <a:prstGeom prst="rect">
            <a:avLst/>
          </a:prstGeom>
          <a:noFill/>
        </p:spPr>
      </p:pic>
      <p:pic>
        <p:nvPicPr>
          <p:cNvPr id="12297" name="Picture 6" descr="MC900441836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2133601"/>
            <a:ext cx="533400" cy="538870"/>
          </a:xfrm>
          <a:prstGeom prst="rect">
            <a:avLst/>
          </a:prstGeom>
          <a:noFill/>
        </p:spPr>
      </p:pic>
      <p:pic>
        <p:nvPicPr>
          <p:cNvPr id="12289" name="Picture 7" descr="MP900422193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2133600"/>
            <a:ext cx="761999" cy="508843"/>
          </a:xfrm>
          <a:prstGeom prst="rect">
            <a:avLst/>
          </a:prstGeom>
          <a:noFill/>
        </p:spPr>
      </p:pic>
      <p:pic>
        <p:nvPicPr>
          <p:cNvPr id="12290" name="Picture 1" descr="MC90023438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2209800"/>
            <a:ext cx="633413" cy="546100"/>
          </a:xfrm>
          <a:prstGeom prst="rect">
            <a:avLst/>
          </a:prstGeom>
          <a:noFill/>
        </p:spPr>
      </p:pic>
      <p:pic>
        <p:nvPicPr>
          <p:cNvPr id="12292" name="Picture 4" descr="MC900232553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2057400"/>
            <a:ext cx="444500" cy="403225"/>
          </a:xfrm>
          <a:prstGeom prst="rect">
            <a:avLst/>
          </a:prstGeom>
          <a:noFill/>
        </p:spPr>
      </p:pic>
      <p:pic>
        <p:nvPicPr>
          <p:cNvPr id="12291" name="Picture 3" descr="MC900264234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77000" y="2362200"/>
            <a:ext cx="538163" cy="320675"/>
          </a:xfrm>
          <a:prstGeom prst="rect">
            <a:avLst/>
          </a:prstGeom>
          <a:noFill/>
        </p:spPr>
      </p:pic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457200" y="5638800"/>
            <a:ext cx="830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MY NEXT ACTION:________________________________________________________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RATE YOUR PLATE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1" u="sng" dirty="0"/>
              <a:t>Compare Today's Food and Fluid Intake With Canada's Food </a:t>
            </a:r>
            <a:r>
              <a:rPr lang="en-US" sz="1800" b="1" u="sng" dirty="0" smtClean="0"/>
              <a:t>Guide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Lunch Box Analysis</a:t>
            </a:r>
            <a:br>
              <a:rPr lang="en-US" dirty="0" smtClean="0"/>
            </a:br>
            <a:r>
              <a:rPr lang="en-US" sz="3100" dirty="0" smtClean="0"/>
              <a:t>Rate your Plate</a:t>
            </a:r>
            <a:endParaRPr lang="en-US" sz="3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u="sng" dirty="0" smtClean="0"/>
              <a:t>Lunch + AM/PM Snacks</a:t>
            </a:r>
            <a:endParaRPr lang="en-US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Vegetables + Fruits </a:t>
            </a:r>
          </a:p>
          <a:p>
            <a:pPr lvl="1">
              <a:buNone/>
            </a:pPr>
            <a:r>
              <a:rPr lang="en-US" dirty="0" smtClean="0"/>
              <a:t>= 2 servings</a:t>
            </a:r>
          </a:p>
          <a:p>
            <a:r>
              <a:rPr lang="en-US" dirty="0" smtClean="0"/>
              <a:t>Grain Products </a:t>
            </a:r>
          </a:p>
          <a:p>
            <a:pPr lvl="1">
              <a:buNone/>
            </a:pPr>
            <a:r>
              <a:rPr lang="en-US" dirty="0" smtClean="0"/>
              <a:t>= 2 servings</a:t>
            </a:r>
          </a:p>
          <a:p>
            <a:r>
              <a:rPr lang="en-US" dirty="0" smtClean="0"/>
              <a:t>Milk + Alternatives </a:t>
            </a:r>
          </a:p>
          <a:p>
            <a:pPr lvl="1">
              <a:buNone/>
            </a:pPr>
            <a:r>
              <a:rPr lang="en-US" dirty="0" smtClean="0"/>
              <a:t>= 1/2 Serving</a:t>
            </a:r>
          </a:p>
          <a:p>
            <a:r>
              <a:rPr lang="en-US" dirty="0" smtClean="0"/>
              <a:t>Meat + Alternatives </a:t>
            </a:r>
          </a:p>
          <a:p>
            <a:pPr lvl="1">
              <a:buNone/>
            </a:pPr>
            <a:r>
              <a:rPr lang="en-US" dirty="0" smtClean="0"/>
              <a:t>= 1 Serving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u="sng" dirty="0" smtClean="0"/>
              <a:t>Calorie Equivalents</a:t>
            </a:r>
            <a:endParaRPr lang="en-US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Vegetables + Fruits </a:t>
            </a:r>
          </a:p>
          <a:p>
            <a:pPr lvl="1">
              <a:buNone/>
            </a:pPr>
            <a:r>
              <a:rPr lang="en-US" dirty="0" smtClean="0"/>
              <a:t>= 200 Calories</a:t>
            </a:r>
          </a:p>
          <a:p>
            <a:r>
              <a:rPr lang="en-US" dirty="0" smtClean="0"/>
              <a:t>Grain Products </a:t>
            </a:r>
          </a:p>
          <a:p>
            <a:pPr lvl="1">
              <a:buNone/>
            </a:pPr>
            <a:r>
              <a:rPr lang="en-US" dirty="0" smtClean="0"/>
              <a:t>= 200 Calories</a:t>
            </a:r>
          </a:p>
          <a:p>
            <a:r>
              <a:rPr lang="en-US" dirty="0" smtClean="0"/>
              <a:t>Milk + Alternatives </a:t>
            </a:r>
          </a:p>
          <a:p>
            <a:pPr lvl="1">
              <a:buNone/>
            </a:pPr>
            <a:r>
              <a:rPr lang="en-US" dirty="0" smtClean="0"/>
              <a:t>= 65 Calories</a:t>
            </a:r>
          </a:p>
          <a:p>
            <a:r>
              <a:rPr lang="en-US" dirty="0" smtClean="0"/>
              <a:t>Meat + Alternatives </a:t>
            </a:r>
          </a:p>
          <a:p>
            <a:pPr lvl="1">
              <a:buNone/>
            </a:pPr>
            <a:r>
              <a:rPr lang="en-US" dirty="0" smtClean="0"/>
              <a:t>= 200 Calories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Total = 665 Calories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Box 3</a:t>
            </a:r>
            <a:endParaRPr lang="en-US" dirty="0"/>
          </a:p>
        </p:txBody>
      </p:sp>
      <p:pic>
        <p:nvPicPr>
          <p:cNvPr id="3074" name="Picture 2" descr="C:\Users\rprue\AppData\Local\Microsoft\Windows\Temporary Internet Files\Content.Outlook\W4TBS7RN\IMG-20120817-000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liquids are not created equal </a:t>
            </a:r>
          </a:p>
          <a:p>
            <a:r>
              <a:rPr lang="en-US" dirty="0" smtClean="0"/>
              <a:t>Liquids take the shape of the vessel</a:t>
            </a:r>
          </a:p>
          <a:p>
            <a:r>
              <a:rPr lang="en-US" dirty="0" smtClean="0"/>
              <a:t>Listen to body communication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Strategies for Success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Lead by example</a:t>
            </a:r>
          </a:p>
          <a:p>
            <a:r>
              <a:rPr lang="en-US" sz="3000" dirty="0" smtClean="0"/>
              <a:t>Engage clients in developing tools about food</a:t>
            </a:r>
          </a:p>
          <a:p>
            <a:r>
              <a:rPr lang="en-US" sz="3000" dirty="0" smtClean="0"/>
              <a:t>Apply Healthy Eating &amp; wise food choices daily</a:t>
            </a:r>
          </a:p>
          <a:p>
            <a:r>
              <a:rPr lang="en-US" sz="3000" dirty="0" smtClean="0"/>
              <a:t>Encourage fluid intake (hydration) often</a:t>
            </a:r>
          </a:p>
          <a:p>
            <a:r>
              <a:rPr lang="en-US" sz="3000" dirty="0" smtClean="0"/>
              <a:t>Talk about media releases – current info in news</a:t>
            </a:r>
          </a:p>
          <a:p>
            <a:r>
              <a:rPr lang="en-US" sz="3000" dirty="0" smtClean="0"/>
              <a:t>Be consistent Always - Everyday, Everyway</a:t>
            </a:r>
          </a:p>
          <a:p>
            <a:r>
              <a:rPr lang="en-US" sz="3000" dirty="0" smtClean="0"/>
              <a:t>Repetition, Repetition, Repetition</a:t>
            </a:r>
          </a:p>
          <a:p>
            <a:r>
              <a:rPr lang="en-US" sz="3000" dirty="0" smtClean="0"/>
              <a:t>Fun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Moving </a:t>
            </a:r>
            <a:r>
              <a:rPr lang="en-US" sz="2400" dirty="0" smtClean="0"/>
              <a:t>(Exercise)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FACT:</a:t>
            </a:r>
          </a:p>
          <a:p>
            <a:r>
              <a:rPr lang="en-US" dirty="0" smtClean="0"/>
              <a:t>Exercise actually decreases the appetite  </a:t>
            </a:r>
          </a:p>
          <a:p>
            <a:pPr lvl="2">
              <a:buNone/>
            </a:pPr>
            <a:r>
              <a:rPr lang="en-US" sz="1800" dirty="0" smtClean="0"/>
              <a:t>The body requires rest following exercise in order to utilize the nutrients that have already been consumed.</a:t>
            </a:r>
          </a:p>
          <a:p>
            <a:pPr>
              <a:buNone/>
            </a:pPr>
            <a:r>
              <a:rPr lang="en-US" dirty="0" smtClean="0"/>
              <a:t>FACT:</a:t>
            </a:r>
          </a:p>
          <a:p>
            <a:r>
              <a:rPr lang="en-US" dirty="0" smtClean="0"/>
              <a:t>Exercise rewards the body with a ‘feeling good’ sensation = vitality </a:t>
            </a:r>
            <a:r>
              <a:rPr lang="en-US" sz="2000" dirty="0" smtClean="0"/>
              <a:t>(more energy)</a:t>
            </a:r>
          </a:p>
          <a:p>
            <a:pPr lvl="2">
              <a:buNone/>
            </a:pPr>
            <a:r>
              <a:rPr lang="en-US" sz="1800" dirty="0" smtClean="0"/>
              <a:t>Fluids are needed post exercise - No ‘extra’ food is needed following exercise.  Any food taken should be part of the allotted daily food intake.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endParaRPr lang="en-CA" i="1" dirty="0" smtClean="0"/>
          </a:p>
          <a:p>
            <a:pPr algn="ctr">
              <a:buFont typeface="Wingdings" pitchFamily="2" charset="2"/>
              <a:buNone/>
            </a:pPr>
            <a:endParaRPr lang="en-CA" i="1" dirty="0" smtClean="0"/>
          </a:p>
          <a:p>
            <a:pPr algn="ctr">
              <a:buFont typeface="Wingdings" pitchFamily="2" charset="2"/>
              <a:buNone/>
            </a:pPr>
            <a:r>
              <a:rPr lang="en-CA" i="1" dirty="0" smtClean="0"/>
              <a:t>All Foods Can Fit</a:t>
            </a:r>
          </a:p>
          <a:p>
            <a:pPr algn="ctr">
              <a:buFont typeface="Wingdings" pitchFamily="2" charset="2"/>
              <a:buNone/>
            </a:pPr>
            <a:r>
              <a:rPr lang="en-CA" i="1" dirty="0" smtClean="0"/>
              <a:t>…Make your choices work for you.</a:t>
            </a:r>
          </a:p>
          <a:p>
            <a:pPr algn="ctr">
              <a:buFont typeface="Wingdings" pitchFamily="2" charset="2"/>
              <a:buNone/>
            </a:pPr>
            <a:endParaRPr lang="en-CA" i="1" dirty="0" smtClean="0"/>
          </a:p>
          <a:p>
            <a:pPr algn="r">
              <a:buFont typeface="Wingdings" pitchFamily="2" charset="2"/>
              <a:buNone/>
            </a:pPr>
            <a:r>
              <a:rPr lang="en-CA" sz="2000" i="1" dirty="0" smtClean="0"/>
              <a:t>If weight is a concern</a:t>
            </a:r>
          </a:p>
          <a:p>
            <a:pPr algn="r">
              <a:buFont typeface="Wingdings" pitchFamily="2" charset="2"/>
              <a:buNone/>
            </a:pPr>
            <a:r>
              <a:rPr lang="en-CA" sz="2000" i="1" dirty="0" smtClean="0"/>
              <a:t> </a:t>
            </a:r>
            <a:r>
              <a:rPr lang="en-CA" sz="2000" i="1" dirty="0" smtClean="0">
                <a:sym typeface="Wingdings" pitchFamily="2" charset="2"/>
              </a:rPr>
              <a:t></a:t>
            </a:r>
            <a:r>
              <a:rPr lang="en-CA" sz="2000" i="1" dirty="0" smtClean="0"/>
              <a:t> cut down NOT out.</a:t>
            </a:r>
            <a:endParaRPr lang="en-US" sz="2000" i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914400" y="1435100"/>
            <a:ext cx="3008313" cy="4691063"/>
          </a:xfrm>
        </p:spPr>
        <p:txBody>
          <a:bodyPr/>
          <a:lstStyle/>
          <a:p>
            <a:pPr algn="ctr"/>
            <a:r>
              <a:rPr lang="en-US" sz="3600" dirty="0" smtClean="0"/>
              <a:t>Exercise Considerations in Developmental Disabilities</a:t>
            </a:r>
            <a:endParaRPr lang="en-US" sz="3600" dirty="0"/>
          </a:p>
        </p:txBody>
      </p:sp>
      <p:pic>
        <p:nvPicPr>
          <p:cNvPr id="3" name="Picture 2" descr="IMG-20120621-00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4143375" y="1647825"/>
            <a:ext cx="4648200" cy="34861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Benefits of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Maintaining a healthy weight</a:t>
            </a:r>
          </a:p>
          <a:p>
            <a:r>
              <a:rPr lang="en-US" dirty="0" smtClean="0"/>
              <a:t>Maintaining good cardiovascular health</a:t>
            </a:r>
          </a:p>
          <a:p>
            <a:r>
              <a:rPr lang="en-US" dirty="0" smtClean="0"/>
              <a:t>Improving energy </a:t>
            </a:r>
          </a:p>
          <a:p>
            <a:r>
              <a:rPr lang="en-US" dirty="0" smtClean="0"/>
              <a:t>Creating positive self-image</a:t>
            </a:r>
          </a:p>
          <a:p>
            <a:r>
              <a:rPr lang="en-US" dirty="0" smtClean="0"/>
              <a:t>Providing opportunities for social interaction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Improving sleep patterns</a:t>
            </a:r>
          </a:p>
          <a:p>
            <a:r>
              <a:rPr lang="en-US" dirty="0" smtClean="0"/>
              <a:t>Improving digestion and metabolism</a:t>
            </a:r>
          </a:p>
          <a:p>
            <a:r>
              <a:rPr lang="en-US" dirty="0" smtClean="0"/>
              <a:t>Improving mood and </a:t>
            </a:r>
            <a:r>
              <a:rPr lang="en-US" dirty="0" err="1" smtClean="0"/>
              <a:t>behaviour</a:t>
            </a:r>
            <a:endParaRPr lang="en-US" dirty="0" smtClean="0"/>
          </a:p>
          <a:p>
            <a:r>
              <a:rPr lang="en-US" dirty="0" smtClean="0"/>
              <a:t>Providing routine and structure</a:t>
            </a:r>
          </a:p>
          <a:p>
            <a:r>
              <a:rPr lang="en-US" dirty="0" smtClean="0"/>
              <a:t>Providing novel environments and stimulation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ROLE OF THE HEALTH CARE FACILITATOR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Identify gaps, deficits, and challenges that will require augmentation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Identify specialized training needs and recommend training resources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imagesCAE9K1V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4648200"/>
            <a:ext cx="40386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Barriers to Exercise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Individual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Complex medical conditions &amp; restrictions</a:t>
            </a:r>
          </a:p>
          <a:p>
            <a:r>
              <a:rPr lang="en-US" dirty="0" smtClean="0"/>
              <a:t>Limited physical ability</a:t>
            </a:r>
          </a:p>
          <a:p>
            <a:r>
              <a:rPr lang="en-US" dirty="0" smtClean="0"/>
              <a:t>Limited understanding</a:t>
            </a:r>
          </a:p>
          <a:p>
            <a:r>
              <a:rPr lang="en-US" dirty="0" smtClean="0"/>
              <a:t>Limited attention</a:t>
            </a:r>
          </a:p>
          <a:p>
            <a:r>
              <a:rPr lang="en-US" dirty="0" smtClean="0"/>
              <a:t>Inter-personal and </a:t>
            </a:r>
            <a:r>
              <a:rPr lang="en-US" dirty="0" err="1" smtClean="0"/>
              <a:t>behavioural</a:t>
            </a:r>
            <a:r>
              <a:rPr lang="en-US" dirty="0" smtClean="0"/>
              <a:t> challenges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Systematic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Environmental / access barriers</a:t>
            </a:r>
          </a:p>
          <a:p>
            <a:r>
              <a:rPr lang="en-US" dirty="0" smtClean="0"/>
              <a:t>Inappropriate exercise equipment</a:t>
            </a:r>
          </a:p>
          <a:p>
            <a:r>
              <a:rPr lang="en-US" dirty="0" smtClean="0"/>
              <a:t>Limited assistance available</a:t>
            </a:r>
          </a:p>
          <a:p>
            <a:r>
              <a:rPr lang="en-US" dirty="0" smtClean="0"/>
              <a:t>Time </a:t>
            </a:r>
          </a:p>
          <a:p>
            <a:r>
              <a:rPr lang="en-US" dirty="0" smtClean="0"/>
              <a:t>Cost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5486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</a:rPr>
              <a:t>Note: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 although certain challenges may prohibit some types of exercise,  remember that </a:t>
            </a:r>
            <a:r>
              <a:rPr lang="en-US" b="1" u="sng" dirty="0" smtClean="0">
                <a:solidFill>
                  <a:schemeClr val="accent3">
                    <a:lumMod val="75000"/>
                  </a:schemeClr>
                </a:solidFill>
              </a:rPr>
              <a:t>everyone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can participate in exercise in some way!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Precautions and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a risk assessment of planned activity</a:t>
            </a:r>
          </a:p>
          <a:p>
            <a:r>
              <a:rPr lang="en-US" dirty="0" smtClean="0"/>
              <a:t>When in doubt, obtain informed consent and medical history</a:t>
            </a:r>
          </a:p>
          <a:p>
            <a:r>
              <a:rPr lang="en-US" dirty="0" smtClean="0"/>
              <a:t>Consider potential precautions to exercise (common conditions include: congenital heart abnormalities, seizure disorders, joint laxity, impaired sensation, balance &amp; motor planning impairments)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Precautions and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safety of environment/equipment and appropriate assistance levels.</a:t>
            </a:r>
          </a:p>
          <a:p>
            <a:r>
              <a:rPr lang="en-US" dirty="0" smtClean="0"/>
              <a:t>Make program fit within routines and schedules.</a:t>
            </a:r>
          </a:p>
          <a:p>
            <a:r>
              <a:rPr lang="en-US" dirty="0" smtClean="0"/>
              <a:t>Provide extra time for preparations and explanations of activity.  (Repetition of skills is often helpful.)</a:t>
            </a:r>
          </a:p>
          <a:p>
            <a:r>
              <a:rPr lang="en-US" dirty="0" smtClean="0"/>
              <a:t>Balance age-appropriateness with FUN! 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Exercise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sz="2800" dirty="0" smtClean="0"/>
              <a:t>Walking groups</a:t>
            </a:r>
          </a:p>
          <a:p>
            <a:r>
              <a:rPr lang="en-US" sz="2800" dirty="0" smtClean="0"/>
              <a:t>Swimming, </a:t>
            </a:r>
            <a:r>
              <a:rPr lang="en-US" sz="2800" dirty="0" err="1" smtClean="0"/>
              <a:t>aquafit</a:t>
            </a:r>
            <a:r>
              <a:rPr lang="en-US" sz="2800" dirty="0" smtClean="0"/>
              <a:t> &amp; hydrotherapy</a:t>
            </a:r>
          </a:p>
          <a:p>
            <a:r>
              <a:rPr lang="en-US" sz="2800" dirty="0" smtClean="0"/>
              <a:t>Dance and fitness classes</a:t>
            </a:r>
          </a:p>
          <a:p>
            <a:r>
              <a:rPr lang="en-US" sz="2800" dirty="0" smtClean="0"/>
              <a:t>Fitness videos</a:t>
            </a:r>
          </a:p>
          <a:p>
            <a:r>
              <a:rPr lang="en-US" sz="2800" dirty="0" smtClean="0"/>
              <a:t>Low-intensity resistance training </a:t>
            </a:r>
          </a:p>
          <a:p>
            <a:r>
              <a:rPr lang="en-US" sz="2800" dirty="0" smtClean="0"/>
              <a:t>Sports</a:t>
            </a:r>
          </a:p>
          <a:p>
            <a:r>
              <a:rPr lang="en-US" sz="2800" dirty="0" smtClean="0"/>
              <a:t>Games of low organization</a:t>
            </a:r>
          </a:p>
          <a:p>
            <a:r>
              <a:rPr lang="en-US" sz="2800" dirty="0" smtClean="0"/>
              <a:t>“Heavy” work</a:t>
            </a:r>
          </a:p>
          <a:p>
            <a:endParaRPr lang="en-US" dirty="0"/>
          </a:p>
        </p:txBody>
      </p:sp>
      <p:pic>
        <p:nvPicPr>
          <p:cNvPr id="8194" name="Picture 2" descr="http://www.alwyn.com.au/images/pool.jpg"/>
          <p:cNvPicPr>
            <a:picLocks noChangeAspect="1" noChangeArrowheads="1"/>
          </p:cNvPicPr>
          <p:nvPr/>
        </p:nvPicPr>
        <p:blipFill>
          <a:blip r:embed="rId2" cstate="print"/>
          <a:srcRect b="9502"/>
          <a:stretch>
            <a:fillRect/>
          </a:stretch>
        </p:blipFill>
        <p:spPr bwMode="auto">
          <a:xfrm>
            <a:off x="6629400" y="2743200"/>
            <a:ext cx="2105025" cy="1828800"/>
          </a:xfrm>
          <a:prstGeom prst="rect">
            <a:avLst/>
          </a:prstGeom>
          <a:noFill/>
        </p:spPr>
      </p:pic>
      <p:pic>
        <p:nvPicPr>
          <p:cNvPr id="8196" name="Picture 4" descr="https://share.sandia.gov/news/resources/releases/2007/images/wellness-walk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81000"/>
            <a:ext cx="1712792" cy="2141855"/>
          </a:xfrm>
          <a:prstGeom prst="rect">
            <a:avLst/>
          </a:prstGeom>
          <a:noFill/>
        </p:spPr>
      </p:pic>
      <p:pic>
        <p:nvPicPr>
          <p:cNvPr id="8198" name="Picture 6" descr="http://www.orchidcarelady.com/wp-content/uploads/2010/07/Garden-Supplies.jpg"/>
          <p:cNvPicPr>
            <a:picLocks noChangeAspect="1" noChangeArrowheads="1"/>
          </p:cNvPicPr>
          <p:nvPr/>
        </p:nvPicPr>
        <p:blipFill>
          <a:blip r:embed="rId4" cstate="print"/>
          <a:srcRect t="31873"/>
          <a:stretch>
            <a:fillRect/>
          </a:stretch>
        </p:blipFill>
        <p:spPr bwMode="auto">
          <a:xfrm>
            <a:off x="6248400" y="4800600"/>
            <a:ext cx="2381250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Fitness Parameter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Resistance:</a:t>
            </a:r>
          </a:p>
          <a:p>
            <a:pPr lvl="1"/>
            <a:r>
              <a:rPr lang="en-US" dirty="0" smtClean="0"/>
              <a:t>weights at amount able to be lifted with moderate effort 8-12 times</a:t>
            </a:r>
          </a:p>
          <a:p>
            <a:pPr lvl="1"/>
            <a:r>
              <a:rPr lang="en-US" dirty="0" smtClean="0"/>
              <a:t>movement in middle ¾ of total joint range</a:t>
            </a:r>
          </a:p>
          <a:p>
            <a:pPr lvl="1"/>
            <a:r>
              <a:rPr lang="en-US" dirty="0" smtClean="0"/>
              <a:t>watch for poor alignment, shaking limbs, etc.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432" t="5342" r="75472" b="56224"/>
          <a:stretch>
            <a:fillRect/>
          </a:stretch>
        </p:blipFill>
        <p:spPr bwMode="auto">
          <a:xfrm>
            <a:off x="4761511" y="1676400"/>
            <a:ext cx="3479961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Fitness Parameter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Cardiovascular: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800000"/>
                </a:solidFill>
              </a:rPr>
              <a:t>220 – your age = HRmax</a:t>
            </a:r>
          </a:p>
          <a:p>
            <a:pPr lvl="1"/>
            <a:r>
              <a:rPr lang="en-US" dirty="0" smtClean="0"/>
              <a:t>Exercise heart-rate should be within 50-80% of this</a:t>
            </a:r>
          </a:p>
          <a:p>
            <a:pPr lvl="1"/>
            <a:r>
              <a:rPr lang="en-US" dirty="0" smtClean="0"/>
              <a:t>Often best to use a Rating of Perceived Exertion (RPE)</a:t>
            </a:r>
          </a:p>
          <a:p>
            <a:endParaRPr lang="en-US" dirty="0" smtClean="0"/>
          </a:p>
        </p:txBody>
      </p:sp>
      <p:pic>
        <p:nvPicPr>
          <p:cNvPr id="7170" name="Picture 2" descr="http://4.bp.blogspot.com/_iCX_6hVUmZc/TAfTwwAPYDI/AAAAAAAABCI/L0UZM_6kbX8/s1600/rpe-rate-of-perceived-exertion-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95400"/>
            <a:ext cx="3581400" cy="4913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Fitness Parameter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Stretching/Flexibility:</a:t>
            </a:r>
          </a:p>
          <a:p>
            <a:pPr lvl="1"/>
            <a:r>
              <a:rPr lang="en-US" dirty="0" smtClean="0"/>
              <a:t>Should be done after some cardio activity</a:t>
            </a:r>
          </a:p>
          <a:p>
            <a:pPr lvl="1"/>
            <a:r>
              <a:rPr lang="en-US" dirty="0" smtClean="0"/>
              <a:t>Do not force</a:t>
            </a:r>
          </a:p>
          <a:p>
            <a:pPr lvl="1"/>
            <a:r>
              <a:rPr lang="en-US" dirty="0" smtClean="0"/>
              <a:t>Do not bounce</a:t>
            </a:r>
          </a:p>
          <a:p>
            <a:pPr lvl="1"/>
            <a:r>
              <a:rPr lang="en-US" dirty="0" smtClean="0"/>
              <a:t>Do not stretch beyond normal range of motion</a:t>
            </a:r>
          </a:p>
          <a:p>
            <a:pPr lvl="1">
              <a:buNone/>
            </a:pPr>
            <a:r>
              <a:rPr lang="en-US" i="1" dirty="0" smtClean="0"/>
              <a:t>*be mindful of musculoskeletal conditions (joint laxity) and neuromuscular conditions (spasticity)</a:t>
            </a:r>
          </a:p>
          <a:p>
            <a:endParaRPr lang="en-US" dirty="0" smtClean="0"/>
          </a:p>
        </p:txBody>
      </p:sp>
      <p:pic>
        <p:nvPicPr>
          <p:cNvPr id="6146" name="Picture 2" descr="http://www.carletonsportsmed.com/Knee_hyperextension/knee_hyperexten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905000"/>
            <a:ext cx="1981200" cy="3581400"/>
          </a:xfrm>
          <a:prstGeom prst="rect">
            <a:avLst/>
          </a:prstGeom>
          <a:noFill/>
        </p:spPr>
      </p:pic>
      <p:pic>
        <p:nvPicPr>
          <p:cNvPr id="6148" name="Picture 4" descr="http://farm4.static.flickr.com/3473/3836760292_f094227c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98132" y="2278871"/>
            <a:ext cx="3233738" cy="1571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Program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Schools, local instructors, teams, clubs, etc.</a:t>
            </a:r>
          </a:p>
          <a:p>
            <a:pPr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“Revved Up” with Queen’s University</a:t>
            </a:r>
          </a:p>
          <a:p>
            <a:r>
              <a:rPr lang="en-US" dirty="0" smtClean="0"/>
              <a:t>Organized by the Kinesiology Program</a:t>
            </a:r>
          </a:p>
          <a:p>
            <a:r>
              <a:rPr lang="en-US" dirty="0" smtClean="0"/>
              <a:t>Groups of 8-10 participants</a:t>
            </a:r>
          </a:p>
          <a:p>
            <a:r>
              <a:rPr lang="en-US" dirty="0" smtClean="0"/>
              <a:t>Each 1-to-1 with a student “exercise buddy”</a:t>
            </a:r>
          </a:p>
          <a:p>
            <a:r>
              <a:rPr lang="en-US" dirty="0" smtClean="0"/>
              <a:t>2 sessions per week for 8 weeks</a:t>
            </a:r>
          </a:p>
          <a:p>
            <a:r>
              <a:rPr lang="en-US" dirty="0" smtClean="0"/>
              <a:t>1-hr circuit work-out with basic cardio and weight-training sets.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virtualwebstudio.com/adult-web-hosting/Im48.png"/>
          <p:cNvPicPr>
            <a:picLocks noChangeAspect="1" noChangeArrowheads="1"/>
          </p:cNvPicPr>
          <p:nvPr/>
        </p:nvPicPr>
        <p:blipFill>
          <a:blip r:embed="rId2" cstate="print"/>
          <a:srcRect l="11268" r="19393"/>
          <a:stretch>
            <a:fillRect/>
          </a:stretch>
        </p:blipFill>
        <p:spPr bwMode="auto">
          <a:xfrm>
            <a:off x="3189383" y="685800"/>
            <a:ext cx="2297017" cy="119157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248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Objective</a:t>
            </a:r>
          </a:p>
          <a:p>
            <a:r>
              <a:rPr lang="en-US" dirty="0" smtClean="0"/>
              <a:t>Weight loss (lbs./kg)</a:t>
            </a:r>
          </a:p>
          <a:p>
            <a:r>
              <a:rPr lang="en-US" dirty="0" smtClean="0"/>
              <a:t>Girth/Circumferences (in./cm)</a:t>
            </a:r>
          </a:p>
          <a:p>
            <a:r>
              <a:rPr lang="en-US" dirty="0" smtClean="0"/>
              <a:t>Cardiovascular Endurance (6-min Walk Test)</a:t>
            </a:r>
          </a:p>
          <a:p>
            <a:r>
              <a:rPr lang="en-US" dirty="0" smtClean="0"/>
              <a:t>Muscular Endurance (Sit-to-stand, Wall-sit)</a:t>
            </a:r>
          </a:p>
          <a:p>
            <a:r>
              <a:rPr lang="en-US" dirty="0" smtClean="0"/>
              <a:t>Strength (lbs./kg lifted)</a:t>
            </a:r>
          </a:p>
          <a:p>
            <a:r>
              <a:rPr lang="en-US" dirty="0" smtClean="0"/>
              <a:t>Balance (Forward reach test)</a:t>
            </a:r>
          </a:p>
          <a:p>
            <a:r>
              <a:rPr lang="en-US" dirty="0" smtClean="0"/>
              <a:t>Flexibility (ROM, Sit &amp; reach test)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7315200" y="533400"/>
            <a:ext cx="1524000" cy="1943100"/>
            <a:chOff x="7162800" y="533400"/>
            <a:chExt cx="1524000" cy="1943100"/>
          </a:xfrm>
        </p:grpSpPr>
        <p:pic>
          <p:nvPicPr>
            <p:cNvPr id="4100" name="Picture 4" descr="http://www.heyelise.com/wp-content/uploads/2012/05/wall-sit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62800" y="533400"/>
              <a:ext cx="1321308" cy="19431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7848600" y="914400"/>
              <a:ext cx="838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02" name="Picture 6" descr="http://t0.gstatic.com/images?q=tbn:ANd9GcT2GuiJIvXQ7kKlpK_2Bwb5YU65qtVP_ux14Km7n98ZYGx1UI5bB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4990" y="304800"/>
            <a:ext cx="129921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(Not-so) Objective (but still nice to show...)</a:t>
            </a:r>
          </a:p>
          <a:p>
            <a:r>
              <a:rPr lang="en-US" dirty="0" smtClean="0"/>
              <a:t>Testimonials:</a:t>
            </a:r>
          </a:p>
          <a:p>
            <a:pPr lvl="1">
              <a:buFontTx/>
              <a:buChar char="-"/>
            </a:pPr>
            <a:r>
              <a:rPr lang="en-US" dirty="0" smtClean="0"/>
              <a:t>Attitudes 	- Self-image	</a:t>
            </a:r>
          </a:p>
          <a:p>
            <a:pPr lvl="1">
              <a:buFontTx/>
              <a:buChar char="-"/>
            </a:pPr>
            <a:r>
              <a:rPr lang="en-US" dirty="0" smtClean="0"/>
              <a:t>Socializing	- Sleep</a:t>
            </a:r>
          </a:p>
          <a:p>
            <a:pPr lvl="1">
              <a:buFontTx/>
              <a:buChar char="-"/>
            </a:pPr>
            <a:r>
              <a:rPr lang="en-US" dirty="0" smtClean="0"/>
              <a:t>Digestion	- Function</a:t>
            </a:r>
          </a:p>
          <a:p>
            <a:r>
              <a:rPr lang="en-US" dirty="0" smtClean="0"/>
              <a:t>Skill development</a:t>
            </a:r>
          </a:p>
          <a:p>
            <a:r>
              <a:rPr lang="en-US" dirty="0" smtClean="0"/>
              <a:t>Participation level (how much time, distance walked, etc.)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7"/>
          <p:cNvGrpSpPr/>
          <p:nvPr/>
        </p:nvGrpSpPr>
        <p:grpSpPr>
          <a:xfrm>
            <a:off x="5410200" y="2257425"/>
            <a:ext cx="3124200" cy="2390775"/>
            <a:chOff x="5410200" y="2257425"/>
            <a:chExt cx="3124200" cy="2390775"/>
          </a:xfrm>
        </p:grpSpPr>
        <p:pic>
          <p:nvPicPr>
            <p:cNvPr id="3076" name="Picture 4" descr="http://captainchas.com/wp-content/uploads/2012/05/exercise-cliparthappyface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23055" y="2257425"/>
              <a:ext cx="1849345" cy="1171575"/>
            </a:xfrm>
            <a:prstGeom prst="rect">
              <a:avLst/>
            </a:prstGeom>
            <a:noFill/>
          </p:spPr>
        </p:pic>
        <p:pic>
          <p:nvPicPr>
            <p:cNvPr id="3078" name="Picture 6" descr="http://images.suite101.com/3495747_com_mb90043437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15200" y="34290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3080" name="Picture 8" descr="http://mythirtiesgivingbirthtomyforties.typepad.com/.a/6a01348745e23f970c01538f2ceab9970b-800w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3505200"/>
              <a:ext cx="1638300" cy="10572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IS THE PURPOSE?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To compliment the efforts made by the Ministry of Health and Long Term Care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To build capacity in the local health care community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Expand access to health care for individuals with a dual diagnosis</a:t>
            </a:r>
            <a:endParaRPr lang="en-US" dirty="0"/>
          </a:p>
        </p:txBody>
      </p:sp>
      <p:pic>
        <p:nvPicPr>
          <p:cNvPr id="4" name="Picture 3" descr="5623222-stethoscop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4800600"/>
            <a:ext cx="1397000" cy="139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r>
              <a:rPr lang="en-US" sz="3200" dirty="0" smtClean="0"/>
              <a:t> </a:t>
            </a:r>
            <a:r>
              <a:rPr lang="en-US" sz="3200" dirty="0"/>
              <a:t>– Fun &amp; Facts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6477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hlinkClick r:id="rId3"/>
              </a:rPr>
              <a:t>www.dietitians.ca/eatracker</a:t>
            </a:r>
          </a:p>
          <a:p>
            <a:pPr>
              <a:lnSpc>
                <a:spcPct val="80000"/>
              </a:lnSpc>
              <a:buFont typeface="Wingdings" pitchFamily="2" charset="2"/>
              <a:buChar char=" "/>
            </a:pPr>
            <a:r>
              <a:rPr lang="en-US" sz="2400" dirty="0"/>
              <a:t>	Dietitians of Canada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hlinkClick r:id="rId4"/>
              </a:rPr>
              <a:t>www.canadian-health-network.ca</a:t>
            </a:r>
          </a:p>
          <a:p>
            <a:pPr>
              <a:lnSpc>
                <a:spcPct val="80000"/>
              </a:lnSpc>
              <a:buFont typeface="Wingdings" pitchFamily="2" charset="2"/>
              <a:buChar char=" "/>
            </a:pPr>
            <a:r>
              <a:rPr lang="en-US" sz="2400" dirty="0" smtClean="0"/>
              <a:t>	Canadian Health Network</a:t>
            </a:r>
            <a:endParaRPr lang="en-US" sz="2400" dirty="0" smtClean="0">
              <a:hlinkClick r:id="rId4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hlinkClick r:id="rId5"/>
              </a:rPr>
              <a:t>www.eatright.org</a:t>
            </a:r>
          </a:p>
          <a:p>
            <a:pPr>
              <a:lnSpc>
                <a:spcPct val="80000"/>
              </a:lnSpc>
              <a:buFont typeface="Wingdings" pitchFamily="2" charset="2"/>
              <a:buChar char=" "/>
            </a:pPr>
            <a:r>
              <a:rPr lang="en-US" sz="2400" dirty="0" smtClean="0"/>
              <a:t>	American Dietetic Association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hlinkClick r:id="rId6"/>
              </a:rPr>
              <a:t>www.mypyramid.gov</a:t>
            </a:r>
          </a:p>
          <a:p>
            <a:pPr>
              <a:lnSpc>
                <a:spcPct val="80000"/>
              </a:lnSpc>
              <a:buFont typeface="Wingdings" pitchFamily="2" charset="2"/>
              <a:buChar char=" "/>
            </a:pPr>
            <a:r>
              <a:rPr lang="en-US" sz="2400" dirty="0" smtClean="0"/>
              <a:t>	USDA food guidelines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endParaRPr lang="en-US" sz="2400" dirty="0">
              <a:hlinkClick r:id="rId5"/>
            </a:endParaRPr>
          </a:p>
          <a:p>
            <a:pPr>
              <a:lnSpc>
                <a:spcPct val="80000"/>
              </a:lnSpc>
            </a:pPr>
            <a:endParaRPr lang="en-US" sz="2400" dirty="0">
              <a:hlinkClick r:id="rId4"/>
            </a:endParaRP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hlinkClick r:id="rId2"/>
              </a:rPr>
              <a:t>www.phac-aspc.gc.ca</a:t>
            </a:r>
            <a:r>
              <a:rPr lang="en-US" sz="2200" dirty="0" smtClean="0"/>
              <a:t>  Canada’s Physical Activity Guide (tip sheets, toolkits, posters, etc.)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>
                <a:hlinkClick r:id="rId3"/>
              </a:rPr>
              <a:t>www.csep.ca</a:t>
            </a:r>
            <a:r>
              <a:rPr lang="en-US" sz="2200" dirty="0" smtClean="0"/>
              <a:t>  Canadian Society for Exercise Physiology (guidelines and standards, tip sheets)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Health Matters: The Exercise &amp; Nutrition Health Education Curriculum for People with Developmental Disabilities (B. Marks, J. </a:t>
            </a:r>
            <a:r>
              <a:rPr lang="en-US" sz="2200" dirty="0" err="1" smtClean="0"/>
              <a:t>Sisitak</a:t>
            </a:r>
            <a:r>
              <a:rPr lang="en-US" sz="2200" dirty="0" smtClean="0"/>
              <a:t>, T. Heller – Paul H. Brookes Publishing Co.)</a:t>
            </a:r>
          </a:p>
          <a:p>
            <a:pPr lvl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200" dirty="0" smtClean="0"/>
              <a:t>Therapeutic Exercise in Developmental </a:t>
            </a:r>
            <a:r>
              <a:rPr lang="en-US" sz="2200" dirty="0" err="1" smtClean="0"/>
              <a:t>Disibilities</a:t>
            </a:r>
            <a:r>
              <a:rPr lang="en-US" sz="2200" dirty="0" smtClean="0"/>
              <a:t>  (B. Connolly, P. Montgomery – Slack Inc. Publishing)</a:t>
            </a:r>
          </a:p>
          <a:p>
            <a:pPr lvl="1">
              <a:spcAft>
                <a:spcPts val="600"/>
              </a:spcAft>
              <a:buNone/>
            </a:pPr>
            <a:endParaRPr lang="en-US" dirty="0" smtClean="0"/>
          </a:p>
          <a:p>
            <a:pPr lvl="1">
              <a:spcAft>
                <a:spcPts val="600"/>
              </a:spcAft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For more information </a:t>
            </a:r>
            <a:br>
              <a:rPr lang="en-US" sz="3100" dirty="0" smtClean="0"/>
            </a:br>
            <a:r>
              <a:rPr lang="en-US" sz="3100" dirty="0" smtClean="0"/>
              <a:t> 613.548.4417 ext. 3305</a:t>
            </a:r>
            <a:br>
              <a:rPr lang="en-US" sz="3100" dirty="0" smtClean="0"/>
            </a:br>
            <a:r>
              <a:rPr lang="en-US" sz="3100" dirty="0" smtClean="0"/>
              <a:t>cleveille@ongwanada.com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fr-CA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7" y="2791619"/>
            <a:ext cx="2143125" cy="21431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Live Life Large </a:t>
            </a:r>
            <a:r>
              <a:rPr lang="en-US" sz="2400"/>
              <a:t>with Balance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990600" y="4114800"/>
            <a:ext cx="7772400" cy="1981200"/>
          </a:xfrm>
        </p:spPr>
        <p:txBody>
          <a:bodyPr/>
          <a:lstStyle/>
          <a:p>
            <a:endParaRPr lang="en-US" sz="2800"/>
          </a:p>
          <a:p>
            <a:r>
              <a:rPr lang="en-US" sz="2800"/>
              <a:t>Healthy Eating is what we do over a lifetime</a:t>
            </a:r>
          </a:p>
          <a:p>
            <a:pPr algn="ctr">
              <a:buFont typeface="Wingdings" pitchFamily="2" charset="2"/>
              <a:buChar char=" "/>
            </a:pPr>
            <a:r>
              <a:rPr lang="en-US" sz="2400" i="1"/>
              <a:t>It’s never too late to make a change.</a:t>
            </a:r>
            <a:r>
              <a:rPr lang="en-US" sz="2800"/>
              <a:t> </a:t>
            </a:r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pic>
        <p:nvPicPr>
          <p:cNvPr id="140295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828800" y="2133600"/>
            <a:ext cx="2384425" cy="1981200"/>
          </a:xfrm>
          <a:noFill/>
          <a:ln/>
        </p:spPr>
      </p:pic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4724400" y="2286000"/>
            <a:ext cx="3124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Nutrition &amp; Hydration</a:t>
            </a:r>
          </a:p>
          <a:p>
            <a:pPr eaLnBrk="0" hangingPunct="0">
              <a:spcBef>
                <a:spcPct val="50000"/>
              </a:spcBef>
            </a:pPr>
            <a:r>
              <a:rPr lang="en-US"/>
              <a:t>Enjoy variety in eating, drinking &amp; exercise</a:t>
            </a:r>
          </a:p>
          <a:p>
            <a:pPr eaLnBrk="0" hangingPunct="0">
              <a:spcBef>
                <a:spcPct val="50000"/>
              </a:spcBef>
            </a:pPr>
            <a:r>
              <a:rPr lang="en-US"/>
              <a:t>Practise moderation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Presentation is everything!</a:t>
            </a:r>
            <a:br>
              <a:rPr lang="en-US" dirty="0" smtClean="0"/>
            </a:br>
            <a:r>
              <a:rPr lang="en-US" sz="2700" dirty="0" smtClean="0"/>
              <a:t>Benefits of Healthy Eating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Increased Vitality</a:t>
            </a:r>
          </a:p>
          <a:p>
            <a:r>
              <a:rPr lang="en-US" dirty="0" smtClean="0"/>
              <a:t>Increased Self-esteem</a:t>
            </a:r>
          </a:p>
          <a:p>
            <a:r>
              <a:rPr lang="en-US" dirty="0" smtClean="0"/>
              <a:t>Increased Independence</a:t>
            </a:r>
          </a:p>
          <a:p>
            <a:r>
              <a:rPr lang="en-US" dirty="0" smtClean="0"/>
              <a:t>Increased  Mobility</a:t>
            </a:r>
          </a:p>
          <a:p>
            <a:r>
              <a:rPr lang="en-US" dirty="0" smtClean="0"/>
              <a:t>Increased Resistance to common ailments </a:t>
            </a:r>
          </a:p>
          <a:p>
            <a:pPr lvl="3">
              <a:buNone/>
            </a:pPr>
            <a:r>
              <a:rPr lang="en-US" dirty="0" smtClean="0"/>
              <a:t> - colds, flu</a:t>
            </a:r>
          </a:p>
          <a:p>
            <a:r>
              <a:rPr lang="en-US" dirty="0" smtClean="0"/>
              <a:t>Increased Circulation &amp; Tissue Repair</a:t>
            </a:r>
          </a:p>
          <a:p>
            <a:r>
              <a:rPr lang="en-US" dirty="0" smtClean="0"/>
              <a:t>Decreased Medical Risks</a:t>
            </a:r>
            <a:endParaRPr lang="en-US" sz="2000" dirty="0" smtClean="0"/>
          </a:p>
          <a:p>
            <a:pPr lvl="3">
              <a:buNone/>
            </a:pPr>
            <a:r>
              <a:rPr lang="en-US" dirty="0" smtClean="0"/>
              <a:t>– diabetes, hypertension, osteoporosis, GI concerns, cancer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Healthy Eating </a:t>
            </a:r>
            <a:br>
              <a:rPr lang="en-US" dirty="0" smtClean="0"/>
            </a:br>
            <a:r>
              <a:rPr lang="en-US" sz="2700" dirty="0" smtClean="0"/>
              <a:t>Nutrition/Hydration- Barriers</a:t>
            </a:r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Knowledge</a:t>
            </a:r>
          </a:p>
          <a:p>
            <a:r>
              <a:rPr lang="en-US" dirty="0" smtClean="0"/>
              <a:t>Ability to apply knowledge</a:t>
            </a:r>
          </a:p>
          <a:p>
            <a:r>
              <a:rPr lang="en-US" dirty="0" smtClean="0"/>
              <a:t>Consistency of knowledge application</a:t>
            </a:r>
          </a:p>
          <a:p>
            <a:r>
              <a:rPr lang="en-US" dirty="0" smtClean="0"/>
              <a:t>Communication skills</a:t>
            </a:r>
          </a:p>
          <a:p>
            <a:r>
              <a:rPr lang="en-US" dirty="0" smtClean="0"/>
              <a:t>Mobility</a:t>
            </a:r>
          </a:p>
          <a:p>
            <a:r>
              <a:rPr lang="en-US" dirty="0" smtClean="0"/>
              <a:t>Dexterity</a:t>
            </a:r>
          </a:p>
          <a:p>
            <a:r>
              <a:rPr lang="en-US" dirty="0" smtClean="0"/>
              <a:t>Access to tools and resources</a:t>
            </a:r>
          </a:p>
          <a:p>
            <a:r>
              <a:rPr lang="en-US" dirty="0" smtClean="0"/>
              <a:t>Ability to manage cost</a:t>
            </a:r>
          </a:p>
          <a:p>
            <a:r>
              <a:rPr lang="en-US" dirty="0" smtClean="0"/>
              <a:t>Choice, Respect, Support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Activities</a:t>
            </a:r>
            <a:br>
              <a:rPr lang="en-US" dirty="0" smtClean="0"/>
            </a:br>
            <a:r>
              <a:rPr lang="en-US" sz="2700" dirty="0" smtClean="0"/>
              <a:t>A Sampling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Canada’s Food Guide</a:t>
            </a:r>
          </a:p>
          <a:p>
            <a:r>
              <a:rPr lang="en-US" dirty="0" smtClean="0"/>
              <a:t>Rainbow – glow, go, grow</a:t>
            </a:r>
          </a:p>
          <a:p>
            <a:r>
              <a:rPr lang="en-US" dirty="0" smtClean="0"/>
              <a:t>Lunch Box Analysis</a:t>
            </a:r>
          </a:p>
          <a:p>
            <a:r>
              <a:rPr lang="en-US" dirty="0" smtClean="0"/>
              <a:t>Picture Quiz Sheets</a:t>
            </a:r>
          </a:p>
          <a:p>
            <a:r>
              <a:rPr lang="en-US" dirty="0" smtClean="0"/>
              <a:t>In-classroom Grocery Shopping</a:t>
            </a:r>
          </a:p>
          <a:p>
            <a:r>
              <a:rPr lang="en-US" dirty="0" smtClean="0"/>
              <a:t>Food Bingo</a:t>
            </a:r>
          </a:p>
          <a:p>
            <a:r>
              <a:rPr lang="en-US" dirty="0" smtClean="0"/>
              <a:t>Finding ‘</a:t>
            </a:r>
            <a:r>
              <a:rPr lang="en-US" dirty="0"/>
              <a:t>W</a:t>
            </a:r>
            <a:r>
              <a:rPr lang="en-US" dirty="0" smtClean="0"/>
              <a:t>aldo’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Canada’s Food Rainbow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99" y="1600200"/>
            <a:ext cx="342410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24000" y="2133600"/>
            <a:ext cx="137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Eating</a:t>
            </a:r>
          </a:p>
          <a:p>
            <a:r>
              <a:rPr lang="en-US" sz="1000" dirty="0" smtClean="0"/>
              <a:t>Well with</a:t>
            </a:r>
          </a:p>
          <a:p>
            <a:r>
              <a:rPr lang="en-US" dirty="0" smtClean="0"/>
              <a:t>Canada’s Food Guide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76600" y="5486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53000" y="2209800"/>
            <a:ext cx="3352800" cy="3581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i="1" dirty="0" smtClean="0"/>
              <a:t>General Concepts</a:t>
            </a:r>
          </a:p>
          <a:p>
            <a:r>
              <a:rPr lang="en-US" sz="2000" dirty="0" smtClean="0"/>
              <a:t>Choose 3 of 4 food groups at each meal</a:t>
            </a:r>
          </a:p>
          <a:p>
            <a:r>
              <a:rPr lang="en-US" sz="2000" dirty="0" smtClean="0"/>
              <a:t>Choose a variety of foods daily</a:t>
            </a:r>
          </a:p>
          <a:p>
            <a:r>
              <a:rPr lang="en-US" sz="2000" dirty="0" smtClean="0"/>
              <a:t>Manage the ‘extras’ added to the meal</a:t>
            </a:r>
          </a:p>
          <a:p>
            <a:r>
              <a:rPr lang="en-US" sz="2000" dirty="0" smtClean="0"/>
              <a:t>Manage the portion size</a:t>
            </a:r>
          </a:p>
          <a:p>
            <a:r>
              <a:rPr lang="en-US" sz="2000" dirty="0" smtClean="0"/>
              <a:t>Read food labels</a:t>
            </a:r>
          </a:p>
          <a:p>
            <a:r>
              <a:rPr lang="en-US" sz="2000" dirty="0" smtClean="0"/>
              <a:t>Be Active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Canada’s Food Guide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Rainbow</a:t>
            </a:r>
          </a:p>
          <a:p>
            <a:r>
              <a:rPr lang="en-US" dirty="0" smtClean="0"/>
              <a:t>Inside Parts:</a:t>
            </a:r>
          </a:p>
          <a:p>
            <a:pPr lvl="3"/>
            <a:r>
              <a:rPr lang="en-US" dirty="0" smtClean="0"/>
              <a:t>Food Servings per day</a:t>
            </a:r>
          </a:p>
          <a:p>
            <a:pPr lvl="3"/>
            <a:r>
              <a:rPr lang="en-US" dirty="0" smtClean="0"/>
              <a:t>What is a food serving</a:t>
            </a:r>
          </a:p>
          <a:p>
            <a:pPr lvl="3"/>
            <a:r>
              <a:rPr lang="en-US" dirty="0" smtClean="0"/>
              <a:t>Tips for best food selection</a:t>
            </a:r>
          </a:p>
          <a:p>
            <a:pPr lvl="3"/>
            <a:r>
              <a:rPr lang="en-US" dirty="0" smtClean="0"/>
              <a:t>‘Other’ foods – Oils &amp; Fats</a:t>
            </a:r>
          </a:p>
          <a:p>
            <a:pPr lvl="3"/>
            <a:r>
              <a:rPr lang="en-US" dirty="0" smtClean="0"/>
              <a:t>Empty Calorie foods</a:t>
            </a:r>
          </a:p>
          <a:p>
            <a:pPr lvl="3"/>
            <a:r>
              <a:rPr lang="en-US" dirty="0" smtClean="0"/>
              <a:t>Fluids for Hydration</a:t>
            </a:r>
          </a:p>
          <a:p>
            <a:r>
              <a:rPr lang="en-US" dirty="0" smtClean="0"/>
              <a:t>Be Active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1170</Words>
  <Application>Microsoft Office PowerPoint</Application>
  <PresentationFormat>On-screen Show (4:3)</PresentationFormat>
  <Paragraphs>266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Health Matters   A N.E.W. Lifestyle     </vt:lpstr>
      <vt:lpstr>ROLE OF THE HEALTH CARE FACILITATOR</vt:lpstr>
      <vt:lpstr>WHAT IS THE PURPOSE?</vt:lpstr>
      <vt:lpstr>Live Life Large with Balance</vt:lpstr>
      <vt:lpstr>Presentation is everything! Benefits of Healthy Eating</vt:lpstr>
      <vt:lpstr>Healthy Eating  Nutrition/Hydration- Barriers</vt:lpstr>
      <vt:lpstr>Learning Activities A Sampling</vt:lpstr>
      <vt:lpstr>Canada’s Food Rainbow</vt:lpstr>
      <vt:lpstr>Canada’s Food Guide</vt:lpstr>
      <vt:lpstr>1 tennis ball = 1 serving of fruit </vt:lpstr>
      <vt:lpstr>RATE YOUR PLATE Compare Today's Food and Fluid Intake With Canada's Food Guide</vt:lpstr>
      <vt:lpstr>Lunch Box Analysis Rate your Plate</vt:lpstr>
      <vt:lpstr>Lunch Box 3</vt:lpstr>
      <vt:lpstr>Hydration</vt:lpstr>
      <vt:lpstr>Strategies for Success</vt:lpstr>
      <vt:lpstr>Keep Moving (Exercise)</vt:lpstr>
      <vt:lpstr>Slide 17</vt:lpstr>
      <vt:lpstr>Slide 18</vt:lpstr>
      <vt:lpstr>Benefits of Exercise</vt:lpstr>
      <vt:lpstr>Barriers to Exercise</vt:lpstr>
      <vt:lpstr>Precautions and Considerations</vt:lpstr>
      <vt:lpstr>Precautions and Considerations</vt:lpstr>
      <vt:lpstr>Exercise Opportunities</vt:lpstr>
      <vt:lpstr>Fitness Parameter Guidelines</vt:lpstr>
      <vt:lpstr>Fitness Parameter Guidelines</vt:lpstr>
      <vt:lpstr>Fitness Parameter Guidelines</vt:lpstr>
      <vt:lpstr>Program Partnerships</vt:lpstr>
      <vt:lpstr>Outcomes</vt:lpstr>
      <vt:lpstr>Outcomes</vt:lpstr>
      <vt:lpstr>Resources – Fun &amp; Facts</vt:lpstr>
      <vt:lpstr>Resources</vt:lpstr>
      <vt:lpstr>  For more information   613.548.4417 ext. 3305 cleveille@ongwanada.com   </vt:lpstr>
    </vt:vector>
  </TitlesOfParts>
  <Company>Ongwanada Hospital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&amp; Healthy Eating</dc:title>
  <dc:creator>Randy Prue</dc:creator>
  <cp:lastModifiedBy>Carole Leveille</cp:lastModifiedBy>
  <cp:revision>85</cp:revision>
  <dcterms:created xsi:type="dcterms:W3CDTF">2012-09-13T14:36:27Z</dcterms:created>
  <dcterms:modified xsi:type="dcterms:W3CDTF">2012-09-18T12:53:27Z</dcterms:modified>
</cp:coreProperties>
</file>