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0"/>
  </p:notesMasterIdLst>
  <p:sldIdLst>
    <p:sldId id="257" r:id="rId3"/>
    <p:sldId id="258" r:id="rId4"/>
    <p:sldId id="261" r:id="rId5"/>
    <p:sldId id="267" r:id="rId6"/>
    <p:sldId id="271" r:id="rId7"/>
    <p:sldId id="262" r:id="rId8"/>
    <p:sldId id="270" r:id="rId9"/>
    <p:sldId id="269" r:id="rId10"/>
    <p:sldId id="265" r:id="rId11"/>
    <p:sldId id="268" r:id="rId12"/>
    <p:sldId id="266" r:id="rId13"/>
    <p:sldId id="272" r:id="rId14"/>
    <p:sldId id="275" r:id="rId15"/>
    <p:sldId id="274" r:id="rId16"/>
    <p:sldId id="281" r:id="rId17"/>
    <p:sldId id="280" r:id="rId18"/>
    <p:sldId id="279" r:id="rId19"/>
    <p:sldId id="278" r:id="rId20"/>
    <p:sldId id="282" r:id="rId21"/>
    <p:sldId id="285" r:id="rId22"/>
    <p:sldId id="284" r:id="rId23"/>
    <p:sldId id="263" r:id="rId24"/>
    <p:sldId id="264" r:id="rId25"/>
    <p:sldId id="296" r:id="rId26"/>
    <p:sldId id="283" r:id="rId27"/>
    <p:sldId id="289" r:id="rId28"/>
    <p:sldId id="288" r:id="rId29"/>
    <p:sldId id="293" r:id="rId30"/>
    <p:sldId id="292" r:id="rId31"/>
    <p:sldId id="291" r:id="rId32"/>
    <p:sldId id="290" r:id="rId33"/>
    <p:sldId id="297" r:id="rId34"/>
    <p:sldId id="287" r:id="rId35"/>
    <p:sldId id="286" r:id="rId36"/>
    <p:sldId id="295" r:id="rId37"/>
    <p:sldId id="298" r:id="rId38"/>
    <p:sldId id="27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p:normalViewPr>
  <p:slideViewPr>
    <p:cSldViewPr snapToGrid="0">
      <p:cViewPr>
        <p:scale>
          <a:sx n="95" d="100"/>
          <a:sy n="95" d="100"/>
        </p:scale>
        <p:origin x="-126" y="-1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7F54A2-92B0-4AF5-AD3D-15D861439B73}" type="datetimeFigureOut">
              <a:rPr lang="en-US" smtClean="0"/>
              <a:t>2/18/2015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6791DC-3C07-42D6-A0C7-0294098DEBB3}" type="slidenum">
              <a:rPr lang="en-US" smtClean="0"/>
              <a:t>‹#›</a:t>
            </a:fld>
            <a:endParaRPr lang="en-US"/>
          </a:p>
        </p:txBody>
      </p:sp>
    </p:spTree>
    <p:extLst>
      <p:ext uri="{BB962C8B-B14F-4D97-AF65-F5344CB8AC3E}">
        <p14:creationId xmlns:p14="http://schemas.microsoft.com/office/powerpoint/2010/main" val="2505275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a:t>
            </a:r>
            <a:r>
              <a:rPr lang="en-CA" baseline="0" dirty="0" smtClean="0"/>
              <a:t> slide must be visually presented to the audience AND verbalized by the speaker.</a:t>
            </a:r>
            <a:endParaRPr lang="en-CA" dirty="0"/>
          </a:p>
        </p:txBody>
      </p:sp>
      <p:sp>
        <p:nvSpPr>
          <p:cNvPr id="4" name="Slide Number Placeholder 3"/>
          <p:cNvSpPr>
            <a:spLocks noGrp="1"/>
          </p:cNvSpPr>
          <p:nvPr>
            <p:ph type="sldNum" sz="quarter" idx="10"/>
          </p:nvPr>
        </p:nvSpPr>
        <p:spPr/>
        <p:txBody>
          <a:bodyPr/>
          <a:lstStyle/>
          <a:p>
            <a:fld id="{C8EEF095-98A1-4BD3-B7D3-3DE745826CE1}" type="slidenum">
              <a:rPr lang="en-CA" smtClean="0">
                <a:solidFill>
                  <a:prstClr val="black"/>
                </a:solidFill>
              </a:rPr>
              <a:pPr/>
              <a:t>2</a:t>
            </a:fld>
            <a:endParaRPr lang="en-CA">
              <a:solidFill>
                <a:prstClr val="black"/>
              </a:solidFill>
            </a:endParaRPr>
          </a:p>
        </p:txBody>
      </p:sp>
    </p:spTree>
    <p:extLst>
      <p:ext uri="{BB962C8B-B14F-4D97-AF65-F5344CB8AC3E}">
        <p14:creationId xmlns:p14="http://schemas.microsoft.com/office/powerpoint/2010/main" val="1966778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E058CA-3AEB-440B-8D85-C56FC9D19C76}" type="datetimeFigureOut">
              <a:rPr lang="en-US" smtClean="0">
                <a:solidFill>
                  <a:prstClr val="black">
                    <a:tint val="75000"/>
                  </a:prstClr>
                </a:solidFill>
              </a:rPr>
              <a:pPr/>
              <a:t>2/18/2015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05BEE-499C-42C1-96F2-726974B29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292293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E058CA-3AEB-440B-8D85-C56FC9D19C76}" type="datetimeFigureOut">
              <a:rPr lang="en-US" smtClean="0">
                <a:solidFill>
                  <a:prstClr val="black">
                    <a:tint val="75000"/>
                  </a:prstClr>
                </a:solidFill>
              </a:rPr>
              <a:pPr/>
              <a:t>2/18/2015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05BEE-499C-42C1-96F2-726974B29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52092"/>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E058CA-3AEB-440B-8D85-C56FC9D19C76}" type="datetimeFigureOut">
              <a:rPr lang="en-US" smtClean="0">
                <a:solidFill>
                  <a:prstClr val="black">
                    <a:tint val="75000"/>
                  </a:prstClr>
                </a:solidFill>
              </a:rPr>
              <a:pPr/>
              <a:t>2/18/2015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05BEE-499C-42C1-96F2-726974B29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3429758"/>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E058CA-3AEB-440B-8D85-C56FC9D19C76}" type="datetimeFigureOut">
              <a:rPr lang="en-US" smtClean="0">
                <a:solidFill>
                  <a:prstClr val="black">
                    <a:tint val="75000"/>
                  </a:prstClr>
                </a:solidFill>
              </a:rPr>
              <a:pPr/>
              <a:t>2/18/2015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05BEE-499C-42C1-96F2-726974B29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433"/>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E058CA-3AEB-440B-8D85-C56FC9D19C76}" type="datetimeFigureOut">
              <a:rPr lang="en-US" smtClean="0">
                <a:solidFill>
                  <a:prstClr val="black">
                    <a:tint val="75000"/>
                  </a:prstClr>
                </a:solidFill>
              </a:rPr>
              <a:pPr/>
              <a:t>2/18/2015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05BEE-499C-42C1-96F2-726974B29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1128060"/>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E058CA-3AEB-440B-8D85-C56FC9D19C76}" type="datetimeFigureOut">
              <a:rPr lang="en-US" smtClean="0">
                <a:solidFill>
                  <a:prstClr val="black">
                    <a:tint val="75000"/>
                  </a:prstClr>
                </a:solidFill>
              </a:rPr>
              <a:pPr/>
              <a:t>2/18/2015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05BEE-499C-42C1-96F2-726974B29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4213058"/>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E058CA-3AEB-440B-8D85-C56FC9D19C76}" type="datetimeFigureOut">
              <a:rPr lang="en-US" smtClean="0">
                <a:solidFill>
                  <a:prstClr val="black">
                    <a:tint val="75000"/>
                  </a:prstClr>
                </a:solidFill>
              </a:rPr>
              <a:pPr/>
              <a:t>2/18/2015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205BEE-499C-42C1-96F2-726974B29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2855299"/>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E058CA-3AEB-440B-8D85-C56FC9D19C76}" type="datetimeFigureOut">
              <a:rPr lang="en-US" smtClean="0">
                <a:solidFill>
                  <a:prstClr val="black">
                    <a:tint val="75000"/>
                  </a:prstClr>
                </a:solidFill>
              </a:rPr>
              <a:pPr/>
              <a:t>2/18/2015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205BEE-499C-42C1-96F2-726974B29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711512"/>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E058CA-3AEB-440B-8D85-C56FC9D19C76}" type="datetimeFigureOut">
              <a:rPr lang="en-US" smtClean="0">
                <a:solidFill>
                  <a:prstClr val="black">
                    <a:tint val="75000"/>
                  </a:prstClr>
                </a:solidFill>
              </a:rPr>
              <a:pPr/>
              <a:t>2/18/2015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205BEE-499C-42C1-96F2-726974B29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609930"/>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E058CA-3AEB-440B-8D85-C56FC9D19C76}" type="datetimeFigureOut">
              <a:rPr lang="en-US" smtClean="0">
                <a:solidFill>
                  <a:prstClr val="black">
                    <a:tint val="75000"/>
                  </a:prstClr>
                </a:solidFill>
              </a:rPr>
              <a:pPr/>
              <a:t>2/18/2015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205BEE-499C-42C1-96F2-726974B29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7528287"/>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E058CA-3AEB-440B-8D85-C56FC9D19C76}" type="datetimeFigureOut">
              <a:rPr lang="en-US" smtClean="0">
                <a:solidFill>
                  <a:prstClr val="black">
                    <a:tint val="75000"/>
                  </a:prstClr>
                </a:solidFill>
              </a:rPr>
              <a:pPr/>
              <a:t>2/18/2015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205BEE-499C-42C1-96F2-726974B29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4883797"/>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E058CA-3AEB-440B-8D85-C56FC9D19C76}" type="datetimeFigureOut">
              <a:rPr lang="en-US" smtClean="0">
                <a:solidFill>
                  <a:prstClr val="black">
                    <a:tint val="75000"/>
                  </a:prstClr>
                </a:solidFill>
              </a:rPr>
              <a:pPr/>
              <a:t>2/18/2015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05BEE-499C-42C1-96F2-726974B29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3260835"/>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E058CA-3AEB-440B-8D85-C56FC9D19C76}" type="datetimeFigureOut">
              <a:rPr lang="en-US" smtClean="0">
                <a:solidFill>
                  <a:prstClr val="black">
                    <a:tint val="75000"/>
                  </a:prstClr>
                </a:solidFill>
              </a:rPr>
              <a:pPr/>
              <a:t>2/18/2015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205BEE-499C-42C1-96F2-726974B29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081156"/>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E058CA-3AEB-440B-8D85-C56FC9D19C76}" type="datetimeFigureOut">
              <a:rPr lang="en-US" smtClean="0">
                <a:solidFill>
                  <a:prstClr val="black">
                    <a:tint val="75000"/>
                  </a:prstClr>
                </a:solidFill>
              </a:rPr>
              <a:pPr/>
              <a:t>2/18/2015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05BEE-499C-42C1-96F2-726974B29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281173"/>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E058CA-3AEB-440B-8D85-C56FC9D19C76}" type="datetimeFigureOut">
              <a:rPr lang="en-US" smtClean="0">
                <a:solidFill>
                  <a:prstClr val="black">
                    <a:tint val="75000"/>
                  </a:prstClr>
                </a:solidFill>
              </a:rPr>
              <a:pPr/>
              <a:t>2/18/2015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05BEE-499C-42C1-96F2-726974B29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10753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E058CA-3AEB-440B-8D85-C56FC9D19C76}" type="datetimeFigureOut">
              <a:rPr lang="en-US" smtClean="0">
                <a:solidFill>
                  <a:prstClr val="black">
                    <a:tint val="75000"/>
                  </a:prstClr>
                </a:solidFill>
              </a:rPr>
              <a:pPr/>
              <a:t>2/18/2015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05BEE-499C-42C1-96F2-726974B29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407192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E058CA-3AEB-440B-8D85-C56FC9D19C76}" type="datetimeFigureOut">
              <a:rPr lang="en-US" smtClean="0">
                <a:solidFill>
                  <a:prstClr val="black">
                    <a:tint val="75000"/>
                  </a:prstClr>
                </a:solidFill>
              </a:rPr>
              <a:pPr/>
              <a:t>2/18/2015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205BEE-499C-42C1-96F2-726974B29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38548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E058CA-3AEB-440B-8D85-C56FC9D19C76}" type="datetimeFigureOut">
              <a:rPr lang="en-US" smtClean="0">
                <a:solidFill>
                  <a:prstClr val="black">
                    <a:tint val="75000"/>
                  </a:prstClr>
                </a:solidFill>
              </a:rPr>
              <a:pPr/>
              <a:t>2/18/2015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205BEE-499C-42C1-96F2-726974B29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3395164"/>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E058CA-3AEB-440B-8D85-C56FC9D19C76}" type="datetimeFigureOut">
              <a:rPr lang="en-US" smtClean="0">
                <a:solidFill>
                  <a:prstClr val="black">
                    <a:tint val="75000"/>
                  </a:prstClr>
                </a:solidFill>
              </a:rPr>
              <a:pPr/>
              <a:t>2/18/2015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205BEE-499C-42C1-96F2-726974B29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20393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E058CA-3AEB-440B-8D85-C56FC9D19C76}" type="datetimeFigureOut">
              <a:rPr lang="en-US" smtClean="0">
                <a:solidFill>
                  <a:prstClr val="black">
                    <a:tint val="75000"/>
                  </a:prstClr>
                </a:solidFill>
              </a:rPr>
              <a:pPr/>
              <a:t>2/18/2015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205BEE-499C-42C1-96F2-726974B29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431952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E058CA-3AEB-440B-8D85-C56FC9D19C76}" type="datetimeFigureOut">
              <a:rPr lang="en-US" smtClean="0">
                <a:solidFill>
                  <a:prstClr val="black">
                    <a:tint val="75000"/>
                  </a:prstClr>
                </a:solidFill>
              </a:rPr>
              <a:pPr/>
              <a:t>2/18/2015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205BEE-499C-42C1-96F2-726974B29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163476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E058CA-3AEB-440B-8D85-C56FC9D19C76}" type="datetimeFigureOut">
              <a:rPr lang="en-US" smtClean="0">
                <a:solidFill>
                  <a:prstClr val="black">
                    <a:tint val="75000"/>
                  </a:prstClr>
                </a:solidFill>
              </a:rPr>
              <a:pPr/>
              <a:t>2/18/2015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205BEE-499C-42C1-96F2-726974B29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1584134"/>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E058CA-3AEB-440B-8D85-C56FC9D19C76}" type="datetimeFigureOut">
              <a:rPr lang="en-US" smtClean="0">
                <a:solidFill>
                  <a:prstClr val="black">
                    <a:tint val="75000"/>
                  </a:prstClr>
                </a:solidFill>
              </a:rPr>
              <a:pPr/>
              <a:t>2/18/2015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205BEE-499C-42C1-96F2-726974B29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0840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E058CA-3AEB-440B-8D85-C56FC9D19C76}" type="datetimeFigureOut">
              <a:rPr lang="en-US" smtClean="0">
                <a:solidFill>
                  <a:prstClr val="black">
                    <a:tint val="75000"/>
                  </a:prstClr>
                </a:solidFill>
              </a:rPr>
              <a:pPr/>
              <a:t>2/18/2015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205BEE-499C-42C1-96F2-726974B29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64971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hyperlink" Target="http://www.cddh.monash.org/" TargetMode="External"/><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http://www.surreyplace.on.ca/primary-care" TargetMode="External"/><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4" name="Rectangle 3"/>
          <p:cNvSpPr/>
          <p:nvPr/>
        </p:nvSpPr>
        <p:spPr>
          <a:xfrm>
            <a:off x="1524000" y="1828801"/>
            <a:ext cx="9251092" cy="2246769"/>
          </a:xfrm>
          <a:prstGeom prst="rect">
            <a:avLst/>
          </a:prstGeom>
        </p:spPr>
        <p:txBody>
          <a:bodyPr wrap="square">
            <a:spAutoFit/>
          </a:bodyPr>
          <a:lstStyle/>
          <a:p>
            <a:pPr algn="ctr"/>
            <a:r>
              <a:rPr lang="en-US" sz="2800" dirty="0">
                <a:solidFill>
                  <a:prstClr val="black"/>
                </a:solidFill>
              </a:rPr>
              <a:t>Strategies for Successful Doctor's </a:t>
            </a:r>
            <a:r>
              <a:rPr lang="en-US" sz="2800" dirty="0" smtClean="0">
                <a:solidFill>
                  <a:prstClr val="black"/>
                </a:solidFill>
              </a:rPr>
              <a:t>Appointments: </a:t>
            </a:r>
          </a:p>
          <a:p>
            <a:pPr algn="ctr"/>
            <a:endParaRPr lang="en-US" sz="2800" dirty="0" smtClean="0">
              <a:solidFill>
                <a:prstClr val="black"/>
              </a:solidFill>
            </a:endParaRPr>
          </a:p>
          <a:p>
            <a:pPr algn="ctr"/>
            <a:r>
              <a:rPr lang="en-US" sz="2800" dirty="0" smtClean="0">
                <a:solidFill>
                  <a:prstClr val="black"/>
                </a:solidFill>
              </a:rPr>
              <a:t>How health care professionals, parents and caregivers can collaborate to support </a:t>
            </a:r>
            <a:r>
              <a:rPr lang="en-CA" sz="2800" dirty="0" smtClean="0">
                <a:solidFill>
                  <a:prstClr val="black"/>
                </a:solidFill>
              </a:rPr>
              <a:t>individuals with </a:t>
            </a:r>
          </a:p>
          <a:p>
            <a:pPr algn="ctr"/>
            <a:r>
              <a:rPr lang="en-CA" sz="2800" dirty="0" smtClean="0">
                <a:solidFill>
                  <a:prstClr val="black"/>
                </a:solidFill>
              </a:rPr>
              <a:t>Intellectual </a:t>
            </a:r>
            <a:r>
              <a:rPr lang="en-CA" sz="2800" dirty="0">
                <a:solidFill>
                  <a:prstClr val="black"/>
                </a:solidFill>
              </a:rPr>
              <a:t>and Developmental Disabilities</a:t>
            </a:r>
            <a:endParaRPr lang="en-US" sz="2800" dirty="0">
              <a:solidFill>
                <a:prstClr val="black"/>
              </a:solidFill>
            </a:endParaRPr>
          </a:p>
        </p:txBody>
      </p:sp>
      <p:sp>
        <p:nvSpPr>
          <p:cNvPr id="7" name="TextBox 6"/>
          <p:cNvSpPr txBox="1"/>
          <p:nvPr/>
        </p:nvSpPr>
        <p:spPr>
          <a:xfrm rot="10800000" flipV="1">
            <a:off x="2133600" y="4477940"/>
            <a:ext cx="7924800" cy="1754326"/>
          </a:xfrm>
          <a:prstGeom prst="rect">
            <a:avLst/>
          </a:prstGeom>
          <a:noFill/>
        </p:spPr>
        <p:txBody>
          <a:bodyPr wrap="square" rtlCol="0">
            <a:spAutoFit/>
          </a:bodyPr>
          <a:lstStyle/>
          <a:p>
            <a:pPr algn="ctr"/>
            <a:r>
              <a:rPr lang="en-CA" dirty="0" smtClean="0">
                <a:solidFill>
                  <a:prstClr val="black"/>
                </a:solidFill>
              </a:rPr>
              <a:t>Networks of Specialized Care Videoconference Series</a:t>
            </a:r>
          </a:p>
          <a:p>
            <a:pPr algn="ctr"/>
            <a:r>
              <a:rPr lang="en-CA" dirty="0" smtClean="0">
                <a:solidFill>
                  <a:prstClr val="black"/>
                </a:solidFill>
              </a:rPr>
              <a:t>February 20, 2015</a:t>
            </a:r>
          </a:p>
          <a:p>
            <a:pPr algn="ctr"/>
            <a:endParaRPr lang="en-CA" dirty="0">
              <a:solidFill>
                <a:prstClr val="black"/>
              </a:solidFill>
            </a:endParaRPr>
          </a:p>
          <a:p>
            <a:pPr algn="ctr"/>
            <a:r>
              <a:rPr lang="en-CA" dirty="0" smtClean="0">
                <a:solidFill>
                  <a:prstClr val="black"/>
                </a:solidFill>
              </a:rPr>
              <a:t>Dr. Liz Grier, MD, CCFP</a:t>
            </a:r>
            <a:endParaRPr lang="en-CA" dirty="0">
              <a:solidFill>
                <a:prstClr val="black"/>
              </a:solidFill>
            </a:endParaRPr>
          </a:p>
          <a:p>
            <a:pPr algn="ctr"/>
            <a:r>
              <a:rPr lang="en-CA" dirty="0">
                <a:solidFill>
                  <a:prstClr val="black"/>
                </a:solidFill>
              </a:rPr>
              <a:t>Community Physician, Kingston</a:t>
            </a:r>
          </a:p>
          <a:p>
            <a:pPr algn="ctr"/>
            <a:r>
              <a:rPr lang="en-CA" dirty="0" smtClean="0">
                <a:solidFill>
                  <a:prstClr val="black"/>
                </a:solidFill>
              </a:rPr>
              <a:t>Special Interest Practice in Care of Adults with Developmental Disabilities</a:t>
            </a:r>
            <a:endParaRPr lang="en-CA" dirty="0">
              <a:solidFill>
                <a:prstClr val="black"/>
              </a:solidFill>
            </a:endParaRPr>
          </a:p>
        </p:txBody>
      </p:sp>
    </p:spTree>
    <p:extLst>
      <p:ext uri="{BB962C8B-B14F-4D97-AF65-F5344CB8AC3E}">
        <p14:creationId xmlns:p14="http://schemas.microsoft.com/office/powerpoint/2010/main" val="4124738736"/>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1200" y="3429000"/>
            <a:ext cx="7848600" cy="28956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4" name="Rectangle 3"/>
          <p:cNvSpPr/>
          <p:nvPr/>
        </p:nvSpPr>
        <p:spPr>
          <a:xfrm>
            <a:off x="1981200" y="3429000"/>
            <a:ext cx="78486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297" y="0"/>
            <a:ext cx="9144000" cy="6858000"/>
          </a:xfrm>
          <a:prstGeom prst="rect">
            <a:avLst/>
          </a:prstGeom>
        </p:spPr>
      </p:pic>
      <p:sp>
        <p:nvSpPr>
          <p:cNvPr id="7" name="TextBox 6"/>
          <p:cNvSpPr txBox="1"/>
          <p:nvPr/>
        </p:nvSpPr>
        <p:spPr>
          <a:xfrm>
            <a:off x="2150076" y="1746422"/>
            <a:ext cx="7249297" cy="3416320"/>
          </a:xfrm>
          <a:prstGeom prst="rect">
            <a:avLst/>
          </a:prstGeom>
          <a:noFill/>
        </p:spPr>
        <p:txBody>
          <a:bodyPr wrap="square" rtlCol="0">
            <a:spAutoFit/>
          </a:bodyPr>
          <a:lstStyle/>
          <a:p>
            <a:r>
              <a:rPr lang="en-US" b="1" dirty="0" smtClean="0"/>
              <a:t> General Office Preparations</a:t>
            </a:r>
          </a:p>
          <a:p>
            <a:endParaRPr lang="en-US" b="1" dirty="0" smtClean="0"/>
          </a:p>
          <a:p>
            <a:r>
              <a:rPr lang="en-US" dirty="0" smtClean="0"/>
              <a:t>• Meet with office staff to discuss office organization and accommodations for visits by specific patients with DD.</a:t>
            </a:r>
          </a:p>
          <a:p>
            <a:endParaRPr lang="en-US" dirty="0" smtClean="0"/>
          </a:p>
          <a:p>
            <a:r>
              <a:rPr lang="en-US" dirty="0" smtClean="0"/>
              <a:t>• Assess the physical access to the office and equipment required prior to the appointment.</a:t>
            </a:r>
          </a:p>
          <a:p>
            <a:endParaRPr lang="en-US" dirty="0" smtClean="0"/>
          </a:p>
          <a:p>
            <a:r>
              <a:rPr lang="en-US" dirty="0" smtClean="0"/>
              <a:t>• Check accommodations that may need to be made (e.g., for some patients with autism, taking off one’s glasses may be important, or for patients with pica, removing objects from the waiting and examining rooms that could be eaten). </a:t>
            </a:r>
            <a:endParaRPr lang="en-US" dirty="0"/>
          </a:p>
        </p:txBody>
      </p:sp>
    </p:spTree>
    <p:extLst>
      <p:ext uri="{BB962C8B-B14F-4D97-AF65-F5344CB8AC3E}">
        <p14:creationId xmlns:p14="http://schemas.microsoft.com/office/powerpoint/2010/main" val="4263832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1200" y="3429000"/>
            <a:ext cx="7848600" cy="28956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4" name="Rectangle 3"/>
          <p:cNvSpPr/>
          <p:nvPr/>
        </p:nvSpPr>
        <p:spPr>
          <a:xfrm>
            <a:off x="1981200" y="3429000"/>
            <a:ext cx="78486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6249" y="0"/>
            <a:ext cx="9144000" cy="6858000"/>
          </a:xfrm>
          <a:prstGeom prst="rect">
            <a:avLst/>
          </a:prstGeom>
        </p:spPr>
      </p:pic>
      <p:sp>
        <p:nvSpPr>
          <p:cNvPr id="7" name="TextBox 6"/>
          <p:cNvSpPr txBox="1"/>
          <p:nvPr/>
        </p:nvSpPr>
        <p:spPr>
          <a:xfrm>
            <a:off x="1804087" y="1470422"/>
            <a:ext cx="7249297" cy="3693319"/>
          </a:xfrm>
          <a:prstGeom prst="rect">
            <a:avLst/>
          </a:prstGeom>
          <a:noFill/>
        </p:spPr>
        <p:txBody>
          <a:bodyPr wrap="square" rtlCol="0">
            <a:spAutoFit/>
          </a:bodyPr>
          <a:lstStyle/>
          <a:p>
            <a:r>
              <a:rPr lang="en-US" b="1" dirty="0" smtClean="0"/>
              <a:t>General Office Preparations </a:t>
            </a:r>
            <a:r>
              <a:rPr lang="en-US" b="1" dirty="0" err="1" smtClean="0"/>
              <a:t>cont</a:t>
            </a:r>
            <a:endParaRPr lang="en-US" b="1" dirty="0" smtClean="0"/>
          </a:p>
          <a:p>
            <a:endParaRPr lang="en-US" dirty="0"/>
          </a:p>
          <a:p>
            <a:r>
              <a:rPr lang="en-US" dirty="0" smtClean="0"/>
              <a:t>For patients with DD who are quite anxious about visits to the doctor:</a:t>
            </a:r>
          </a:p>
          <a:p>
            <a:endParaRPr lang="en-US" dirty="0" smtClean="0"/>
          </a:p>
          <a:p>
            <a:r>
              <a:rPr lang="en-US" dirty="0" smtClean="0"/>
              <a:t> – Have patients visit the office at least once and, if possible, two to three times, to acclimatize themselves to the office and for an introductory ‘meet and greet’ session. </a:t>
            </a:r>
          </a:p>
          <a:p>
            <a:endParaRPr lang="en-US" dirty="0"/>
          </a:p>
          <a:p>
            <a:r>
              <a:rPr lang="en-US" dirty="0" smtClean="0"/>
              <a:t>Such initial visits should only involve meeting staff and getting used to sounds and smells (i.e., no examinations or treatments). </a:t>
            </a:r>
          </a:p>
          <a:p>
            <a:endParaRPr lang="en-US" dirty="0" smtClean="0"/>
          </a:p>
          <a:p>
            <a:r>
              <a:rPr lang="en-US" dirty="0" smtClean="0"/>
              <a:t>– Encourage caregivers to drop in with patients with DD to allow them to become familiar with the environment.</a:t>
            </a:r>
            <a:endParaRPr lang="en-US" dirty="0"/>
          </a:p>
        </p:txBody>
      </p:sp>
    </p:spTree>
    <p:extLst>
      <p:ext uri="{BB962C8B-B14F-4D97-AF65-F5344CB8AC3E}">
        <p14:creationId xmlns:p14="http://schemas.microsoft.com/office/powerpoint/2010/main" val="1623527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1200" y="3429000"/>
            <a:ext cx="7848600" cy="28956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4" name="Rectangle 3"/>
          <p:cNvSpPr/>
          <p:nvPr/>
        </p:nvSpPr>
        <p:spPr>
          <a:xfrm>
            <a:off x="1981200" y="3429000"/>
            <a:ext cx="78486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297" y="0"/>
            <a:ext cx="9144000" cy="6858000"/>
          </a:xfrm>
          <a:prstGeom prst="rect">
            <a:avLst/>
          </a:prstGeom>
        </p:spPr>
      </p:pic>
      <p:sp>
        <p:nvSpPr>
          <p:cNvPr id="7" name="TextBox 6"/>
          <p:cNvSpPr txBox="1"/>
          <p:nvPr/>
        </p:nvSpPr>
        <p:spPr>
          <a:xfrm>
            <a:off x="2100648" y="1746422"/>
            <a:ext cx="7249297" cy="2585323"/>
          </a:xfrm>
          <a:prstGeom prst="rect">
            <a:avLst/>
          </a:prstGeom>
          <a:noFill/>
        </p:spPr>
        <p:txBody>
          <a:bodyPr wrap="square" rtlCol="0">
            <a:spAutoFit/>
          </a:bodyPr>
          <a:lstStyle/>
          <a:p>
            <a:r>
              <a:rPr lang="en-US" b="1" dirty="0" smtClean="0"/>
              <a:t>General Office Preparations </a:t>
            </a:r>
            <a:r>
              <a:rPr lang="en-US" b="1" dirty="0" err="1" smtClean="0"/>
              <a:t>con’t</a:t>
            </a:r>
            <a:endParaRPr lang="en-US" b="1" dirty="0" smtClean="0"/>
          </a:p>
          <a:p>
            <a:endParaRPr lang="en-US" dirty="0" smtClean="0"/>
          </a:p>
          <a:p>
            <a:endParaRPr lang="en-US" dirty="0"/>
          </a:p>
          <a:p>
            <a:r>
              <a:rPr lang="en-US" dirty="0" smtClean="0"/>
              <a:t>• Reduce stress by respecting the patient with DD’s limits (i.e., it may take several visits to complete a physical exam). </a:t>
            </a:r>
          </a:p>
          <a:p>
            <a:endParaRPr lang="en-US" dirty="0" smtClean="0"/>
          </a:p>
          <a:p>
            <a:endParaRPr lang="en-US" dirty="0"/>
          </a:p>
          <a:p>
            <a:r>
              <a:rPr lang="en-US" dirty="0" smtClean="0"/>
              <a:t>• Take a proactive approach to avoid potential difficulties (e.g., by using rewards or distractions). </a:t>
            </a:r>
            <a:endParaRPr lang="en-US" dirty="0"/>
          </a:p>
        </p:txBody>
      </p:sp>
    </p:spTree>
    <p:extLst>
      <p:ext uri="{BB962C8B-B14F-4D97-AF65-F5344CB8AC3E}">
        <p14:creationId xmlns:p14="http://schemas.microsoft.com/office/powerpoint/2010/main" val="1005502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1200" y="3429000"/>
            <a:ext cx="7848600" cy="28956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4" name="Rectangle 3"/>
          <p:cNvSpPr/>
          <p:nvPr/>
        </p:nvSpPr>
        <p:spPr>
          <a:xfrm>
            <a:off x="1981200" y="3429000"/>
            <a:ext cx="78486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297" y="0"/>
            <a:ext cx="9144000" cy="6858000"/>
          </a:xfrm>
          <a:prstGeom prst="rect">
            <a:avLst/>
          </a:prstGeom>
        </p:spPr>
      </p:pic>
      <p:sp>
        <p:nvSpPr>
          <p:cNvPr id="7" name="TextBox 6"/>
          <p:cNvSpPr txBox="1"/>
          <p:nvPr/>
        </p:nvSpPr>
        <p:spPr>
          <a:xfrm>
            <a:off x="2150076" y="1746422"/>
            <a:ext cx="7249297" cy="1200329"/>
          </a:xfrm>
          <a:prstGeom prst="rect">
            <a:avLst/>
          </a:prstGeom>
          <a:noFill/>
        </p:spPr>
        <p:txBody>
          <a:bodyPr wrap="square" rtlCol="0">
            <a:spAutoFit/>
          </a:bodyPr>
          <a:lstStyle/>
          <a:p>
            <a:r>
              <a:rPr lang="en-US" dirty="0" smtClean="0"/>
              <a:t>“First check up…then Blanche pictures”</a:t>
            </a:r>
          </a:p>
          <a:p>
            <a:endParaRPr lang="en-US" dirty="0"/>
          </a:p>
          <a:p>
            <a:endParaRPr lang="en-US" dirty="0" smtClean="0"/>
          </a:p>
          <a:p>
            <a:endParaRPr lang="en-US" dirty="0"/>
          </a:p>
        </p:txBody>
      </p:sp>
      <p:pic>
        <p:nvPicPr>
          <p:cNvPr id="3" name="Picture 2"/>
          <p:cNvPicPr>
            <a:picLocks noChangeAspect="1"/>
          </p:cNvPicPr>
          <p:nvPr/>
        </p:nvPicPr>
        <p:blipFill>
          <a:blip r:embed="rId3"/>
          <a:stretch>
            <a:fillRect/>
          </a:stretch>
        </p:blipFill>
        <p:spPr>
          <a:xfrm>
            <a:off x="6472714" y="1789415"/>
            <a:ext cx="3160408" cy="4535185"/>
          </a:xfrm>
          <a:prstGeom prst="rect">
            <a:avLst/>
          </a:prstGeom>
        </p:spPr>
      </p:pic>
    </p:spTree>
    <p:extLst>
      <p:ext uri="{BB962C8B-B14F-4D97-AF65-F5344CB8AC3E}">
        <p14:creationId xmlns:p14="http://schemas.microsoft.com/office/powerpoint/2010/main" val="593429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1200" y="3429000"/>
            <a:ext cx="7848600" cy="28956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4" name="Rectangle 3"/>
          <p:cNvSpPr/>
          <p:nvPr/>
        </p:nvSpPr>
        <p:spPr>
          <a:xfrm>
            <a:off x="1981200" y="3429000"/>
            <a:ext cx="78486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297" y="0"/>
            <a:ext cx="9144000" cy="6858000"/>
          </a:xfrm>
          <a:prstGeom prst="rect">
            <a:avLst/>
          </a:prstGeom>
        </p:spPr>
      </p:pic>
      <p:sp>
        <p:nvSpPr>
          <p:cNvPr id="7" name="TextBox 6"/>
          <p:cNvSpPr txBox="1"/>
          <p:nvPr/>
        </p:nvSpPr>
        <p:spPr>
          <a:xfrm>
            <a:off x="2150076" y="1746422"/>
            <a:ext cx="7249297" cy="3693319"/>
          </a:xfrm>
          <a:prstGeom prst="rect">
            <a:avLst/>
          </a:prstGeom>
          <a:noFill/>
        </p:spPr>
        <p:txBody>
          <a:bodyPr wrap="square" rtlCol="0">
            <a:spAutoFit/>
          </a:bodyPr>
          <a:lstStyle/>
          <a:p>
            <a:r>
              <a:rPr lang="en-US" b="1" dirty="0" smtClean="0"/>
              <a:t>Initial Appointment:</a:t>
            </a:r>
          </a:p>
          <a:p>
            <a:endParaRPr lang="en-US" dirty="0"/>
          </a:p>
          <a:p>
            <a:r>
              <a:rPr lang="en-US" dirty="0" smtClean="0"/>
              <a:t>Allow sufficient time to assess the patient with DD’s communication skills and to establish rapport (may need to book a double appointment). </a:t>
            </a:r>
          </a:p>
          <a:p>
            <a:endParaRPr lang="en-US" dirty="0"/>
          </a:p>
          <a:p>
            <a:r>
              <a:rPr lang="en-US" dirty="0" smtClean="0"/>
              <a:t>• Be prepared to end an appointment early if it becomes distressing to the patient with DD. </a:t>
            </a:r>
          </a:p>
          <a:p>
            <a:endParaRPr lang="en-US" dirty="0"/>
          </a:p>
          <a:p>
            <a:r>
              <a:rPr lang="en-US" dirty="0" smtClean="0"/>
              <a:t>• For patients with autism, book a time for the appointment that least disrupts their daily routines. </a:t>
            </a:r>
          </a:p>
          <a:p>
            <a:endParaRPr lang="en-US" dirty="0"/>
          </a:p>
          <a:p>
            <a:r>
              <a:rPr lang="en-US" dirty="0" smtClean="0"/>
              <a:t>• Inform your office staff when a new patient with DD will be arriving. Schedule the visit time to minimize the waiting</a:t>
            </a:r>
            <a:endParaRPr lang="en-US" dirty="0"/>
          </a:p>
        </p:txBody>
      </p:sp>
    </p:spTree>
    <p:extLst>
      <p:ext uri="{BB962C8B-B14F-4D97-AF65-F5344CB8AC3E}">
        <p14:creationId xmlns:p14="http://schemas.microsoft.com/office/powerpoint/2010/main" val="3521721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1200" y="3429000"/>
            <a:ext cx="7848600" cy="28956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4" name="Rectangle 3"/>
          <p:cNvSpPr/>
          <p:nvPr/>
        </p:nvSpPr>
        <p:spPr>
          <a:xfrm>
            <a:off x="1981200" y="3429000"/>
            <a:ext cx="78486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297" y="0"/>
            <a:ext cx="9144000" cy="6858000"/>
          </a:xfrm>
          <a:prstGeom prst="rect">
            <a:avLst/>
          </a:prstGeom>
        </p:spPr>
      </p:pic>
      <p:sp>
        <p:nvSpPr>
          <p:cNvPr id="7" name="TextBox 6"/>
          <p:cNvSpPr txBox="1"/>
          <p:nvPr/>
        </p:nvSpPr>
        <p:spPr>
          <a:xfrm>
            <a:off x="2150076" y="1746422"/>
            <a:ext cx="7249297" cy="3139321"/>
          </a:xfrm>
          <a:prstGeom prst="rect">
            <a:avLst/>
          </a:prstGeom>
          <a:noFill/>
        </p:spPr>
        <p:txBody>
          <a:bodyPr wrap="square" rtlCol="0">
            <a:spAutoFit/>
          </a:bodyPr>
          <a:lstStyle/>
          <a:p>
            <a:r>
              <a:rPr lang="en-US" dirty="0" smtClean="0"/>
              <a:t>Instruct staff that they are welcome to take the patient with DD and caregiver(s) directly to an appropriate room away from the noise of the waiting room.</a:t>
            </a:r>
          </a:p>
          <a:p>
            <a:endParaRPr lang="en-US" dirty="0" smtClean="0"/>
          </a:p>
          <a:p>
            <a:r>
              <a:rPr lang="en-US" dirty="0" smtClean="0"/>
              <a:t>• Greet the patient with DD first. Ask whether you may use their first name and whether the caregiver(s) can stay.</a:t>
            </a:r>
          </a:p>
          <a:p>
            <a:endParaRPr lang="en-US" dirty="0" smtClean="0"/>
          </a:p>
          <a:p>
            <a:r>
              <a:rPr lang="en-US" dirty="0" smtClean="0"/>
              <a:t>• Inform patients with DD that you may later ask whether you can examine them alone.</a:t>
            </a:r>
          </a:p>
          <a:p>
            <a:endParaRPr lang="en-US" dirty="0" smtClean="0"/>
          </a:p>
          <a:p>
            <a:r>
              <a:rPr lang="en-US" dirty="0" smtClean="0"/>
              <a:t>• Agree on an agenda at the beginning of the visit with all present. </a:t>
            </a:r>
            <a:endParaRPr lang="en-US" dirty="0"/>
          </a:p>
        </p:txBody>
      </p:sp>
    </p:spTree>
    <p:extLst>
      <p:ext uri="{BB962C8B-B14F-4D97-AF65-F5344CB8AC3E}">
        <p14:creationId xmlns:p14="http://schemas.microsoft.com/office/powerpoint/2010/main" val="4257698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1200" y="3429000"/>
            <a:ext cx="7848600" cy="28956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4" name="Rectangle 3"/>
          <p:cNvSpPr/>
          <p:nvPr/>
        </p:nvSpPr>
        <p:spPr>
          <a:xfrm>
            <a:off x="1981200" y="3429000"/>
            <a:ext cx="78486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297" y="0"/>
            <a:ext cx="9144000" cy="6858000"/>
          </a:xfrm>
          <a:prstGeom prst="rect">
            <a:avLst/>
          </a:prstGeom>
        </p:spPr>
      </p:pic>
      <p:sp>
        <p:nvSpPr>
          <p:cNvPr id="7" name="TextBox 6"/>
          <p:cNvSpPr txBox="1"/>
          <p:nvPr/>
        </p:nvSpPr>
        <p:spPr>
          <a:xfrm>
            <a:off x="2100648" y="2150076"/>
            <a:ext cx="7249297" cy="2308324"/>
          </a:xfrm>
          <a:prstGeom prst="rect">
            <a:avLst/>
          </a:prstGeom>
          <a:noFill/>
        </p:spPr>
        <p:txBody>
          <a:bodyPr wrap="square" rtlCol="0">
            <a:spAutoFit/>
          </a:bodyPr>
          <a:lstStyle/>
          <a:p>
            <a:r>
              <a:rPr lang="en-US" dirty="0" smtClean="0"/>
              <a:t>It may take a few visits to understand adequately a complicated medical history and to establish mutual trust in order to allow uncomfortable or invasive examinations. </a:t>
            </a:r>
          </a:p>
          <a:p>
            <a:endParaRPr lang="en-US" dirty="0"/>
          </a:p>
          <a:p>
            <a:endParaRPr lang="en-US" dirty="0" smtClean="0"/>
          </a:p>
          <a:p>
            <a:r>
              <a:rPr lang="en-US" dirty="0" smtClean="0"/>
              <a:t>• Corroborate the history with different caregivers involved in the life of the patient (e.g., group home and day program workers), either during office visits and/or through later telephone conference calls. </a:t>
            </a:r>
            <a:endParaRPr lang="en-US" dirty="0"/>
          </a:p>
        </p:txBody>
      </p:sp>
    </p:spTree>
    <p:extLst>
      <p:ext uri="{BB962C8B-B14F-4D97-AF65-F5344CB8AC3E}">
        <p14:creationId xmlns:p14="http://schemas.microsoft.com/office/powerpoint/2010/main" val="3347057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1200" y="3429000"/>
            <a:ext cx="7848600" cy="28956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4" name="Rectangle 3"/>
          <p:cNvSpPr/>
          <p:nvPr/>
        </p:nvSpPr>
        <p:spPr>
          <a:xfrm>
            <a:off x="1981200" y="3429000"/>
            <a:ext cx="78486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297" y="0"/>
            <a:ext cx="9144000" cy="6858000"/>
          </a:xfrm>
          <a:prstGeom prst="rect">
            <a:avLst/>
          </a:prstGeom>
        </p:spPr>
      </p:pic>
      <p:sp>
        <p:nvSpPr>
          <p:cNvPr id="7" name="TextBox 6"/>
          <p:cNvSpPr txBox="1"/>
          <p:nvPr/>
        </p:nvSpPr>
        <p:spPr>
          <a:xfrm>
            <a:off x="1513703" y="1087395"/>
            <a:ext cx="7249297" cy="5355312"/>
          </a:xfrm>
          <a:prstGeom prst="rect">
            <a:avLst/>
          </a:prstGeom>
          <a:noFill/>
        </p:spPr>
        <p:txBody>
          <a:bodyPr wrap="square" rtlCol="0">
            <a:spAutoFit/>
          </a:bodyPr>
          <a:lstStyle/>
          <a:p>
            <a:r>
              <a:rPr lang="en-US" dirty="0" smtClean="0"/>
              <a:t>Physical Examination:</a:t>
            </a:r>
          </a:p>
          <a:p>
            <a:endParaRPr lang="en-US" dirty="0"/>
          </a:p>
          <a:p>
            <a:r>
              <a:rPr lang="en-US" dirty="0" smtClean="0"/>
              <a:t>Specific advanced preparation and coaching may be necessary for intrusive examinations (e.g., pelvic examinations in women). (See resources available at the Surrey Place </a:t>
            </a:r>
            <a:r>
              <a:rPr lang="en-US" dirty="0" err="1" smtClean="0"/>
              <a:t>centre</a:t>
            </a:r>
            <a:r>
              <a:rPr lang="en-US" dirty="0" smtClean="0"/>
              <a:t> website or at the Centre for Developmental Disabilities Health in Victoria, Australia - </a:t>
            </a:r>
            <a:r>
              <a:rPr lang="en-US" dirty="0" smtClean="0">
                <a:hlinkClick r:id="rId3"/>
              </a:rPr>
              <a:t>http://www.cddh.monash.org/</a:t>
            </a:r>
            <a:r>
              <a:rPr lang="en-US" dirty="0" smtClean="0"/>
              <a:t>)</a:t>
            </a:r>
          </a:p>
          <a:p>
            <a:endParaRPr lang="en-US" dirty="0" smtClean="0"/>
          </a:p>
          <a:p>
            <a:r>
              <a:rPr lang="en-US" dirty="0" smtClean="0"/>
              <a:t>• Ask permission to proceed before any intrusion of the patient with DD’s personal space.</a:t>
            </a:r>
          </a:p>
          <a:p>
            <a:r>
              <a:rPr lang="en-US" dirty="0" smtClean="0"/>
              <a:t>• Explain and warn the patient about what to expect from procedures that may need to be done</a:t>
            </a:r>
          </a:p>
          <a:p>
            <a:r>
              <a:rPr lang="en-US" dirty="0" smtClean="0"/>
              <a:t>immediately.</a:t>
            </a:r>
          </a:p>
          <a:p>
            <a:r>
              <a:rPr lang="en-US" dirty="0" smtClean="0"/>
              <a:t>• Ask caregivers whether individual care plan or protocols have been established for some procedures (e.g., venipuncture) and follow these.</a:t>
            </a:r>
          </a:p>
          <a:p>
            <a:endParaRPr lang="en-US" dirty="0" smtClean="0"/>
          </a:p>
          <a:p>
            <a:r>
              <a:rPr lang="en-US" dirty="0" smtClean="0"/>
              <a:t>• Provide reassurance during the procedure.</a:t>
            </a:r>
          </a:p>
          <a:p>
            <a:endParaRPr lang="en-US" dirty="0"/>
          </a:p>
          <a:p>
            <a:endParaRPr lang="en-US" dirty="0"/>
          </a:p>
          <a:p>
            <a:endParaRPr lang="en-US" dirty="0"/>
          </a:p>
        </p:txBody>
      </p:sp>
    </p:spTree>
    <p:extLst>
      <p:ext uri="{BB962C8B-B14F-4D97-AF65-F5344CB8AC3E}">
        <p14:creationId xmlns:p14="http://schemas.microsoft.com/office/powerpoint/2010/main" val="1474682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1200" y="3429000"/>
            <a:ext cx="7848600" cy="28956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4" name="Rectangle 3"/>
          <p:cNvSpPr/>
          <p:nvPr/>
        </p:nvSpPr>
        <p:spPr>
          <a:xfrm>
            <a:off x="1981200" y="3429000"/>
            <a:ext cx="78486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297" y="0"/>
            <a:ext cx="9144000" cy="6858000"/>
          </a:xfrm>
          <a:prstGeom prst="rect">
            <a:avLst/>
          </a:prstGeom>
        </p:spPr>
      </p:pic>
      <p:sp>
        <p:nvSpPr>
          <p:cNvPr id="7" name="TextBox 6"/>
          <p:cNvSpPr txBox="1"/>
          <p:nvPr/>
        </p:nvSpPr>
        <p:spPr>
          <a:xfrm>
            <a:off x="2150076" y="1746422"/>
            <a:ext cx="7249297" cy="3693319"/>
          </a:xfrm>
          <a:prstGeom prst="rect">
            <a:avLst/>
          </a:prstGeom>
          <a:noFill/>
        </p:spPr>
        <p:txBody>
          <a:bodyPr wrap="square" rtlCol="0">
            <a:spAutoFit/>
          </a:bodyPr>
          <a:lstStyle/>
          <a:p>
            <a:r>
              <a:rPr lang="en-US" dirty="0" smtClean="0"/>
              <a:t>For bloodwork, X-rays or physical exams, some patients may require various strategies that may include social stories about this exam, continued reassurance and support, and a desensitization plan. </a:t>
            </a:r>
          </a:p>
          <a:p>
            <a:endParaRPr lang="en-US" dirty="0" smtClean="0"/>
          </a:p>
          <a:p>
            <a:r>
              <a:rPr lang="en-US" dirty="0" smtClean="0"/>
              <a:t>For patients with DD who are resistant to a physical exam, consider gradual repeated exposure to the office and instruments such as the exam table and blood pressure cuff. Eventually, when patients with DD feel safe enough, invite them to lie down on the examination table. </a:t>
            </a:r>
          </a:p>
          <a:p>
            <a:endParaRPr lang="en-US" dirty="0"/>
          </a:p>
          <a:p>
            <a:r>
              <a:rPr lang="en-US" dirty="0" smtClean="0"/>
              <a:t>• Use of topical </a:t>
            </a:r>
            <a:r>
              <a:rPr lang="en-US" dirty="0" err="1" smtClean="0"/>
              <a:t>anaesthetics</a:t>
            </a:r>
            <a:r>
              <a:rPr lang="en-US" dirty="0" smtClean="0"/>
              <a:t>, such as EMLA cream (apply at least one hour before procedure) or a sedative medication, such as lorazepam, may be helpful prior to distressing procedures, such as blood tests and radiological investigations. </a:t>
            </a:r>
            <a:endParaRPr lang="en-US" dirty="0"/>
          </a:p>
        </p:txBody>
      </p:sp>
    </p:spTree>
    <p:extLst>
      <p:ext uri="{BB962C8B-B14F-4D97-AF65-F5344CB8AC3E}">
        <p14:creationId xmlns:p14="http://schemas.microsoft.com/office/powerpoint/2010/main" val="2536088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1200" y="3429000"/>
            <a:ext cx="7848600" cy="28956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4" name="Rectangle 3"/>
          <p:cNvSpPr/>
          <p:nvPr/>
        </p:nvSpPr>
        <p:spPr>
          <a:xfrm>
            <a:off x="1981200" y="3429000"/>
            <a:ext cx="78486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297" y="0"/>
            <a:ext cx="9144000" cy="6858000"/>
          </a:xfrm>
          <a:prstGeom prst="rect">
            <a:avLst/>
          </a:prstGeom>
        </p:spPr>
      </p:pic>
      <p:sp>
        <p:nvSpPr>
          <p:cNvPr id="7" name="TextBox 6"/>
          <p:cNvSpPr txBox="1"/>
          <p:nvPr/>
        </p:nvSpPr>
        <p:spPr>
          <a:xfrm>
            <a:off x="2150076" y="1746422"/>
            <a:ext cx="7249297" cy="4247317"/>
          </a:xfrm>
          <a:prstGeom prst="rect">
            <a:avLst/>
          </a:prstGeom>
          <a:noFill/>
        </p:spPr>
        <p:txBody>
          <a:bodyPr wrap="square" rtlCol="0">
            <a:spAutoFit/>
          </a:bodyPr>
          <a:lstStyle/>
          <a:p>
            <a:r>
              <a:rPr lang="en-US" dirty="0" smtClean="0"/>
              <a:t>Referrals and Prescriptions:</a:t>
            </a:r>
          </a:p>
          <a:p>
            <a:endParaRPr lang="en-US" dirty="0"/>
          </a:p>
          <a:p>
            <a:r>
              <a:rPr lang="en-US" dirty="0" smtClean="0"/>
              <a:t>When referring, identify that this is a patient with DD. Send as much information as possible, including any adaptations, accommodations or communications that you have found helpful with this patient (i.e., all the information you would like at a first visit). </a:t>
            </a:r>
          </a:p>
          <a:p>
            <a:endParaRPr lang="en-US" dirty="0"/>
          </a:p>
          <a:p>
            <a:r>
              <a:rPr lang="en-US" dirty="0" smtClean="0"/>
              <a:t>• Consider a direct telephone call with the specialists concerned so that they understand the referral question and the complexities that may be faced in evaluating particular patients with DD.</a:t>
            </a:r>
          </a:p>
          <a:p>
            <a:endParaRPr lang="en-US" dirty="0"/>
          </a:p>
          <a:p>
            <a:r>
              <a:rPr lang="en-US" dirty="0" smtClean="0"/>
              <a:t>• Send a copy of any new prescription to the patient with DD’s pharmacist, maintain a copy on the chart, and provide the patient or caregiver with a copy.</a:t>
            </a:r>
          </a:p>
          <a:p>
            <a:endParaRPr lang="en-US" dirty="0"/>
          </a:p>
        </p:txBody>
      </p:sp>
    </p:spTree>
    <p:extLst>
      <p:ext uri="{BB962C8B-B14F-4D97-AF65-F5344CB8AC3E}">
        <p14:creationId xmlns:p14="http://schemas.microsoft.com/office/powerpoint/2010/main" val="316768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Faculty/Presenter Disclosure</a:t>
            </a:r>
            <a:endParaRPr lang="en-CA" dirty="0"/>
          </a:p>
        </p:txBody>
      </p:sp>
      <p:sp>
        <p:nvSpPr>
          <p:cNvPr id="3" name="Content Placeholder 2"/>
          <p:cNvSpPr>
            <a:spLocks noGrp="1"/>
          </p:cNvSpPr>
          <p:nvPr>
            <p:ph idx="1"/>
          </p:nvPr>
        </p:nvSpPr>
        <p:spPr/>
        <p:txBody>
          <a:bodyPr>
            <a:normAutofit/>
          </a:bodyPr>
          <a:lstStyle/>
          <a:p>
            <a:r>
              <a:rPr lang="en-CA" sz="2800" b="1" dirty="0"/>
              <a:t>Faculty: </a:t>
            </a:r>
            <a:r>
              <a:rPr lang="en-CA" sz="2800" dirty="0" smtClean="0"/>
              <a:t>Elizabeth Grier</a:t>
            </a:r>
            <a:endParaRPr lang="en-CA" sz="2400" b="1" dirty="0"/>
          </a:p>
          <a:p>
            <a:r>
              <a:rPr lang="en-CA" sz="2800" b="1" dirty="0"/>
              <a:t>Relationships with commercial interests: </a:t>
            </a:r>
            <a:r>
              <a:rPr lang="en-CA" sz="2800" dirty="0" smtClean="0"/>
              <a:t>None</a:t>
            </a:r>
          </a:p>
          <a:p>
            <a:endParaRPr lang="en-CA" sz="2800" dirty="0"/>
          </a:p>
          <a:p>
            <a:r>
              <a:rPr lang="en-CA" sz="2800" b="1" dirty="0"/>
              <a:t>This program has not received financial support or in kind support from </a:t>
            </a:r>
            <a:r>
              <a:rPr lang="en-CA" sz="2800" dirty="0"/>
              <a:t>any commercial organization </a:t>
            </a:r>
          </a:p>
          <a:p>
            <a:r>
              <a:rPr lang="en-CA" sz="2800" b="1" u="sng" dirty="0"/>
              <a:t>Potential for conflict(s) of interest</a:t>
            </a:r>
            <a:r>
              <a:rPr lang="en-CA" sz="2800" b="1" dirty="0"/>
              <a:t>: None</a:t>
            </a:r>
          </a:p>
          <a:p>
            <a:endParaRPr lang="en-CA" sz="2800" dirty="0"/>
          </a:p>
          <a:p>
            <a:endParaRPr lang="en-CA" sz="2400" dirty="0">
              <a:solidFill>
                <a:srgbClr val="FF0000"/>
              </a:solidFill>
            </a:endParaRPr>
          </a:p>
          <a:p>
            <a:pPr marL="0" indent="0">
              <a:buNone/>
            </a:pPr>
            <a:endParaRPr lang="en-CA" sz="2400" dirty="0"/>
          </a:p>
        </p:txBody>
      </p:sp>
    </p:spTree>
    <p:extLst>
      <p:ext uri="{BB962C8B-B14F-4D97-AF65-F5344CB8AC3E}">
        <p14:creationId xmlns:p14="http://schemas.microsoft.com/office/powerpoint/2010/main" val="1751375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1200" y="3429000"/>
            <a:ext cx="7848600" cy="28956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4" name="Rectangle 3"/>
          <p:cNvSpPr/>
          <p:nvPr/>
        </p:nvSpPr>
        <p:spPr>
          <a:xfrm>
            <a:off x="1981200" y="3429000"/>
            <a:ext cx="78486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297" y="0"/>
            <a:ext cx="9144000" cy="6858000"/>
          </a:xfrm>
          <a:prstGeom prst="rect">
            <a:avLst/>
          </a:prstGeom>
        </p:spPr>
      </p:pic>
      <p:sp>
        <p:nvSpPr>
          <p:cNvPr id="7" name="TextBox 6"/>
          <p:cNvSpPr txBox="1"/>
          <p:nvPr/>
        </p:nvSpPr>
        <p:spPr>
          <a:xfrm>
            <a:off x="1812324" y="1309817"/>
            <a:ext cx="7249297" cy="4524315"/>
          </a:xfrm>
          <a:prstGeom prst="rect">
            <a:avLst/>
          </a:prstGeom>
          <a:noFill/>
        </p:spPr>
        <p:txBody>
          <a:bodyPr wrap="square" rtlCol="0">
            <a:spAutoFit/>
          </a:bodyPr>
          <a:lstStyle/>
          <a:p>
            <a:r>
              <a:rPr lang="en-US" dirty="0" smtClean="0"/>
              <a:t>How can health care professionals help?</a:t>
            </a:r>
          </a:p>
          <a:p>
            <a:endParaRPr lang="en-US" dirty="0"/>
          </a:p>
          <a:p>
            <a:r>
              <a:rPr lang="en-US" dirty="0" smtClean="0"/>
              <a:t>Conclusions:</a:t>
            </a:r>
          </a:p>
          <a:p>
            <a:endParaRPr lang="en-US" dirty="0"/>
          </a:p>
          <a:p>
            <a:pPr marL="285750" indent="-285750">
              <a:buFontTx/>
              <a:buChar char="-"/>
            </a:pPr>
            <a:r>
              <a:rPr lang="en-US" dirty="0" smtClean="0"/>
              <a:t>Approach the patient and their caregivers with respect</a:t>
            </a:r>
          </a:p>
          <a:p>
            <a:pPr marL="285750" indent="-285750">
              <a:buFontTx/>
              <a:buChar char="-"/>
            </a:pPr>
            <a:endParaRPr lang="en-US" dirty="0"/>
          </a:p>
          <a:p>
            <a:pPr marL="285750" indent="-285750">
              <a:buFontTx/>
              <a:buChar char="-"/>
            </a:pPr>
            <a:r>
              <a:rPr lang="en-US" dirty="0" smtClean="0"/>
              <a:t>Listen well and use effective communication strategies</a:t>
            </a:r>
          </a:p>
          <a:p>
            <a:pPr marL="285750" indent="-285750">
              <a:buFontTx/>
              <a:buChar char="-"/>
            </a:pPr>
            <a:endParaRPr lang="en-US" dirty="0"/>
          </a:p>
          <a:p>
            <a:pPr marL="285750" indent="-285750">
              <a:buFontTx/>
              <a:buChar char="-"/>
            </a:pPr>
            <a:r>
              <a:rPr lang="en-US" dirty="0" smtClean="0"/>
              <a:t>Prepare, prepare, prepare</a:t>
            </a:r>
          </a:p>
          <a:p>
            <a:pPr marL="285750" indent="-285750">
              <a:buFontTx/>
              <a:buChar char="-"/>
            </a:pPr>
            <a:endParaRPr lang="en-US" dirty="0"/>
          </a:p>
          <a:p>
            <a:pPr marL="285750" indent="-285750">
              <a:buFontTx/>
              <a:buChar char="-"/>
            </a:pPr>
            <a:r>
              <a:rPr lang="en-US" dirty="0" smtClean="0"/>
              <a:t>Be patient and willing to adapt processes creatively</a:t>
            </a:r>
          </a:p>
          <a:p>
            <a:endParaRPr lang="en-US" dirty="0"/>
          </a:p>
          <a:p>
            <a:r>
              <a:rPr lang="en-US" dirty="0" smtClean="0"/>
              <a:t>-    Keep clear records and communicate collaboratively with specialists,   pharmacists, developmental service agencies and families</a:t>
            </a:r>
          </a:p>
          <a:p>
            <a:endParaRPr lang="en-US" dirty="0"/>
          </a:p>
          <a:p>
            <a:pPr marL="285750" indent="-285750">
              <a:buFontTx/>
              <a:buChar char="-"/>
            </a:pPr>
            <a:endParaRPr lang="en-US" dirty="0"/>
          </a:p>
        </p:txBody>
      </p:sp>
    </p:spTree>
    <p:extLst>
      <p:ext uri="{BB962C8B-B14F-4D97-AF65-F5344CB8AC3E}">
        <p14:creationId xmlns:p14="http://schemas.microsoft.com/office/powerpoint/2010/main" val="3835934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1200" y="3429000"/>
            <a:ext cx="7848600" cy="28956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4" name="Rectangle 3"/>
          <p:cNvSpPr/>
          <p:nvPr/>
        </p:nvSpPr>
        <p:spPr>
          <a:xfrm>
            <a:off x="1981200" y="3429000"/>
            <a:ext cx="78486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297" y="0"/>
            <a:ext cx="9144000" cy="6858000"/>
          </a:xfrm>
          <a:prstGeom prst="rect">
            <a:avLst/>
          </a:prstGeom>
        </p:spPr>
      </p:pic>
      <p:sp>
        <p:nvSpPr>
          <p:cNvPr id="7" name="TextBox 6"/>
          <p:cNvSpPr txBox="1"/>
          <p:nvPr/>
        </p:nvSpPr>
        <p:spPr>
          <a:xfrm>
            <a:off x="2150076" y="1746422"/>
            <a:ext cx="7249297" cy="2031325"/>
          </a:xfrm>
          <a:prstGeom prst="rect">
            <a:avLst/>
          </a:prstGeom>
          <a:noFill/>
        </p:spPr>
        <p:txBody>
          <a:bodyPr wrap="square" rtlCol="0">
            <a:spAutoFit/>
          </a:bodyPr>
          <a:lstStyle/>
          <a:p>
            <a:r>
              <a:rPr lang="en-US" dirty="0" smtClean="0"/>
              <a:t>How can parents and caregivers help?</a:t>
            </a:r>
          </a:p>
          <a:p>
            <a:endParaRPr lang="en-US" dirty="0"/>
          </a:p>
          <a:p>
            <a:endParaRPr lang="en-US" dirty="0" smtClean="0"/>
          </a:p>
          <a:p>
            <a:r>
              <a:rPr lang="en-US" dirty="0" smtClean="0"/>
              <a:t>Caregiver Health Assessment Tool – a long form that benefits from updating every 1-2 years – </a:t>
            </a:r>
            <a:r>
              <a:rPr lang="en-US" i="1" dirty="0" smtClean="0"/>
              <a:t>may be coming out with some revisions</a:t>
            </a:r>
          </a:p>
          <a:p>
            <a:endParaRPr lang="en-US" dirty="0"/>
          </a:p>
          <a:p>
            <a:r>
              <a:rPr lang="en-US" dirty="0" smtClean="0"/>
              <a:t>Today’s Visit Tool</a:t>
            </a:r>
            <a:endParaRPr lang="en-US" dirty="0"/>
          </a:p>
        </p:txBody>
      </p:sp>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7137" t="32523" r="1176"/>
          <a:stretch/>
        </p:blipFill>
        <p:spPr bwMode="auto">
          <a:xfrm>
            <a:off x="5038388" y="3526972"/>
            <a:ext cx="4360985" cy="2141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23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1200" y="3429000"/>
            <a:ext cx="7848600" cy="28956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4" name="Rectangle 3"/>
          <p:cNvSpPr/>
          <p:nvPr/>
        </p:nvSpPr>
        <p:spPr>
          <a:xfrm>
            <a:off x="1981200" y="3429000"/>
            <a:ext cx="78486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TextBox 2"/>
          <p:cNvSpPr txBox="1"/>
          <p:nvPr/>
        </p:nvSpPr>
        <p:spPr>
          <a:xfrm>
            <a:off x="2247900" y="2504302"/>
            <a:ext cx="8001000" cy="3416320"/>
          </a:xfrm>
          <a:prstGeom prst="rect">
            <a:avLst/>
          </a:prstGeom>
          <a:noFill/>
        </p:spPr>
        <p:txBody>
          <a:bodyPr wrap="square" rtlCol="0">
            <a:spAutoFit/>
          </a:bodyPr>
          <a:lstStyle/>
          <a:p>
            <a:endParaRPr lang="en-CA" i="1" dirty="0">
              <a:solidFill>
                <a:prstClr val="black"/>
              </a:solidFill>
            </a:endParaRPr>
          </a:p>
          <a:p>
            <a:r>
              <a:rPr lang="en-CA" dirty="0">
                <a:solidFill>
                  <a:prstClr val="black"/>
                </a:solidFill>
              </a:rPr>
              <a:t>Level of Intellectual Disability: </a:t>
            </a:r>
            <a:r>
              <a:rPr lang="en-CA" dirty="0" smtClean="0">
                <a:solidFill>
                  <a:prstClr val="black"/>
                </a:solidFill>
              </a:rPr>
              <a:t>(mild, moderate, severe, profound – comments on adaptive living skills also helpful)</a:t>
            </a:r>
            <a:endParaRPr lang="en-CA" dirty="0">
              <a:solidFill>
                <a:prstClr val="black"/>
              </a:solidFill>
            </a:endParaRPr>
          </a:p>
          <a:p>
            <a:r>
              <a:rPr lang="en-CA" dirty="0" err="1">
                <a:solidFill>
                  <a:prstClr val="black"/>
                </a:solidFill>
              </a:rPr>
              <a:t>Psychoeducational</a:t>
            </a:r>
            <a:r>
              <a:rPr lang="en-CA" dirty="0">
                <a:solidFill>
                  <a:prstClr val="black"/>
                </a:solidFill>
              </a:rPr>
              <a:t> Assessment: (date) </a:t>
            </a:r>
          </a:p>
          <a:p>
            <a:endParaRPr lang="en-CA" dirty="0">
              <a:solidFill>
                <a:prstClr val="black"/>
              </a:solidFill>
            </a:endParaRPr>
          </a:p>
          <a:p>
            <a:r>
              <a:rPr lang="en-CA" dirty="0" smtClean="0">
                <a:solidFill>
                  <a:prstClr val="black"/>
                </a:solidFill>
              </a:rPr>
              <a:t>Etiology (cause) </a:t>
            </a:r>
            <a:r>
              <a:rPr lang="en-CA" dirty="0">
                <a:solidFill>
                  <a:prstClr val="black"/>
                </a:solidFill>
              </a:rPr>
              <a:t>of Intellectual Disability</a:t>
            </a:r>
            <a:r>
              <a:rPr lang="en-CA" dirty="0" smtClean="0">
                <a:solidFill>
                  <a:prstClr val="black"/>
                </a:solidFill>
              </a:rPr>
              <a:t>: (genetic syndrome, traumatic, hypoxic, brain malformation)</a:t>
            </a:r>
            <a:endParaRPr lang="en-CA" dirty="0">
              <a:solidFill>
                <a:prstClr val="black"/>
              </a:solidFill>
            </a:endParaRPr>
          </a:p>
          <a:p>
            <a:r>
              <a:rPr lang="en-CA" dirty="0">
                <a:solidFill>
                  <a:prstClr val="black"/>
                </a:solidFill>
              </a:rPr>
              <a:t>Genetic Assessment: (Date)</a:t>
            </a:r>
          </a:p>
          <a:p>
            <a:endParaRPr lang="en-CA" dirty="0">
              <a:solidFill>
                <a:prstClr val="black"/>
              </a:solidFill>
            </a:endParaRPr>
          </a:p>
          <a:p>
            <a:r>
              <a:rPr lang="en-CA" dirty="0">
                <a:solidFill>
                  <a:prstClr val="black"/>
                </a:solidFill>
              </a:rPr>
              <a:t>Previous Neuroimaging: (MRI, CT but also include EEG here)</a:t>
            </a:r>
          </a:p>
          <a:p>
            <a:endParaRPr lang="en-CA" dirty="0">
              <a:solidFill>
                <a:prstClr val="black"/>
              </a:solidFill>
            </a:endParaRPr>
          </a:p>
          <a:p>
            <a:endParaRPr lang="en-CA" dirty="0">
              <a:solidFill>
                <a:prstClr val="black"/>
              </a:solidFill>
            </a:endParaRPr>
          </a:p>
        </p:txBody>
      </p:sp>
      <p:sp>
        <p:nvSpPr>
          <p:cNvPr id="6" name="TextBox 5"/>
          <p:cNvSpPr txBox="1"/>
          <p:nvPr/>
        </p:nvSpPr>
        <p:spPr>
          <a:xfrm>
            <a:off x="2095500" y="1447800"/>
            <a:ext cx="8001000" cy="954107"/>
          </a:xfrm>
          <a:prstGeom prst="rect">
            <a:avLst/>
          </a:prstGeom>
          <a:noFill/>
        </p:spPr>
        <p:txBody>
          <a:bodyPr wrap="square" rtlCol="0">
            <a:spAutoFit/>
          </a:bodyPr>
          <a:lstStyle/>
          <a:p>
            <a:pPr algn="ctr"/>
            <a:r>
              <a:rPr lang="en-CA" sz="2800" dirty="0" smtClean="0">
                <a:solidFill>
                  <a:prstClr val="black"/>
                </a:solidFill>
              </a:rPr>
              <a:t>Baseline history about the developmental disability that is important to </a:t>
            </a:r>
            <a:r>
              <a:rPr lang="en-CA" sz="2800" dirty="0" smtClean="0">
                <a:solidFill>
                  <a:prstClr val="black"/>
                </a:solidFill>
              </a:rPr>
              <a:t>know</a:t>
            </a:r>
            <a:endParaRPr lang="en-CA" sz="2800" dirty="0">
              <a:solidFill>
                <a:prstClr val="black"/>
              </a:solidFill>
            </a:endParaRPr>
          </a:p>
        </p:txBody>
      </p:sp>
    </p:spTree>
    <p:extLst>
      <p:ext uri="{BB962C8B-B14F-4D97-AF65-F5344CB8AC3E}">
        <p14:creationId xmlns:p14="http://schemas.microsoft.com/office/powerpoint/2010/main" val="3593270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TextBox 2"/>
          <p:cNvSpPr txBox="1"/>
          <p:nvPr/>
        </p:nvSpPr>
        <p:spPr>
          <a:xfrm>
            <a:off x="2228335" y="914401"/>
            <a:ext cx="7467600" cy="4339650"/>
          </a:xfrm>
          <a:prstGeom prst="rect">
            <a:avLst/>
          </a:prstGeom>
          <a:noFill/>
        </p:spPr>
        <p:txBody>
          <a:bodyPr wrap="square" rtlCol="0">
            <a:spAutoFit/>
          </a:bodyPr>
          <a:lstStyle/>
          <a:p>
            <a:endParaRPr lang="en-CA" dirty="0">
              <a:solidFill>
                <a:prstClr val="black"/>
              </a:solidFill>
            </a:endParaRPr>
          </a:p>
          <a:p>
            <a:endParaRPr lang="en-CA" dirty="0">
              <a:solidFill>
                <a:prstClr val="black"/>
              </a:solidFill>
            </a:endParaRPr>
          </a:p>
          <a:p>
            <a:r>
              <a:rPr lang="en-CA" sz="2400" dirty="0" smtClean="0">
                <a:solidFill>
                  <a:prstClr val="black"/>
                </a:solidFill>
              </a:rPr>
              <a:t>‘Social history’ </a:t>
            </a:r>
            <a:r>
              <a:rPr lang="en-CA" sz="2400" dirty="0" smtClean="0">
                <a:solidFill>
                  <a:prstClr val="black"/>
                </a:solidFill>
              </a:rPr>
              <a:t>that is important to know</a:t>
            </a:r>
            <a:r>
              <a:rPr lang="en-CA" sz="2400" dirty="0" smtClean="0">
                <a:solidFill>
                  <a:prstClr val="black"/>
                </a:solidFill>
              </a:rPr>
              <a:t>:</a:t>
            </a:r>
          </a:p>
          <a:p>
            <a:endParaRPr lang="en-CA" dirty="0">
              <a:solidFill>
                <a:prstClr val="black"/>
              </a:solidFill>
            </a:endParaRPr>
          </a:p>
          <a:p>
            <a:r>
              <a:rPr lang="en-CA" dirty="0">
                <a:solidFill>
                  <a:prstClr val="black"/>
                </a:solidFill>
              </a:rPr>
              <a:t>Living Arrangement</a:t>
            </a:r>
            <a:r>
              <a:rPr lang="en-CA" dirty="0" smtClean="0">
                <a:solidFill>
                  <a:prstClr val="black"/>
                </a:solidFill>
              </a:rPr>
              <a:t>: (who does the person live with?)</a:t>
            </a:r>
            <a:endParaRPr lang="en-CA" dirty="0">
              <a:solidFill>
                <a:prstClr val="black"/>
              </a:solidFill>
            </a:endParaRPr>
          </a:p>
          <a:p>
            <a:r>
              <a:rPr lang="en-CA" dirty="0">
                <a:solidFill>
                  <a:prstClr val="black"/>
                </a:solidFill>
              </a:rPr>
              <a:t>Decision Making Capacity</a:t>
            </a:r>
            <a:r>
              <a:rPr lang="en-CA" dirty="0" smtClean="0">
                <a:solidFill>
                  <a:prstClr val="black"/>
                </a:solidFill>
              </a:rPr>
              <a:t>: (independent?  If so, for what decisions?)</a:t>
            </a:r>
            <a:endParaRPr lang="en-CA" dirty="0">
              <a:solidFill>
                <a:prstClr val="black"/>
              </a:solidFill>
            </a:endParaRPr>
          </a:p>
          <a:p>
            <a:r>
              <a:rPr lang="en-CA" dirty="0">
                <a:solidFill>
                  <a:prstClr val="black"/>
                </a:solidFill>
              </a:rPr>
              <a:t>Substitute Decision Maker: </a:t>
            </a:r>
            <a:r>
              <a:rPr lang="en-CA" dirty="0" smtClean="0">
                <a:solidFill>
                  <a:prstClr val="black"/>
                </a:solidFill>
              </a:rPr>
              <a:t>(if applicable)</a:t>
            </a:r>
            <a:r>
              <a:rPr lang="en-CA" dirty="0">
                <a:solidFill>
                  <a:prstClr val="black"/>
                </a:solidFill>
              </a:rPr>
              <a:t>		</a:t>
            </a:r>
            <a:r>
              <a:rPr lang="en-CA" dirty="0" smtClean="0">
                <a:solidFill>
                  <a:prstClr val="black"/>
                </a:solidFill>
              </a:rPr>
              <a:t>Phone</a:t>
            </a:r>
            <a:r>
              <a:rPr lang="en-CA" dirty="0">
                <a:solidFill>
                  <a:prstClr val="black"/>
                </a:solidFill>
              </a:rPr>
              <a:t>:</a:t>
            </a:r>
          </a:p>
          <a:p>
            <a:endParaRPr lang="en-CA" dirty="0">
              <a:solidFill>
                <a:prstClr val="black"/>
              </a:solidFill>
            </a:endParaRPr>
          </a:p>
          <a:p>
            <a:r>
              <a:rPr lang="en-CA" dirty="0">
                <a:solidFill>
                  <a:prstClr val="black"/>
                </a:solidFill>
              </a:rPr>
              <a:t>School:</a:t>
            </a:r>
          </a:p>
          <a:p>
            <a:r>
              <a:rPr lang="en-CA" dirty="0">
                <a:solidFill>
                  <a:prstClr val="black"/>
                </a:solidFill>
              </a:rPr>
              <a:t>Resource Teacher:				Lead EA:</a:t>
            </a:r>
          </a:p>
          <a:p>
            <a:endParaRPr lang="en-CA" dirty="0">
              <a:solidFill>
                <a:prstClr val="black"/>
              </a:solidFill>
            </a:endParaRPr>
          </a:p>
          <a:p>
            <a:r>
              <a:rPr lang="en-CA" dirty="0">
                <a:solidFill>
                  <a:prstClr val="black"/>
                </a:solidFill>
              </a:rPr>
              <a:t>Developmental Service Agency:</a:t>
            </a:r>
          </a:p>
          <a:p>
            <a:r>
              <a:rPr lang="en-CA" dirty="0">
                <a:solidFill>
                  <a:prstClr val="black"/>
                </a:solidFill>
              </a:rPr>
              <a:t>Case Manager:				Phone:</a:t>
            </a:r>
          </a:p>
          <a:p>
            <a:r>
              <a:rPr lang="en-CA" dirty="0">
                <a:solidFill>
                  <a:prstClr val="black"/>
                </a:solidFill>
              </a:rPr>
              <a:t>Additional Services:</a:t>
            </a:r>
          </a:p>
          <a:p>
            <a:endParaRPr lang="en-CA" dirty="0">
              <a:solidFill>
                <a:prstClr val="black"/>
              </a:solidFill>
            </a:endParaRPr>
          </a:p>
        </p:txBody>
      </p:sp>
    </p:spTree>
    <p:extLst>
      <p:ext uri="{BB962C8B-B14F-4D97-AF65-F5344CB8AC3E}">
        <p14:creationId xmlns:p14="http://schemas.microsoft.com/office/powerpoint/2010/main" val="1615259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1200" y="3429000"/>
            <a:ext cx="7848600" cy="28956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4" name="Rectangle 3"/>
          <p:cNvSpPr/>
          <p:nvPr/>
        </p:nvSpPr>
        <p:spPr>
          <a:xfrm>
            <a:off x="1981200" y="3429000"/>
            <a:ext cx="78486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297" y="0"/>
            <a:ext cx="9144000" cy="6858000"/>
          </a:xfrm>
          <a:prstGeom prst="rect">
            <a:avLst/>
          </a:prstGeom>
        </p:spPr>
      </p:pic>
      <p:sp>
        <p:nvSpPr>
          <p:cNvPr id="7" name="TextBox 6"/>
          <p:cNvSpPr txBox="1"/>
          <p:nvPr/>
        </p:nvSpPr>
        <p:spPr>
          <a:xfrm>
            <a:off x="2150076" y="1746422"/>
            <a:ext cx="7249297" cy="923330"/>
          </a:xfrm>
          <a:prstGeom prst="rect">
            <a:avLst/>
          </a:prstGeom>
          <a:noFill/>
        </p:spPr>
        <p:txBody>
          <a:bodyPr wrap="square" rtlCol="0">
            <a:spAutoFit/>
          </a:bodyPr>
          <a:lstStyle/>
          <a:p>
            <a:r>
              <a:rPr lang="en-US" dirty="0" smtClean="0"/>
              <a:t>Supports and Services </a:t>
            </a:r>
            <a:r>
              <a:rPr lang="en-US" dirty="0" err="1" smtClean="0"/>
              <a:t>con’t</a:t>
            </a:r>
            <a:r>
              <a:rPr lang="en-US" dirty="0" smtClean="0"/>
              <a:t>:</a:t>
            </a:r>
          </a:p>
          <a:p>
            <a:endParaRPr lang="en-US" dirty="0"/>
          </a:p>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878719182"/>
              </p:ext>
            </p:extLst>
          </p:nvPr>
        </p:nvGraphicFramePr>
        <p:xfrm>
          <a:off x="2407920" y="3221752"/>
          <a:ext cx="6995160" cy="1333500"/>
        </p:xfrm>
        <a:graphic>
          <a:graphicData uri="http://schemas.openxmlformats.org/drawingml/2006/table">
            <a:tbl>
              <a:tblPr firstRow="1" firstCol="1" bandRow="1" bandCol="1">
                <a:tableStyleId>{5C22544A-7EE6-4342-B048-85BDC9FD1C3A}</a:tableStyleId>
              </a:tblPr>
              <a:tblGrid>
                <a:gridCol w="241935"/>
                <a:gridCol w="1655445"/>
                <a:gridCol w="3200400"/>
                <a:gridCol w="1897380"/>
              </a:tblGrid>
              <a:tr h="266700">
                <a:tc>
                  <a:txBody>
                    <a:bodyPr/>
                    <a:lstStyle/>
                    <a:p>
                      <a:pPr marL="0" marR="0">
                        <a:lnSpc>
                          <a:spcPct val="115000"/>
                        </a:lnSpc>
                        <a:spcBef>
                          <a:spcPts val="0"/>
                        </a:spcBef>
                        <a:spcAft>
                          <a:spcPts val="0"/>
                        </a:spcAft>
                      </a:pPr>
                      <a:r>
                        <a:rPr lang="en-CA" sz="1100">
                          <a:effectLst/>
                        </a:rPr>
                        <a:t> </a:t>
                      </a:r>
                      <a:endParaRPr lang="en-CA"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CA" sz="1100">
                          <a:effectLst/>
                        </a:rPr>
                        <a:t>Agency Name</a:t>
                      </a:r>
                      <a:endParaRPr lang="en-CA"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CA" sz="1100">
                          <a:effectLst/>
                        </a:rPr>
                        <a:t>Program Name</a:t>
                      </a:r>
                      <a:endParaRPr lang="en-CA"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CA" sz="1100">
                          <a:effectLst/>
                        </a:rPr>
                        <a:t># visits/days per week/month</a:t>
                      </a:r>
                      <a:endParaRPr lang="en-CA" sz="1100">
                        <a:effectLst/>
                        <a:latin typeface="Calibri"/>
                        <a:ea typeface="Calibri"/>
                        <a:cs typeface="Times New Roman"/>
                      </a:endParaRPr>
                    </a:p>
                  </a:txBody>
                  <a:tcPr marL="68580" marR="68580" marT="0" marB="0"/>
                </a:tc>
              </a:tr>
              <a:tr h="266700">
                <a:tc>
                  <a:txBody>
                    <a:bodyPr/>
                    <a:lstStyle/>
                    <a:p>
                      <a:pPr marL="0" marR="0">
                        <a:lnSpc>
                          <a:spcPct val="115000"/>
                        </a:lnSpc>
                        <a:spcBef>
                          <a:spcPts val="0"/>
                        </a:spcBef>
                        <a:spcAft>
                          <a:spcPts val="0"/>
                        </a:spcAft>
                      </a:pPr>
                      <a:r>
                        <a:rPr lang="en-CA" sz="1100">
                          <a:effectLst/>
                        </a:rPr>
                        <a:t>1</a:t>
                      </a:r>
                      <a:endParaRPr lang="en-CA"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CA" sz="1100">
                          <a:effectLst/>
                        </a:rPr>
                        <a:t> </a:t>
                      </a:r>
                      <a:endParaRPr lang="en-CA"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CA" sz="1100">
                          <a:effectLst/>
                        </a:rPr>
                        <a:t> </a:t>
                      </a:r>
                      <a:endParaRPr lang="en-CA"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CA" sz="1100">
                          <a:effectLst/>
                        </a:rPr>
                        <a:t> </a:t>
                      </a:r>
                      <a:endParaRPr lang="en-CA" sz="1100">
                        <a:effectLst/>
                        <a:latin typeface="Calibri"/>
                        <a:ea typeface="Calibri"/>
                        <a:cs typeface="Times New Roman"/>
                      </a:endParaRPr>
                    </a:p>
                  </a:txBody>
                  <a:tcPr marL="68580" marR="68580" marT="0" marB="0"/>
                </a:tc>
              </a:tr>
              <a:tr h="266700">
                <a:tc>
                  <a:txBody>
                    <a:bodyPr/>
                    <a:lstStyle/>
                    <a:p>
                      <a:pPr marL="0" marR="0">
                        <a:lnSpc>
                          <a:spcPct val="115000"/>
                        </a:lnSpc>
                        <a:spcBef>
                          <a:spcPts val="0"/>
                        </a:spcBef>
                        <a:spcAft>
                          <a:spcPts val="0"/>
                        </a:spcAft>
                      </a:pPr>
                      <a:r>
                        <a:rPr lang="en-CA" sz="1100">
                          <a:effectLst/>
                        </a:rPr>
                        <a:t>2</a:t>
                      </a:r>
                      <a:endParaRPr lang="en-CA"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CA" sz="1100">
                          <a:effectLst/>
                        </a:rPr>
                        <a:t> </a:t>
                      </a:r>
                      <a:endParaRPr lang="en-CA"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CA" sz="1100">
                          <a:effectLst/>
                        </a:rPr>
                        <a:t> </a:t>
                      </a:r>
                      <a:endParaRPr lang="en-CA"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CA" sz="1100">
                          <a:effectLst/>
                        </a:rPr>
                        <a:t> </a:t>
                      </a:r>
                      <a:endParaRPr lang="en-CA" sz="1100">
                        <a:effectLst/>
                        <a:latin typeface="Calibri"/>
                        <a:ea typeface="Calibri"/>
                        <a:cs typeface="Times New Roman"/>
                      </a:endParaRPr>
                    </a:p>
                  </a:txBody>
                  <a:tcPr marL="68580" marR="68580" marT="0" marB="0"/>
                </a:tc>
              </a:tr>
              <a:tr h="266700">
                <a:tc>
                  <a:txBody>
                    <a:bodyPr/>
                    <a:lstStyle/>
                    <a:p>
                      <a:pPr marL="0" marR="0">
                        <a:lnSpc>
                          <a:spcPct val="115000"/>
                        </a:lnSpc>
                        <a:spcBef>
                          <a:spcPts val="0"/>
                        </a:spcBef>
                        <a:spcAft>
                          <a:spcPts val="0"/>
                        </a:spcAft>
                      </a:pPr>
                      <a:r>
                        <a:rPr lang="en-CA" sz="1100">
                          <a:effectLst/>
                        </a:rPr>
                        <a:t>3</a:t>
                      </a:r>
                      <a:endParaRPr lang="en-CA"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CA" sz="1100" dirty="0">
                          <a:effectLst/>
                        </a:rPr>
                        <a:t> </a:t>
                      </a:r>
                      <a:endParaRPr lang="en-CA"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CA" sz="1100">
                          <a:effectLst/>
                        </a:rPr>
                        <a:t> </a:t>
                      </a:r>
                      <a:endParaRPr lang="en-CA"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CA" sz="1100">
                          <a:effectLst/>
                        </a:rPr>
                        <a:t> </a:t>
                      </a:r>
                      <a:endParaRPr lang="en-CA" sz="1100">
                        <a:effectLst/>
                        <a:latin typeface="Calibri"/>
                        <a:ea typeface="Calibri"/>
                        <a:cs typeface="Times New Roman"/>
                      </a:endParaRPr>
                    </a:p>
                  </a:txBody>
                  <a:tcPr marL="68580" marR="68580" marT="0" marB="0"/>
                </a:tc>
              </a:tr>
              <a:tr h="266700">
                <a:tc>
                  <a:txBody>
                    <a:bodyPr/>
                    <a:lstStyle/>
                    <a:p>
                      <a:pPr marL="0" marR="0">
                        <a:lnSpc>
                          <a:spcPct val="115000"/>
                        </a:lnSpc>
                        <a:spcBef>
                          <a:spcPts val="0"/>
                        </a:spcBef>
                        <a:spcAft>
                          <a:spcPts val="0"/>
                        </a:spcAft>
                      </a:pPr>
                      <a:r>
                        <a:rPr lang="en-CA" sz="1100">
                          <a:effectLst/>
                        </a:rPr>
                        <a:t>4</a:t>
                      </a:r>
                      <a:endParaRPr lang="en-CA"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CA" sz="1100" dirty="0">
                          <a:effectLst/>
                        </a:rPr>
                        <a:t> </a:t>
                      </a:r>
                      <a:endParaRPr lang="en-CA"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CA" sz="1100">
                          <a:effectLst/>
                        </a:rPr>
                        <a:t> </a:t>
                      </a:r>
                      <a:endParaRPr lang="en-CA"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CA" sz="1100" dirty="0">
                          <a:effectLst/>
                        </a:rPr>
                        <a:t> </a:t>
                      </a:r>
                      <a:endParaRPr lang="en-CA" sz="1100" dirty="0">
                        <a:effectLst/>
                        <a:latin typeface="Calibri"/>
                        <a:ea typeface="Calibri"/>
                        <a:cs typeface="Times New Roman"/>
                      </a:endParaRPr>
                    </a:p>
                  </a:txBody>
                  <a:tcPr marL="68580" marR="68580" marT="0" marB="0"/>
                </a:tc>
              </a:tr>
            </a:tbl>
          </a:graphicData>
        </a:graphic>
      </p:graphicFrame>
      <p:sp>
        <p:nvSpPr>
          <p:cNvPr id="6" name="Rectangle 1"/>
          <p:cNvSpPr>
            <a:spLocks noChangeArrowheads="1"/>
          </p:cNvSpPr>
          <p:nvPr/>
        </p:nvSpPr>
        <p:spPr bwMode="auto">
          <a:xfrm>
            <a:off x="2150076" y="2310975"/>
            <a:ext cx="9417963"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182880" marR="0" lvl="0" indent="0" algn="l" defTabSz="914400" rtl="0" eaLnBrk="1" fontAlgn="base" latinLnBrk="0" hangingPunct="1">
              <a:lnSpc>
                <a:spcPct val="100000"/>
              </a:lnSpc>
              <a:spcBef>
                <a:spcPts val="600"/>
              </a:spcBef>
              <a:spcAft>
                <a:spcPts val="600"/>
              </a:spcAft>
              <a:buClrTx/>
              <a:buSzTx/>
              <a:buFontTx/>
              <a:buNone/>
              <a:tabLst/>
            </a:pPr>
            <a:r>
              <a:rPr kumimoji="0" lang="en-CA" altLang="en-US" sz="11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Social Support Programs:    </a:t>
            </a:r>
            <a:r>
              <a:rPr kumimoji="0" lang="en-CA" alt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Ontario Disability Support Pension in place if eligible?  Yes___    No ____</a:t>
            </a:r>
            <a:endParaRPr kumimoji="0" lang="en-CA" altLang="en-US" sz="900" b="0" i="0" u="none" strike="noStrike" cap="none" normalizeH="0" baseline="0" dirty="0" smtClean="0">
              <a:ln>
                <a:noFill/>
              </a:ln>
              <a:solidFill>
                <a:schemeClr val="tx1"/>
              </a:solidFill>
              <a:effectLst/>
              <a:latin typeface="Arial" pitchFamily="34" charset="0"/>
              <a:cs typeface="Arial" pitchFamily="34" charset="0"/>
            </a:endParaRPr>
          </a:p>
          <a:p>
            <a:pPr marL="182880" marR="0" lvl="0" indent="0" algn="l" defTabSz="914400" rtl="0" eaLnBrk="0" fontAlgn="base" latinLnBrk="0" hangingPunct="0">
              <a:lnSpc>
                <a:spcPct val="100000"/>
              </a:lnSpc>
              <a:spcBef>
                <a:spcPts val="600"/>
              </a:spcBef>
              <a:spcAft>
                <a:spcPts val="600"/>
              </a:spcAft>
              <a:buClrTx/>
              <a:buSzTx/>
              <a:buFontTx/>
              <a:buNone/>
              <a:tabLst/>
            </a:pPr>
            <a:r>
              <a:rPr kumimoji="0" lang="en-CA" alt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Special Services At Home if eligible?   Yes____	No ____          Disability Tax Credit if eligible?   Yes____    No____		</a:t>
            </a:r>
            <a:endParaRPr kumimoji="0" lang="en-CA" altLang="en-US" sz="900" b="0" i="0" u="none" strike="noStrike" cap="none" normalizeH="0" baseline="0" dirty="0" smtClean="0">
              <a:ln>
                <a:noFill/>
              </a:ln>
              <a:solidFill>
                <a:schemeClr val="tx1"/>
              </a:solidFill>
              <a:effectLst/>
              <a:latin typeface="Arial" pitchFamily="34" charset="0"/>
              <a:cs typeface="Arial" pitchFamily="34" charset="0"/>
            </a:endParaRPr>
          </a:p>
          <a:p>
            <a:pPr marL="182880" marR="0" lvl="0" indent="0" algn="l" defTabSz="914400" rtl="0" eaLnBrk="0" fontAlgn="base" latinLnBrk="0" hangingPunct="0">
              <a:lnSpc>
                <a:spcPct val="100000"/>
              </a:lnSpc>
              <a:spcBef>
                <a:spcPts val="600"/>
              </a:spcBef>
              <a:spcAft>
                <a:spcPts val="600"/>
              </a:spcAft>
              <a:buClrTx/>
              <a:buSzTx/>
              <a:buFontTx/>
              <a:buNone/>
              <a:tabLst/>
            </a:pPr>
            <a:r>
              <a:rPr kumimoji="0" lang="en-CA" altLang="en-US" sz="11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Current Vocational and Recreational Programs, Day Program, Respite Services:</a:t>
            </a:r>
            <a:endParaRPr kumimoji="0" lang="en-CA"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46710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1200" y="3429000"/>
            <a:ext cx="7848600" cy="28956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4" name="Rectangle 3"/>
          <p:cNvSpPr/>
          <p:nvPr/>
        </p:nvSpPr>
        <p:spPr>
          <a:xfrm>
            <a:off x="1981200" y="3429000"/>
            <a:ext cx="78486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297" y="0"/>
            <a:ext cx="9144000" cy="6858000"/>
          </a:xfrm>
          <a:prstGeom prst="rect">
            <a:avLst/>
          </a:prstGeom>
        </p:spPr>
      </p:pic>
      <p:sp>
        <p:nvSpPr>
          <p:cNvPr id="7" name="TextBox 6"/>
          <p:cNvSpPr txBox="1"/>
          <p:nvPr/>
        </p:nvSpPr>
        <p:spPr>
          <a:xfrm>
            <a:off x="904081" y="969288"/>
            <a:ext cx="7249297" cy="5078313"/>
          </a:xfrm>
          <a:prstGeom prst="rect">
            <a:avLst/>
          </a:prstGeom>
          <a:noFill/>
        </p:spPr>
        <p:txBody>
          <a:bodyPr wrap="square" rtlCol="0">
            <a:spAutoFit/>
          </a:bodyPr>
          <a:lstStyle/>
          <a:p>
            <a:r>
              <a:rPr lang="en-US" dirty="0" smtClean="0"/>
              <a:t>Issues that are important for accessing health care</a:t>
            </a:r>
            <a:r>
              <a:rPr lang="en-US" dirty="0" smtClean="0"/>
              <a:t>:</a:t>
            </a:r>
          </a:p>
          <a:p>
            <a:endParaRPr lang="en-US" dirty="0"/>
          </a:p>
          <a:p>
            <a:endParaRPr lang="en-CA" dirty="0" smtClean="0">
              <a:solidFill>
                <a:prstClr val="black"/>
              </a:solidFill>
            </a:endParaRPr>
          </a:p>
          <a:p>
            <a:r>
              <a:rPr lang="en-CA" dirty="0" smtClean="0">
                <a:solidFill>
                  <a:prstClr val="black"/>
                </a:solidFill>
              </a:rPr>
              <a:t>Communication: </a:t>
            </a:r>
            <a:r>
              <a:rPr lang="en-CA" dirty="0" smtClean="0">
                <a:solidFill>
                  <a:prstClr val="black"/>
                </a:solidFill>
              </a:rPr>
              <a:t>verbal, sign, PECS, is there a communication book?, </a:t>
            </a:r>
            <a:r>
              <a:rPr lang="en-CA" dirty="0" err="1" smtClean="0">
                <a:solidFill>
                  <a:prstClr val="black"/>
                </a:solidFill>
              </a:rPr>
              <a:t>ipad</a:t>
            </a:r>
            <a:r>
              <a:rPr lang="en-CA" dirty="0" smtClean="0">
                <a:solidFill>
                  <a:prstClr val="black"/>
                </a:solidFill>
              </a:rPr>
              <a:t>?</a:t>
            </a:r>
          </a:p>
          <a:p>
            <a:endParaRPr lang="en-CA" dirty="0">
              <a:solidFill>
                <a:prstClr val="black"/>
              </a:solidFill>
            </a:endParaRPr>
          </a:p>
          <a:p>
            <a:r>
              <a:rPr lang="en-CA" dirty="0">
                <a:solidFill>
                  <a:prstClr val="black"/>
                </a:solidFill>
              </a:rPr>
              <a:t>Sensory Integration</a:t>
            </a:r>
            <a:r>
              <a:rPr lang="en-CA" dirty="0" smtClean="0">
                <a:solidFill>
                  <a:prstClr val="black"/>
                </a:solidFill>
              </a:rPr>
              <a:t>: fluorescent lighting, noise, difficulty with touch</a:t>
            </a:r>
          </a:p>
          <a:p>
            <a:endParaRPr lang="en-CA" dirty="0">
              <a:solidFill>
                <a:prstClr val="black"/>
              </a:solidFill>
            </a:endParaRPr>
          </a:p>
          <a:p>
            <a:r>
              <a:rPr lang="en-CA" dirty="0">
                <a:solidFill>
                  <a:prstClr val="black"/>
                </a:solidFill>
              </a:rPr>
              <a:t>Response to Pain/Distress</a:t>
            </a:r>
            <a:r>
              <a:rPr lang="en-CA" dirty="0" smtClean="0">
                <a:solidFill>
                  <a:prstClr val="black"/>
                </a:solidFill>
              </a:rPr>
              <a:t>: localizes pain, can verbalize?  Becomes aggressive or irritable?</a:t>
            </a:r>
          </a:p>
          <a:p>
            <a:endParaRPr lang="en-CA" dirty="0">
              <a:solidFill>
                <a:prstClr val="black"/>
              </a:solidFill>
            </a:endParaRPr>
          </a:p>
          <a:p>
            <a:r>
              <a:rPr lang="en-CA" dirty="0">
                <a:solidFill>
                  <a:prstClr val="black"/>
                </a:solidFill>
              </a:rPr>
              <a:t>Mobility</a:t>
            </a:r>
            <a:r>
              <a:rPr lang="en-CA" dirty="0" smtClean="0">
                <a:solidFill>
                  <a:prstClr val="black"/>
                </a:solidFill>
              </a:rPr>
              <a:t>: wheelchair, cane, walker, </a:t>
            </a:r>
            <a:r>
              <a:rPr lang="en-CA" dirty="0" smtClean="0">
                <a:solidFill>
                  <a:prstClr val="black"/>
                </a:solidFill>
              </a:rPr>
              <a:t>how do they transfer to the exam table</a:t>
            </a:r>
            <a:endParaRPr lang="en-CA" dirty="0" smtClean="0">
              <a:solidFill>
                <a:prstClr val="black"/>
              </a:solidFill>
            </a:endParaRPr>
          </a:p>
          <a:p>
            <a:endParaRPr lang="en-CA" dirty="0">
              <a:solidFill>
                <a:prstClr val="black"/>
              </a:solidFill>
            </a:endParaRPr>
          </a:p>
          <a:p>
            <a:r>
              <a:rPr lang="en-CA" dirty="0">
                <a:solidFill>
                  <a:prstClr val="black"/>
                </a:solidFill>
              </a:rPr>
              <a:t>Safety Concerns</a:t>
            </a:r>
            <a:r>
              <a:rPr lang="en-CA" dirty="0" smtClean="0">
                <a:solidFill>
                  <a:prstClr val="black"/>
                </a:solidFill>
              </a:rPr>
              <a:t>: pica, flight – anything the medical staff need to know about</a:t>
            </a:r>
          </a:p>
          <a:p>
            <a:endParaRPr lang="en-CA" dirty="0">
              <a:solidFill>
                <a:prstClr val="black"/>
              </a:solidFill>
            </a:endParaRPr>
          </a:p>
          <a:p>
            <a:r>
              <a:rPr lang="en-CA" dirty="0" smtClean="0">
                <a:solidFill>
                  <a:prstClr val="black"/>
                </a:solidFill>
              </a:rPr>
              <a:t>How does the patient respond to physical examination?  </a:t>
            </a:r>
            <a:endParaRPr lang="en-CA" dirty="0" smtClean="0">
              <a:solidFill>
                <a:prstClr val="black"/>
              </a:solidFill>
            </a:endParaRPr>
          </a:p>
          <a:p>
            <a:endParaRPr lang="en-CA" dirty="0">
              <a:solidFill>
                <a:prstClr val="black"/>
              </a:solidFill>
            </a:endParaRPr>
          </a:p>
          <a:p>
            <a:endParaRPr lang="en-US" dirty="0"/>
          </a:p>
        </p:txBody>
      </p:sp>
    </p:spTree>
    <p:extLst>
      <p:ext uri="{BB962C8B-B14F-4D97-AF65-F5344CB8AC3E}">
        <p14:creationId xmlns:p14="http://schemas.microsoft.com/office/powerpoint/2010/main" val="3257996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1200" y="3429000"/>
            <a:ext cx="7848600" cy="28956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4" name="Rectangle 3"/>
          <p:cNvSpPr/>
          <p:nvPr/>
        </p:nvSpPr>
        <p:spPr>
          <a:xfrm>
            <a:off x="1981200" y="3429000"/>
            <a:ext cx="78486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8011" y="131805"/>
            <a:ext cx="9144000" cy="6858000"/>
          </a:xfrm>
          <a:prstGeom prst="rect">
            <a:avLst/>
          </a:prstGeom>
        </p:spPr>
      </p:pic>
      <p:sp>
        <p:nvSpPr>
          <p:cNvPr id="7" name="TextBox 6"/>
          <p:cNvSpPr txBox="1"/>
          <p:nvPr/>
        </p:nvSpPr>
        <p:spPr>
          <a:xfrm>
            <a:off x="1878228" y="1894703"/>
            <a:ext cx="7249297" cy="2862322"/>
          </a:xfrm>
          <a:prstGeom prst="rect">
            <a:avLst/>
          </a:prstGeom>
          <a:noFill/>
        </p:spPr>
        <p:txBody>
          <a:bodyPr wrap="square" rtlCol="0">
            <a:spAutoFit/>
          </a:bodyPr>
          <a:lstStyle/>
          <a:p>
            <a:r>
              <a:rPr lang="en-CA" dirty="0">
                <a:solidFill>
                  <a:prstClr val="black"/>
                </a:solidFill>
              </a:rPr>
              <a:t>Aides for appointments:  picture schedule, ‘first-then’, important rewards or routines</a:t>
            </a:r>
          </a:p>
          <a:p>
            <a:endParaRPr lang="en-CA" dirty="0">
              <a:solidFill>
                <a:prstClr val="black"/>
              </a:solidFill>
            </a:endParaRPr>
          </a:p>
          <a:p>
            <a:r>
              <a:rPr lang="en-CA" dirty="0">
                <a:solidFill>
                  <a:prstClr val="black"/>
                </a:solidFill>
              </a:rPr>
              <a:t>Personal interests to help get to know the individual?  </a:t>
            </a:r>
            <a:endParaRPr lang="en-CA" dirty="0" smtClean="0">
              <a:solidFill>
                <a:prstClr val="black"/>
              </a:solidFill>
            </a:endParaRPr>
          </a:p>
          <a:p>
            <a:r>
              <a:rPr lang="en-CA" dirty="0" smtClean="0">
                <a:solidFill>
                  <a:prstClr val="black"/>
                </a:solidFill>
              </a:rPr>
              <a:t>Ex</a:t>
            </a:r>
            <a:r>
              <a:rPr lang="en-CA" dirty="0">
                <a:solidFill>
                  <a:prstClr val="black"/>
                </a:solidFill>
              </a:rPr>
              <a:t>. Loves the </a:t>
            </a:r>
            <a:r>
              <a:rPr lang="en-CA" dirty="0" smtClean="0">
                <a:solidFill>
                  <a:prstClr val="black"/>
                </a:solidFill>
              </a:rPr>
              <a:t>Montreal Canadians</a:t>
            </a:r>
            <a:endParaRPr lang="en-CA" dirty="0">
              <a:solidFill>
                <a:prstClr val="black"/>
              </a:solidFill>
            </a:endParaRPr>
          </a:p>
          <a:p>
            <a:endParaRPr lang="en-US" dirty="0" smtClean="0"/>
          </a:p>
          <a:p>
            <a:endParaRPr lang="en-US" dirty="0"/>
          </a:p>
          <a:p>
            <a:r>
              <a:rPr lang="en-US" dirty="0" smtClean="0"/>
              <a:t>Story </a:t>
            </a:r>
            <a:r>
              <a:rPr lang="en-US" dirty="0" smtClean="0"/>
              <a:t>lines, step by steps – using real photos is great if possible!</a:t>
            </a:r>
          </a:p>
          <a:p>
            <a:endParaRPr lang="en-US" dirty="0"/>
          </a:p>
          <a:p>
            <a:endParaRPr lang="en-US" dirty="0"/>
          </a:p>
        </p:txBody>
      </p:sp>
      <p:pic>
        <p:nvPicPr>
          <p:cNvPr id="1026" name="Picture 2" descr="https://s-media-cache-ak0.pinimg.com/236x/99/15/97/99159777bace63818c13fba5269997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3753" y="2710332"/>
            <a:ext cx="2126305" cy="2743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538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1200" y="3429000"/>
            <a:ext cx="7848600" cy="28956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4" name="Rectangle 3"/>
          <p:cNvSpPr/>
          <p:nvPr/>
        </p:nvSpPr>
        <p:spPr>
          <a:xfrm>
            <a:off x="1981200" y="3429000"/>
            <a:ext cx="78486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297" y="0"/>
            <a:ext cx="9144000" cy="6858000"/>
          </a:xfrm>
          <a:prstGeom prst="rect">
            <a:avLst/>
          </a:prstGeom>
        </p:spPr>
      </p:pic>
      <p:sp>
        <p:nvSpPr>
          <p:cNvPr id="7" name="TextBox 6"/>
          <p:cNvSpPr txBox="1"/>
          <p:nvPr/>
        </p:nvSpPr>
        <p:spPr>
          <a:xfrm>
            <a:off x="2150076" y="1746422"/>
            <a:ext cx="7249297" cy="369332"/>
          </a:xfrm>
          <a:prstGeom prst="rect">
            <a:avLst/>
          </a:prstGeom>
          <a:noFill/>
        </p:spPr>
        <p:txBody>
          <a:bodyPr wrap="square" rtlCol="0">
            <a:spAutoFit/>
          </a:bodyPr>
          <a:lstStyle/>
          <a:p>
            <a:r>
              <a:rPr lang="en-US" dirty="0" smtClean="0"/>
              <a:t>Family History </a:t>
            </a:r>
            <a:r>
              <a:rPr lang="en-US" dirty="0" smtClean="0"/>
              <a:t>– Very helpful to have the help of caregivers in obtaining </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7170" t="27492" r="2374"/>
          <a:stretch/>
        </p:blipFill>
        <p:spPr bwMode="auto">
          <a:xfrm>
            <a:off x="2250829" y="2327765"/>
            <a:ext cx="6420897" cy="3491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5425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1200" y="3429000"/>
            <a:ext cx="7848600" cy="28956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4" name="Rectangle 3"/>
          <p:cNvSpPr/>
          <p:nvPr/>
        </p:nvSpPr>
        <p:spPr>
          <a:xfrm>
            <a:off x="1981200" y="3429000"/>
            <a:ext cx="78486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297" y="0"/>
            <a:ext cx="9144000" cy="68580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4065539514"/>
              </p:ext>
            </p:extLst>
          </p:nvPr>
        </p:nvGraphicFramePr>
        <p:xfrm>
          <a:off x="1106989" y="997301"/>
          <a:ext cx="5042602" cy="5033989"/>
        </p:xfrm>
        <a:graphic>
          <a:graphicData uri="http://schemas.openxmlformats.org/drawingml/2006/table">
            <a:tbl>
              <a:tblPr firstRow="1" firstCol="1" bandRow="1" bandCol="1"/>
              <a:tblGrid>
                <a:gridCol w="1868384"/>
                <a:gridCol w="3174218"/>
              </a:tblGrid>
              <a:tr h="213013">
                <a:tc>
                  <a:txBody>
                    <a:bodyPr/>
                    <a:lstStyle/>
                    <a:p>
                      <a:pPr marL="0" marR="0">
                        <a:lnSpc>
                          <a:spcPct val="115000"/>
                        </a:lnSpc>
                        <a:spcBef>
                          <a:spcPts val="0"/>
                        </a:spcBef>
                        <a:spcAft>
                          <a:spcPts val="0"/>
                        </a:spcAft>
                      </a:pPr>
                      <a:r>
                        <a:rPr lang="en-CA" sz="1100" b="1" dirty="0">
                          <a:effectLst/>
                          <a:latin typeface="Calibri"/>
                          <a:ea typeface="Calibri"/>
                          <a:cs typeface="Times New Roman"/>
                        </a:rPr>
                        <a:t>Symptom:</a:t>
                      </a:r>
                      <a:endParaRPr lang="en-CA" sz="1000" dirty="0">
                        <a:effectLst/>
                        <a:latin typeface="Calibri"/>
                        <a:ea typeface="Calibri"/>
                        <a:cs typeface="Times New Roman"/>
                      </a:endParaRPr>
                    </a:p>
                  </a:txBody>
                  <a:tcPr marL="63751" marR="6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CA" sz="1100" b="1">
                          <a:effectLst/>
                          <a:latin typeface="Calibri"/>
                          <a:ea typeface="Calibri"/>
                          <a:cs typeface="Times New Roman"/>
                        </a:rPr>
                        <a:t>Please describe:</a:t>
                      </a:r>
                      <a:endParaRPr lang="en-CA" sz="1000">
                        <a:effectLst/>
                        <a:latin typeface="Calibri"/>
                        <a:ea typeface="Calibri"/>
                        <a:cs typeface="Times New Roman"/>
                      </a:endParaRPr>
                    </a:p>
                  </a:txBody>
                  <a:tcPr marL="63751" marR="6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202">
                <a:tc>
                  <a:txBody>
                    <a:bodyPr/>
                    <a:lstStyle/>
                    <a:p>
                      <a:pPr marL="0" marR="0">
                        <a:lnSpc>
                          <a:spcPct val="115000"/>
                        </a:lnSpc>
                        <a:spcBef>
                          <a:spcPts val="0"/>
                        </a:spcBef>
                        <a:spcAft>
                          <a:spcPts val="0"/>
                        </a:spcAft>
                      </a:pPr>
                      <a:r>
                        <a:rPr lang="en-CA" sz="1100">
                          <a:effectLst/>
                          <a:latin typeface="Calibri"/>
                          <a:ea typeface="Calibri"/>
                          <a:cs typeface="Times New Roman"/>
                        </a:rPr>
                        <a:t>Lethargy/Weakness</a:t>
                      </a:r>
                      <a:endParaRPr lang="en-CA" sz="1000">
                        <a:effectLst/>
                        <a:latin typeface="Calibri"/>
                        <a:ea typeface="Calibri"/>
                        <a:cs typeface="Times New Roman"/>
                      </a:endParaRPr>
                    </a:p>
                  </a:txBody>
                  <a:tcPr marL="63751" marR="6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CA" sz="1200" dirty="0">
                          <a:effectLst/>
                          <a:latin typeface="Calibri"/>
                          <a:ea typeface="Calibri"/>
                          <a:cs typeface="Times New Roman"/>
                        </a:rPr>
                        <a:t> </a:t>
                      </a:r>
                      <a:r>
                        <a:rPr lang="en-CA" sz="1200" dirty="0" smtClean="0">
                          <a:effectLst/>
                          <a:latin typeface="Calibri"/>
                          <a:ea typeface="Calibri"/>
                          <a:cs typeface="Times New Roman"/>
                        </a:rPr>
                        <a:t> - is it new, localized</a:t>
                      </a:r>
                      <a:r>
                        <a:rPr lang="en-CA" sz="1200" baseline="0" dirty="0" smtClean="0">
                          <a:effectLst/>
                          <a:latin typeface="Calibri"/>
                          <a:ea typeface="Calibri"/>
                          <a:cs typeface="Times New Roman"/>
                        </a:rPr>
                        <a:t> or generalized</a:t>
                      </a:r>
                      <a:endParaRPr lang="en-CA" sz="1000" dirty="0">
                        <a:effectLst/>
                        <a:latin typeface="Calibri"/>
                        <a:ea typeface="Calibri"/>
                        <a:cs typeface="Times New Roman"/>
                      </a:endParaRPr>
                    </a:p>
                  </a:txBody>
                  <a:tcPr marL="63751" marR="6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202">
                <a:tc>
                  <a:txBody>
                    <a:bodyPr/>
                    <a:lstStyle/>
                    <a:p>
                      <a:pPr marL="0" marR="0">
                        <a:lnSpc>
                          <a:spcPct val="115000"/>
                        </a:lnSpc>
                        <a:spcBef>
                          <a:spcPts val="0"/>
                        </a:spcBef>
                        <a:spcAft>
                          <a:spcPts val="0"/>
                        </a:spcAft>
                      </a:pPr>
                      <a:r>
                        <a:rPr lang="en-CA" sz="1100">
                          <a:effectLst/>
                          <a:latin typeface="Calibri"/>
                          <a:ea typeface="Calibri"/>
                          <a:cs typeface="Times New Roman"/>
                        </a:rPr>
                        <a:t>Weight (under/overweight)</a:t>
                      </a:r>
                      <a:endParaRPr lang="en-CA" sz="1000">
                        <a:effectLst/>
                        <a:latin typeface="Calibri"/>
                        <a:ea typeface="Calibri"/>
                        <a:cs typeface="Times New Roman"/>
                      </a:endParaRPr>
                    </a:p>
                  </a:txBody>
                  <a:tcPr marL="63751" marR="6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CA" sz="1200" dirty="0">
                          <a:effectLst/>
                          <a:latin typeface="Calibri"/>
                          <a:ea typeface="Calibri"/>
                          <a:cs typeface="Times New Roman"/>
                        </a:rPr>
                        <a:t> </a:t>
                      </a:r>
                      <a:r>
                        <a:rPr lang="en-CA" sz="1200" dirty="0" smtClean="0">
                          <a:effectLst/>
                          <a:latin typeface="Calibri"/>
                          <a:ea typeface="Calibri"/>
                          <a:cs typeface="Times New Roman"/>
                        </a:rPr>
                        <a:t>- is</a:t>
                      </a:r>
                      <a:r>
                        <a:rPr lang="en-CA" sz="1200" baseline="0" dirty="0" smtClean="0">
                          <a:effectLst/>
                          <a:latin typeface="Calibri"/>
                          <a:ea typeface="Calibri"/>
                          <a:cs typeface="Times New Roman"/>
                        </a:rPr>
                        <a:t> weight changing, is diet a problem</a:t>
                      </a:r>
                      <a:endParaRPr lang="en-CA" sz="1000" dirty="0">
                        <a:effectLst/>
                        <a:latin typeface="Calibri"/>
                        <a:ea typeface="Calibri"/>
                        <a:cs typeface="Times New Roman"/>
                      </a:endParaRPr>
                    </a:p>
                  </a:txBody>
                  <a:tcPr marL="63751" marR="6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202">
                <a:tc>
                  <a:txBody>
                    <a:bodyPr/>
                    <a:lstStyle/>
                    <a:p>
                      <a:pPr marL="0" marR="0">
                        <a:lnSpc>
                          <a:spcPct val="115000"/>
                        </a:lnSpc>
                        <a:spcBef>
                          <a:spcPts val="0"/>
                        </a:spcBef>
                        <a:spcAft>
                          <a:spcPts val="0"/>
                        </a:spcAft>
                      </a:pPr>
                      <a:r>
                        <a:rPr lang="en-CA" sz="1100">
                          <a:effectLst/>
                          <a:latin typeface="Calibri"/>
                          <a:ea typeface="Calibri"/>
                          <a:cs typeface="Times New Roman"/>
                        </a:rPr>
                        <a:t>Spasticity/Contractures</a:t>
                      </a:r>
                      <a:endParaRPr lang="en-CA" sz="1000">
                        <a:effectLst/>
                        <a:latin typeface="Calibri"/>
                        <a:ea typeface="Calibri"/>
                        <a:cs typeface="Times New Roman"/>
                      </a:endParaRPr>
                    </a:p>
                  </a:txBody>
                  <a:tcPr marL="63751" marR="6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CA" sz="1200" dirty="0">
                          <a:effectLst/>
                          <a:latin typeface="Calibri"/>
                          <a:ea typeface="Calibri"/>
                          <a:cs typeface="Times New Roman"/>
                        </a:rPr>
                        <a:t> </a:t>
                      </a:r>
                      <a:r>
                        <a:rPr lang="en-CA" sz="1200" dirty="0" smtClean="0">
                          <a:effectLst/>
                          <a:latin typeface="Calibri"/>
                          <a:ea typeface="Calibri"/>
                          <a:cs typeface="Times New Roman"/>
                        </a:rPr>
                        <a:t>affecting function</a:t>
                      </a:r>
                      <a:r>
                        <a:rPr lang="en-CA" sz="1200" baseline="0" dirty="0" smtClean="0">
                          <a:effectLst/>
                          <a:latin typeface="Calibri"/>
                          <a:ea typeface="Calibri"/>
                          <a:cs typeface="Times New Roman"/>
                        </a:rPr>
                        <a:t> ex. Ability to feed oneself?</a:t>
                      </a:r>
                      <a:endParaRPr lang="en-CA" sz="1000" dirty="0">
                        <a:effectLst/>
                        <a:latin typeface="Calibri"/>
                        <a:ea typeface="Calibri"/>
                        <a:cs typeface="Times New Roman"/>
                      </a:endParaRPr>
                    </a:p>
                  </a:txBody>
                  <a:tcPr marL="63751" marR="6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468">
                <a:tc>
                  <a:txBody>
                    <a:bodyPr/>
                    <a:lstStyle/>
                    <a:p>
                      <a:pPr marL="0" marR="0">
                        <a:lnSpc>
                          <a:spcPct val="115000"/>
                        </a:lnSpc>
                        <a:spcBef>
                          <a:spcPts val="0"/>
                        </a:spcBef>
                        <a:spcAft>
                          <a:spcPts val="0"/>
                        </a:spcAft>
                      </a:pPr>
                      <a:r>
                        <a:rPr lang="en-CA" sz="1100">
                          <a:effectLst/>
                          <a:latin typeface="Calibri"/>
                          <a:ea typeface="Calibri"/>
                          <a:cs typeface="Times New Roman"/>
                        </a:rPr>
                        <a:t>Skin Issue</a:t>
                      </a:r>
                      <a:endParaRPr lang="en-CA" sz="1000">
                        <a:effectLst/>
                        <a:latin typeface="Calibri"/>
                        <a:ea typeface="Calibri"/>
                        <a:cs typeface="Times New Roman"/>
                      </a:endParaRPr>
                    </a:p>
                  </a:txBody>
                  <a:tcPr marL="63751" marR="6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CA" sz="1200" dirty="0">
                          <a:effectLst/>
                          <a:latin typeface="Calibri"/>
                          <a:ea typeface="Calibri"/>
                          <a:cs typeface="Times New Roman"/>
                        </a:rPr>
                        <a:t> </a:t>
                      </a:r>
                      <a:r>
                        <a:rPr lang="en-CA" sz="1200" dirty="0" smtClean="0">
                          <a:effectLst/>
                          <a:latin typeface="Calibri"/>
                          <a:ea typeface="Calibri"/>
                          <a:cs typeface="Times New Roman"/>
                        </a:rPr>
                        <a:t>rashes, pressure sores for w/c bound pts</a:t>
                      </a:r>
                      <a:endParaRPr lang="en-CA" sz="1000" dirty="0">
                        <a:effectLst/>
                        <a:latin typeface="Calibri"/>
                        <a:ea typeface="Calibri"/>
                        <a:cs typeface="Times New Roman"/>
                      </a:endParaRPr>
                    </a:p>
                  </a:txBody>
                  <a:tcPr marL="63751" marR="6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202">
                <a:tc>
                  <a:txBody>
                    <a:bodyPr/>
                    <a:lstStyle/>
                    <a:p>
                      <a:pPr marL="0" marR="0">
                        <a:lnSpc>
                          <a:spcPct val="115000"/>
                        </a:lnSpc>
                        <a:spcBef>
                          <a:spcPts val="0"/>
                        </a:spcBef>
                        <a:spcAft>
                          <a:spcPts val="0"/>
                        </a:spcAft>
                      </a:pPr>
                      <a:r>
                        <a:rPr lang="en-CA" sz="1100">
                          <a:effectLst/>
                          <a:latin typeface="Calibri"/>
                          <a:ea typeface="Calibri"/>
                          <a:cs typeface="Times New Roman"/>
                        </a:rPr>
                        <a:t>Dental Problems</a:t>
                      </a:r>
                      <a:endParaRPr lang="en-CA" sz="1000">
                        <a:effectLst/>
                        <a:latin typeface="Calibri"/>
                        <a:ea typeface="Calibri"/>
                        <a:cs typeface="Times New Roman"/>
                      </a:endParaRPr>
                    </a:p>
                  </a:txBody>
                  <a:tcPr marL="63751" marR="6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CA" sz="1200" dirty="0">
                          <a:effectLst/>
                          <a:latin typeface="Calibri"/>
                          <a:ea typeface="Calibri"/>
                          <a:cs typeface="Times New Roman"/>
                        </a:rPr>
                        <a:t> </a:t>
                      </a:r>
                      <a:r>
                        <a:rPr lang="en-CA" sz="1200" dirty="0" smtClean="0">
                          <a:effectLst/>
                          <a:latin typeface="Calibri"/>
                          <a:ea typeface="Calibri"/>
                          <a:cs typeface="Times New Roman"/>
                        </a:rPr>
                        <a:t>regular</a:t>
                      </a:r>
                      <a:r>
                        <a:rPr lang="en-CA" sz="1200" baseline="0" dirty="0" smtClean="0">
                          <a:effectLst/>
                          <a:latin typeface="Calibri"/>
                          <a:ea typeface="Calibri"/>
                          <a:cs typeface="Times New Roman"/>
                        </a:rPr>
                        <a:t> dental possible?</a:t>
                      </a:r>
                      <a:endParaRPr lang="en-CA" sz="1000" dirty="0">
                        <a:effectLst/>
                        <a:latin typeface="Calibri"/>
                        <a:ea typeface="Calibri"/>
                        <a:cs typeface="Times New Roman"/>
                      </a:endParaRPr>
                    </a:p>
                  </a:txBody>
                  <a:tcPr marL="63751" marR="6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202">
                <a:tc>
                  <a:txBody>
                    <a:bodyPr/>
                    <a:lstStyle/>
                    <a:p>
                      <a:pPr marL="0" marR="0">
                        <a:lnSpc>
                          <a:spcPct val="115000"/>
                        </a:lnSpc>
                        <a:spcBef>
                          <a:spcPts val="0"/>
                        </a:spcBef>
                        <a:spcAft>
                          <a:spcPts val="0"/>
                        </a:spcAft>
                      </a:pPr>
                      <a:r>
                        <a:rPr lang="en-CA" sz="1100">
                          <a:effectLst/>
                          <a:latin typeface="Calibri"/>
                          <a:ea typeface="Calibri"/>
                          <a:cs typeface="Times New Roman"/>
                        </a:rPr>
                        <a:t>Vision Problem</a:t>
                      </a:r>
                      <a:endParaRPr lang="en-CA" sz="1000">
                        <a:effectLst/>
                        <a:latin typeface="Calibri"/>
                        <a:ea typeface="Calibri"/>
                        <a:cs typeface="Times New Roman"/>
                      </a:endParaRPr>
                    </a:p>
                  </a:txBody>
                  <a:tcPr marL="63751" marR="6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CA" sz="1200" dirty="0">
                          <a:effectLst/>
                          <a:latin typeface="Calibri"/>
                          <a:ea typeface="Calibri"/>
                          <a:cs typeface="Times New Roman"/>
                        </a:rPr>
                        <a:t> </a:t>
                      </a:r>
                      <a:r>
                        <a:rPr lang="en-CA" sz="1200" dirty="0" smtClean="0">
                          <a:effectLst/>
                          <a:latin typeface="Calibri"/>
                          <a:ea typeface="Calibri"/>
                          <a:cs typeface="Times New Roman"/>
                        </a:rPr>
                        <a:t>has vision been checked?</a:t>
                      </a:r>
                    </a:p>
                  </a:txBody>
                  <a:tcPr marL="63751" marR="6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202">
                <a:tc>
                  <a:txBody>
                    <a:bodyPr/>
                    <a:lstStyle/>
                    <a:p>
                      <a:pPr marL="0" marR="0">
                        <a:lnSpc>
                          <a:spcPct val="115000"/>
                        </a:lnSpc>
                        <a:spcBef>
                          <a:spcPts val="0"/>
                        </a:spcBef>
                        <a:spcAft>
                          <a:spcPts val="0"/>
                        </a:spcAft>
                      </a:pPr>
                      <a:r>
                        <a:rPr lang="en-CA" sz="1100">
                          <a:effectLst/>
                          <a:latin typeface="Calibri"/>
                          <a:ea typeface="Calibri"/>
                          <a:cs typeface="Times New Roman"/>
                        </a:rPr>
                        <a:t>Hearing Problem</a:t>
                      </a:r>
                      <a:endParaRPr lang="en-CA" sz="1000">
                        <a:effectLst/>
                        <a:latin typeface="Calibri"/>
                        <a:ea typeface="Calibri"/>
                        <a:cs typeface="Times New Roman"/>
                      </a:endParaRPr>
                    </a:p>
                  </a:txBody>
                  <a:tcPr marL="63751" marR="6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CA" sz="1200" dirty="0">
                          <a:effectLst/>
                          <a:latin typeface="Calibri"/>
                          <a:ea typeface="Calibri"/>
                          <a:cs typeface="Times New Roman"/>
                        </a:rPr>
                        <a:t> </a:t>
                      </a:r>
                      <a:r>
                        <a:rPr lang="en-CA" sz="1200" dirty="0" smtClean="0">
                          <a:effectLst/>
                          <a:latin typeface="Calibri"/>
                          <a:ea typeface="Calibri"/>
                          <a:cs typeface="Times New Roman"/>
                        </a:rPr>
                        <a:t>has</a:t>
                      </a:r>
                      <a:r>
                        <a:rPr lang="en-CA" sz="1200" baseline="0" dirty="0" smtClean="0">
                          <a:effectLst/>
                          <a:latin typeface="Calibri"/>
                          <a:ea typeface="Calibri"/>
                          <a:cs typeface="Times New Roman"/>
                        </a:rPr>
                        <a:t> hearing been checked, wax buildup?</a:t>
                      </a:r>
                      <a:endParaRPr lang="en-CA" sz="1000" dirty="0">
                        <a:effectLst/>
                        <a:latin typeface="Calibri"/>
                        <a:ea typeface="Calibri"/>
                        <a:cs typeface="Times New Roman"/>
                      </a:endParaRPr>
                    </a:p>
                  </a:txBody>
                  <a:tcPr marL="63751" marR="6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202">
                <a:tc>
                  <a:txBody>
                    <a:bodyPr/>
                    <a:lstStyle/>
                    <a:p>
                      <a:pPr marL="0" marR="0">
                        <a:lnSpc>
                          <a:spcPct val="115000"/>
                        </a:lnSpc>
                        <a:spcBef>
                          <a:spcPts val="0"/>
                        </a:spcBef>
                        <a:spcAft>
                          <a:spcPts val="0"/>
                        </a:spcAft>
                      </a:pPr>
                      <a:r>
                        <a:rPr lang="en-CA" sz="1100">
                          <a:effectLst/>
                          <a:latin typeface="Calibri"/>
                          <a:ea typeface="Calibri"/>
                          <a:cs typeface="Times New Roman"/>
                        </a:rPr>
                        <a:t>Sleep Apnea</a:t>
                      </a:r>
                      <a:endParaRPr lang="en-CA" sz="1000">
                        <a:effectLst/>
                        <a:latin typeface="Calibri"/>
                        <a:ea typeface="Calibri"/>
                        <a:cs typeface="Times New Roman"/>
                      </a:endParaRPr>
                    </a:p>
                  </a:txBody>
                  <a:tcPr marL="63751" marR="6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CA" sz="1200" dirty="0">
                          <a:effectLst/>
                          <a:latin typeface="Calibri"/>
                          <a:ea typeface="Calibri"/>
                          <a:cs typeface="Times New Roman"/>
                        </a:rPr>
                        <a:t> </a:t>
                      </a:r>
                      <a:r>
                        <a:rPr lang="en-CA" sz="1200" dirty="0" smtClean="0">
                          <a:effectLst/>
                          <a:latin typeface="Calibri"/>
                          <a:ea typeface="Calibri"/>
                          <a:cs typeface="Times New Roman"/>
                        </a:rPr>
                        <a:t>-snoring, gasping</a:t>
                      </a:r>
                      <a:r>
                        <a:rPr lang="en-CA" sz="1200" baseline="0" dirty="0" smtClean="0">
                          <a:effectLst/>
                          <a:latin typeface="Calibri"/>
                          <a:ea typeface="Calibri"/>
                          <a:cs typeface="Times New Roman"/>
                        </a:rPr>
                        <a:t> in the night or stopping breathing, morning headache, sleepiness</a:t>
                      </a:r>
                      <a:endParaRPr lang="en-CA" sz="1000" dirty="0">
                        <a:effectLst/>
                        <a:latin typeface="Calibri"/>
                        <a:ea typeface="Calibri"/>
                        <a:cs typeface="Times New Roman"/>
                      </a:endParaRPr>
                    </a:p>
                  </a:txBody>
                  <a:tcPr marL="63751" marR="6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202">
                <a:tc>
                  <a:txBody>
                    <a:bodyPr/>
                    <a:lstStyle/>
                    <a:p>
                      <a:pPr marL="0" marR="0">
                        <a:lnSpc>
                          <a:spcPct val="115000"/>
                        </a:lnSpc>
                        <a:spcBef>
                          <a:spcPts val="0"/>
                        </a:spcBef>
                        <a:spcAft>
                          <a:spcPts val="0"/>
                        </a:spcAft>
                      </a:pPr>
                      <a:r>
                        <a:rPr lang="en-CA" sz="1100">
                          <a:effectLst/>
                          <a:latin typeface="Calibri"/>
                          <a:ea typeface="Calibri"/>
                          <a:cs typeface="Times New Roman"/>
                        </a:rPr>
                        <a:t>Recurrent Pneumonia</a:t>
                      </a:r>
                      <a:endParaRPr lang="en-CA" sz="1000">
                        <a:effectLst/>
                        <a:latin typeface="Calibri"/>
                        <a:ea typeface="Calibri"/>
                        <a:cs typeface="Times New Roman"/>
                      </a:endParaRPr>
                    </a:p>
                  </a:txBody>
                  <a:tcPr marL="63751" marR="6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CA" sz="1200" dirty="0">
                          <a:effectLst/>
                          <a:latin typeface="Calibri"/>
                          <a:ea typeface="Calibri"/>
                          <a:cs typeface="Times New Roman"/>
                        </a:rPr>
                        <a:t> </a:t>
                      </a:r>
                      <a:endParaRPr lang="en-CA" sz="1000" dirty="0">
                        <a:effectLst/>
                        <a:latin typeface="Calibri"/>
                        <a:ea typeface="Calibri"/>
                        <a:cs typeface="Times New Roman"/>
                      </a:endParaRPr>
                    </a:p>
                  </a:txBody>
                  <a:tcPr marL="63751" marR="6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468">
                <a:tc>
                  <a:txBody>
                    <a:bodyPr/>
                    <a:lstStyle/>
                    <a:p>
                      <a:pPr marL="0" marR="0">
                        <a:lnSpc>
                          <a:spcPct val="115000"/>
                        </a:lnSpc>
                        <a:spcBef>
                          <a:spcPts val="0"/>
                        </a:spcBef>
                        <a:spcAft>
                          <a:spcPts val="0"/>
                        </a:spcAft>
                      </a:pPr>
                      <a:r>
                        <a:rPr lang="en-CA" sz="1100">
                          <a:effectLst/>
                          <a:latin typeface="Calibri"/>
                          <a:ea typeface="Calibri"/>
                          <a:cs typeface="Times New Roman"/>
                        </a:rPr>
                        <a:t>Swallowing concern</a:t>
                      </a:r>
                      <a:endParaRPr lang="en-CA" sz="1000">
                        <a:effectLst/>
                        <a:latin typeface="Calibri"/>
                        <a:ea typeface="Calibri"/>
                        <a:cs typeface="Times New Roman"/>
                      </a:endParaRPr>
                    </a:p>
                  </a:txBody>
                  <a:tcPr marL="63751" marR="6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CA" sz="1200" dirty="0">
                          <a:effectLst/>
                          <a:latin typeface="Calibri"/>
                          <a:ea typeface="Calibri"/>
                          <a:cs typeface="Times New Roman"/>
                        </a:rPr>
                        <a:t> </a:t>
                      </a:r>
                      <a:r>
                        <a:rPr lang="en-CA" sz="1200" dirty="0" smtClean="0">
                          <a:effectLst/>
                          <a:latin typeface="Calibri"/>
                          <a:ea typeface="Calibri"/>
                          <a:cs typeface="Times New Roman"/>
                        </a:rPr>
                        <a:t>-coughing,</a:t>
                      </a:r>
                      <a:r>
                        <a:rPr lang="en-CA" sz="1200" baseline="0" dirty="0" smtClean="0">
                          <a:effectLst/>
                          <a:latin typeface="Calibri"/>
                          <a:ea typeface="Calibri"/>
                          <a:cs typeface="Times New Roman"/>
                        </a:rPr>
                        <a:t> choking with feeding, rumination</a:t>
                      </a:r>
                      <a:endParaRPr lang="en-CA" sz="1000" dirty="0">
                        <a:effectLst/>
                        <a:latin typeface="Calibri"/>
                        <a:ea typeface="Calibri"/>
                        <a:cs typeface="Times New Roman"/>
                      </a:endParaRPr>
                    </a:p>
                  </a:txBody>
                  <a:tcPr marL="63751" marR="6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202">
                <a:tc>
                  <a:txBody>
                    <a:bodyPr/>
                    <a:lstStyle/>
                    <a:p>
                      <a:pPr marL="0" marR="0">
                        <a:lnSpc>
                          <a:spcPct val="115000"/>
                        </a:lnSpc>
                        <a:spcBef>
                          <a:spcPts val="0"/>
                        </a:spcBef>
                        <a:spcAft>
                          <a:spcPts val="0"/>
                        </a:spcAft>
                      </a:pPr>
                      <a:r>
                        <a:rPr lang="en-CA" sz="1100">
                          <a:effectLst/>
                          <a:latin typeface="Calibri"/>
                          <a:ea typeface="Calibri"/>
                          <a:cs typeface="Times New Roman"/>
                        </a:rPr>
                        <a:t>Feeding issue</a:t>
                      </a:r>
                      <a:endParaRPr lang="en-CA" sz="1000">
                        <a:effectLst/>
                        <a:latin typeface="Calibri"/>
                        <a:ea typeface="Calibri"/>
                        <a:cs typeface="Times New Roman"/>
                      </a:endParaRPr>
                    </a:p>
                  </a:txBody>
                  <a:tcPr marL="63751" marR="6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CA" sz="1200" dirty="0">
                          <a:effectLst/>
                          <a:latin typeface="Calibri"/>
                          <a:ea typeface="Calibri"/>
                          <a:cs typeface="Times New Roman"/>
                        </a:rPr>
                        <a:t> </a:t>
                      </a:r>
                      <a:r>
                        <a:rPr lang="en-CA" sz="1200" dirty="0" smtClean="0">
                          <a:effectLst/>
                          <a:latin typeface="Calibri"/>
                          <a:ea typeface="Calibri"/>
                          <a:cs typeface="Times New Roman"/>
                        </a:rPr>
                        <a:t>-either</a:t>
                      </a:r>
                      <a:r>
                        <a:rPr lang="en-CA" sz="1200" baseline="0" dirty="0" smtClean="0">
                          <a:effectLst/>
                          <a:latin typeface="Calibri"/>
                          <a:ea typeface="Calibri"/>
                          <a:cs typeface="Times New Roman"/>
                        </a:rPr>
                        <a:t> with diet or around meal time</a:t>
                      </a:r>
                      <a:endParaRPr lang="en-CA" sz="1000" dirty="0">
                        <a:effectLst/>
                        <a:latin typeface="Calibri"/>
                        <a:ea typeface="Calibri"/>
                        <a:cs typeface="Times New Roman"/>
                      </a:endParaRPr>
                    </a:p>
                  </a:txBody>
                  <a:tcPr marL="63751" marR="6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202">
                <a:tc>
                  <a:txBody>
                    <a:bodyPr/>
                    <a:lstStyle/>
                    <a:p>
                      <a:pPr marL="0" marR="0">
                        <a:lnSpc>
                          <a:spcPct val="115000"/>
                        </a:lnSpc>
                        <a:spcBef>
                          <a:spcPts val="0"/>
                        </a:spcBef>
                        <a:spcAft>
                          <a:spcPts val="0"/>
                        </a:spcAft>
                      </a:pPr>
                      <a:r>
                        <a:rPr lang="en-CA" sz="1100">
                          <a:effectLst/>
                          <a:latin typeface="Calibri"/>
                          <a:ea typeface="Calibri"/>
                          <a:cs typeface="Times New Roman"/>
                        </a:rPr>
                        <a:t>Reflux/Heartburn</a:t>
                      </a:r>
                      <a:endParaRPr lang="en-CA" sz="1000">
                        <a:effectLst/>
                        <a:latin typeface="Calibri"/>
                        <a:ea typeface="Calibri"/>
                        <a:cs typeface="Times New Roman"/>
                      </a:endParaRPr>
                    </a:p>
                  </a:txBody>
                  <a:tcPr marL="63751" marR="6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CA" sz="1200" dirty="0">
                          <a:effectLst/>
                          <a:latin typeface="Calibri"/>
                          <a:ea typeface="Calibri"/>
                          <a:cs typeface="Times New Roman"/>
                        </a:rPr>
                        <a:t> </a:t>
                      </a:r>
                      <a:r>
                        <a:rPr lang="en-CA" sz="1200" dirty="0" smtClean="0">
                          <a:effectLst/>
                          <a:latin typeface="Calibri"/>
                          <a:ea typeface="Calibri"/>
                          <a:cs typeface="Times New Roman"/>
                        </a:rPr>
                        <a:t>-hand mouthing, salivation</a:t>
                      </a:r>
                      <a:endParaRPr lang="en-CA" sz="1000" dirty="0">
                        <a:effectLst/>
                        <a:latin typeface="Calibri"/>
                        <a:ea typeface="Calibri"/>
                        <a:cs typeface="Times New Roman"/>
                      </a:endParaRPr>
                    </a:p>
                  </a:txBody>
                  <a:tcPr marL="63751" marR="6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202">
                <a:tc>
                  <a:txBody>
                    <a:bodyPr/>
                    <a:lstStyle/>
                    <a:p>
                      <a:pPr marL="0" marR="0">
                        <a:lnSpc>
                          <a:spcPct val="115000"/>
                        </a:lnSpc>
                        <a:spcBef>
                          <a:spcPts val="0"/>
                        </a:spcBef>
                        <a:spcAft>
                          <a:spcPts val="0"/>
                        </a:spcAft>
                      </a:pPr>
                      <a:r>
                        <a:rPr lang="en-CA" sz="1100">
                          <a:effectLst/>
                          <a:latin typeface="Calibri"/>
                          <a:ea typeface="Calibri"/>
                          <a:cs typeface="Times New Roman"/>
                        </a:rPr>
                        <a:t>Constipation/Bowels</a:t>
                      </a:r>
                      <a:endParaRPr lang="en-CA" sz="1000">
                        <a:effectLst/>
                        <a:latin typeface="Calibri"/>
                        <a:ea typeface="Calibri"/>
                        <a:cs typeface="Times New Roman"/>
                      </a:endParaRPr>
                    </a:p>
                  </a:txBody>
                  <a:tcPr marL="63751" marR="6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CA" sz="1200" dirty="0">
                          <a:effectLst/>
                          <a:latin typeface="Calibri"/>
                          <a:ea typeface="Calibri"/>
                          <a:cs typeface="Times New Roman"/>
                        </a:rPr>
                        <a:t> </a:t>
                      </a:r>
                      <a:r>
                        <a:rPr lang="en-CA" sz="1200" dirty="0" smtClean="0">
                          <a:effectLst/>
                          <a:latin typeface="Calibri"/>
                          <a:ea typeface="Calibri"/>
                          <a:cs typeface="Times New Roman"/>
                        </a:rPr>
                        <a:t>-see</a:t>
                      </a:r>
                      <a:r>
                        <a:rPr lang="en-CA" sz="1200" baseline="0" dirty="0" smtClean="0">
                          <a:effectLst/>
                          <a:latin typeface="Calibri"/>
                          <a:ea typeface="Calibri"/>
                          <a:cs typeface="Times New Roman"/>
                        </a:rPr>
                        <a:t> </a:t>
                      </a:r>
                      <a:r>
                        <a:rPr lang="en-CA" sz="1200" baseline="0" dirty="0" err="1" smtClean="0">
                          <a:effectLst/>
                          <a:latin typeface="Calibri"/>
                          <a:ea typeface="Calibri"/>
                          <a:cs typeface="Times New Roman"/>
                        </a:rPr>
                        <a:t>bm</a:t>
                      </a:r>
                      <a:r>
                        <a:rPr lang="en-CA" sz="1200" baseline="0" dirty="0" smtClean="0">
                          <a:effectLst/>
                          <a:latin typeface="Calibri"/>
                          <a:ea typeface="Calibri"/>
                          <a:cs typeface="Times New Roman"/>
                        </a:rPr>
                        <a:t> monitoring chart </a:t>
                      </a:r>
                      <a:endParaRPr lang="en-CA" sz="1000" dirty="0">
                        <a:effectLst/>
                        <a:latin typeface="Calibri"/>
                        <a:ea typeface="Calibri"/>
                        <a:cs typeface="Times New Roman"/>
                      </a:endParaRPr>
                    </a:p>
                  </a:txBody>
                  <a:tcPr marL="63751" marR="6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202">
                <a:tc>
                  <a:txBody>
                    <a:bodyPr/>
                    <a:lstStyle/>
                    <a:p>
                      <a:pPr marL="0" marR="0">
                        <a:lnSpc>
                          <a:spcPct val="115000"/>
                        </a:lnSpc>
                        <a:spcBef>
                          <a:spcPts val="0"/>
                        </a:spcBef>
                        <a:spcAft>
                          <a:spcPts val="0"/>
                        </a:spcAft>
                      </a:pPr>
                      <a:r>
                        <a:rPr lang="en-CA" sz="1100">
                          <a:effectLst/>
                          <a:latin typeface="Calibri"/>
                          <a:ea typeface="Calibri"/>
                          <a:cs typeface="Times New Roman"/>
                        </a:rPr>
                        <a:t>Urinary Problem</a:t>
                      </a:r>
                      <a:endParaRPr lang="en-CA" sz="1000">
                        <a:effectLst/>
                        <a:latin typeface="Calibri"/>
                        <a:ea typeface="Calibri"/>
                        <a:cs typeface="Times New Roman"/>
                      </a:endParaRPr>
                    </a:p>
                  </a:txBody>
                  <a:tcPr marL="63751" marR="6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CA" sz="1200" dirty="0">
                          <a:effectLst/>
                          <a:latin typeface="Calibri"/>
                          <a:ea typeface="Calibri"/>
                          <a:cs typeface="Times New Roman"/>
                        </a:rPr>
                        <a:t> </a:t>
                      </a:r>
                      <a:r>
                        <a:rPr lang="en-CA" sz="1200" dirty="0" smtClean="0">
                          <a:effectLst/>
                          <a:latin typeface="Calibri"/>
                          <a:ea typeface="Calibri"/>
                          <a:cs typeface="Times New Roman"/>
                        </a:rPr>
                        <a:t>-new incontinence, malodorous</a:t>
                      </a:r>
                      <a:endParaRPr lang="en-CA" sz="1000" dirty="0">
                        <a:effectLst/>
                        <a:latin typeface="Calibri"/>
                        <a:ea typeface="Calibri"/>
                        <a:cs typeface="Times New Roman"/>
                      </a:endParaRPr>
                    </a:p>
                  </a:txBody>
                  <a:tcPr marL="63751" marR="6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202">
                <a:tc>
                  <a:txBody>
                    <a:bodyPr/>
                    <a:lstStyle/>
                    <a:p>
                      <a:pPr marL="0" marR="0">
                        <a:lnSpc>
                          <a:spcPct val="115000"/>
                        </a:lnSpc>
                        <a:spcBef>
                          <a:spcPts val="0"/>
                        </a:spcBef>
                        <a:spcAft>
                          <a:spcPts val="0"/>
                        </a:spcAft>
                      </a:pPr>
                      <a:r>
                        <a:rPr lang="en-CA" sz="1100">
                          <a:effectLst/>
                          <a:latin typeface="Calibri"/>
                          <a:ea typeface="Calibri"/>
                          <a:cs typeface="Times New Roman"/>
                        </a:rPr>
                        <a:t>Menstrual Issue</a:t>
                      </a:r>
                      <a:endParaRPr lang="en-CA" sz="1000">
                        <a:effectLst/>
                        <a:latin typeface="Calibri"/>
                        <a:ea typeface="Calibri"/>
                        <a:cs typeface="Times New Roman"/>
                      </a:endParaRPr>
                    </a:p>
                  </a:txBody>
                  <a:tcPr marL="63751" marR="6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CA" sz="1200" dirty="0">
                          <a:effectLst/>
                          <a:latin typeface="Calibri"/>
                          <a:ea typeface="Calibri"/>
                          <a:cs typeface="Times New Roman"/>
                        </a:rPr>
                        <a:t> </a:t>
                      </a:r>
                      <a:r>
                        <a:rPr lang="en-CA" sz="1200" dirty="0" smtClean="0">
                          <a:effectLst/>
                          <a:latin typeface="Calibri"/>
                          <a:ea typeface="Calibri"/>
                          <a:cs typeface="Times New Roman"/>
                        </a:rPr>
                        <a:t>-pain, irregular</a:t>
                      </a:r>
                      <a:r>
                        <a:rPr lang="en-CA" sz="1200" baseline="0" dirty="0" smtClean="0">
                          <a:effectLst/>
                          <a:latin typeface="Calibri"/>
                          <a:ea typeface="Calibri"/>
                          <a:cs typeface="Times New Roman"/>
                        </a:rPr>
                        <a:t> bleeding and affect on function</a:t>
                      </a:r>
                      <a:endParaRPr lang="en-CA" sz="1000" dirty="0">
                        <a:effectLst/>
                        <a:latin typeface="Calibri"/>
                        <a:ea typeface="Calibri"/>
                        <a:cs typeface="Times New Roman"/>
                      </a:endParaRPr>
                    </a:p>
                  </a:txBody>
                  <a:tcPr marL="63751" marR="6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468">
                <a:tc>
                  <a:txBody>
                    <a:bodyPr/>
                    <a:lstStyle/>
                    <a:p>
                      <a:pPr marL="0" marR="0">
                        <a:lnSpc>
                          <a:spcPct val="115000"/>
                        </a:lnSpc>
                        <a:spcBef>
                          <a:spcPts val="0"/>
                        </a:spcBef>
                        <a:spcAft>
                          <a:spcPts val="0"/>
                        </a:spcAft>
                      </a:pPr>
                      <a:r>
                        <a:rPr lang="en-CA" sz="1100">
                          <a:effectLst/>
                          <a:latin typeface="Calibri"/>
                          <a:ea typeface="Calibri"/>
                          <a:cs typeface="Times New Roman"/>
                        </a:rPr>
                        <a:t>Sexuality concern</a:t>
                      </a:r>
                      <a:endParaRPr lang="en-CA" sz="1000">
                        <a:effectLst/>
                        <a:latin typeface="Calibri"/>
                        <a:ea typeface="Calibri"/>
                        <a:cs typeface="Times New Roman"/>
                      </a:endParaRPr>
                    </a:p>
                  </a:txBody>
                  <a:tcPr marL="63751" marR="6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CA" sz="1200" dirty="0">
                          <a:effectLst/>
                          <a:latin typeface="Calibri"/>
                          <a:ea typeface="Calibri"/>
                          <a:cs typeface="Times New Roman"/>
                        </a:rPr>
                        <a:t> </a:t>
                      </a:r>
                      <a:r>
                        <a:rPr lang="en-CA" sz="1200" dirty="0" smtClean="0">
                          <a:effectLst/>
                          <a:latin typeface="Calibri"/>
                          <a:ea typeface="Calibri"/>
                          <a:cs typeface="Times New Roman"/>
                        </a:rPr>
                        <a:t>-self stimulation or intercourse</a:t>
                      </a:r>
                      <a:endParaRPr lang="en-CA" sz="1000" dirty="0">
                        <a:effectLst/>
                        <a:latin typeface="Calibri"/>
                        <a:ea typeface="Calibri"/>
                        <a:cs typeface="Times New Roman"/>
                      </a:endParaRPr>
                    </a:p>
                  </a:txBody>
                  <a:tcPr marL="63751" marR="6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7439">
                <a:tc>
                  <a:txBody>
                    <a:bodyPr/>
                    <a:lstStyle/>
                    <a:p>
                      <a:pPr marL="0" marR="0">
                        <a:lnSpc>
                          <a:spcPct val="115000"/>
                        </a:lnSpc>
                        <a:spcBef>
                          <a:spcPts val="0"/>
                        </a:spcBef>
                        <a:spcAft>
                          <a:spcPts val="0"/>
                        </a:spcAft>
                      </a:pPr>
                      <a:r>
                        <a:rPr lang="en-CA" sz="1100">
                          <a:effectLst/>
                          <a:latin typeface="Calibri"/>
                          <a:ea typeface="Calibri"/>
                          <a:cs typeface="Times New Roman"/>
                        </a:rPr>
                        <a:t>Behavioural problem</a:t>
                      </a:r>
                      <a:endParaRPr lang="en-CA" sz="1000">
                        <a:effectLst/>
                        <a:latin typeface="Calibri"/>
                        <a:ea typeface="Calibri"/>
                        <a:cs typeface="Times New Roman"/>
                      </a:endParaRPr>
                    </a:p>
                    <a:p>
                      <a:pPr marL="0" marR="0">
                        <a:lnSpc>
                          <a:spcPct val="115000"/>
                        </a:lnSpc>
                        <a:spcBef>
                          <a:spcPts val="0"/>
                        </a:spcBef>
                        <a:spcAft>
                          <a:spcPts val="0"/>
                        </a:spcAft>
                      </a:pPr>
                      <a:r>
                        <a:rPr lang="en-CA" sz="1100">
                          <a:effectLst/>
                          <a:latin typeface="Calibri"/>
                          <a:ea typeface="Calibri"/>
                          <a:cs typeface="Times New Roman"/>
                        </a:rPr>
                        <a:t>(aggression, self injury)</a:t>
                      </a:r>
                      <a:endParaRPr lang="en-CA" sz="1000">
                        <a:effectLst/>
                        <a:latin typeface="Calibri"/>
                        <a:ea typeface="Calibri"/>
                        <a:cs typeface="Times New Roman"/>
                      </a:endParaRPr>
                    </a:p>
                  </a:txBody>
                  <a:tcPr marL="63751" marR="6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CA" sz="1200" dirty="0">
                          <a:effectLst/>
                          <a:latin typeface="Calibri"/>
                          <a:ea typeface="Calibri"/>
                          <a:cs typeface="Times New Roman"/>
                        </a:rPr>
                        <a:t> </a:t>
                      </a:r>
                      <a:endParaRPr lang="en-CA" sz="1000" dirty="0">
                        <a:effectLst/>
                        <a:latin typeface="Calibri"/>
                        <a:ea typeface="Calibri"/>
                        <a:cs typeface="Times New Roman"/>
                      </a:endParaRPr>
                    </a:p>
                  </a:txBody>
                  <a:tcPr marL="63751" marR="6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202">
                <a:tc>
                  <a:txBody>
                    <a:bodyPr/>
                    <a:lstStyle/>
                    <a:p>
                      <a:pPr marL="0" marR="0">
                        <a:lnSpc>
                          <a:spcPct val="115000"/>
                        </a:lnSpc>
                        <a:spcBef>
                          <a:spcPts val="0"/>
                        </a:spcBef>
                        <a:spcAft>
                          <a:spcPts val="0"/>
                        </a:spcAft>
                      </a:pPr>
                      <a:r>
                        <a:rPr lang="en-CA" sz="1100">
                          <a:effectLst/>
                          <a:latin typeface="Calibri"/>
                          <a:ea typeface="Calibri"/>
                          <a:cs typeface="Times New Roman"/>
                        </a:rPr>
                        <a:t>Insomnia </a:t>
                      </a:r>
                      <a:endParaRPr lang="en-CA" sz="1000">
                        <a:effectLst/>
                        <a:latin typeface="Calibri"/>
                        <a:ea typeface="Calibri"/>
                        <a:cs typeface="Times New Roman"/>
                      </a:endParaRPr>
                    </a:p>
                  </a:txBody>
                  <a:tcPr marL="63751" marR="6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CA" sz="1200" dirty="0">
                          <a:effectLst/>
                          <a:latin typeface="Calibri"/>
                          <a:ea typeface="Calibri"/>
                          <a:cs typeface="Times New Roman"/>
                        </a:rPr>
                        <a:t> </a:t>
                      </a:r>
                      <a:r>
                        <a:rPr lang="en-CA" sz="1200" dirty="0" smtClean="0">
                          <a:effectLst/>
                          <a:latin typeface="Calibri"/>
                          <a:ea typeface="Calibri"/>
                          <a:cs typeface="Times New Roman"/>
                        </a:rPr>
                        <a:t>-see sleep monitoring chart</a:t>
                      </a:r>
                      <a:endParaRPr lang="en-CA" sz="1000" dirty="0">
                        <a:effectLst/>
                        <a:latin typeface="Calibri"/>
                        <a:ea typeface="Calibri"/>
                        <a:cs typeface="Times New Roman"/>
                      </a:endParaRPr>
                    </a:p>
                  </a:txBody>
                  <a:tcPr marL="63751" marR="6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202">
                <a:tc>
                  <a:txBody>
                    <a:bodyPr/>
                    <a:lstStyle/>
                    <a:p>
                      <a:pPr marL="0" marR="0">
                        <a:lnSpc>
                          <a:spcPct val="115000"/>
                        </a:lnSpc>
                        <a:spcBef>
                          <a:spcPts val="0"/>
                        </a:spcBef>
                        <a:spcAft>
                          <a:spcPts val="0"/>
                        </a:spcAft>
                      </a:pPr>
                      <a:r>
                        <a:rPr lang="en-CA" sz="1100">
                          <a:effectLst/>
                          <a:latin typeface="Calibri"/>
                          <a:ea typeface="Calibri"/>
                          <a:cs typeface="Times New Roman"/>
                        </a:rPr>
                        <a:t>Low mood or anxiety</a:t>
                      </a:r>
                      <a:endParaRPr lang="en-CA" sz="1000">
                        <a:effectLst/>
                        <a:latin typeface="Calibri"/>
                        <a:ea typeface="Calibri"/>
                        <a:cs typeface="Times New Roman"/>
                      </a:endParaRPr>
                    </a:p>
                  </a:txBody>
                  <a:tcPr marL="63751" marR="6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CA" sz="1200" dirty="0">
                          <a:effectLst/>
                          <a:latin typeface="Calibri"/>
                          <a:ea typeface="Calibri"/>
                          <a:cs typeface="Times New Roman"/>
                        </a:rPr>
                        <a:t> </a:t>
                      </a:r>
                      <a:endParaRPr lang="en-CA" sz="1000" dirty="0">
                        <a:effectLst/>
                        <a:latin typeface="Calibri"/>
                        <a:ea typeface="Calibri"/>
                        <a:cs typeface="Times New Roman"/>
                      </a:endParaRPr>
                    </a:p>
                  </a:txBody>
                  <a:tcPr marL="63751" marR="6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04889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1200" y="3429000"/>
            <a:ext cx="7848600" cy="28956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4" name="Rectangle 3"/>
          <p:cNvSpPr/>
          <p:nvPr/>
        </p:nvSpPr>
        <p:spPr>
          <a:xfrm>
            <a:off x="1981200" y="3429000"/>
            <a:ext cx="78486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297" y="0"/>
            <a:ext cx="9144000" cy="6858000"/>
          </a:xfrm>
          <a:prstGeom prst="rect">
            <a:avLst/>
          </a:prstGeom>
        </p:spPr>
      </p:pic>
      <p:sp>
        <p:nvSpPr>
          <p:cNvPr id="7" name="TextBox 6"/>
          <p:cNvSpPr txBox="1"/>
          <p:nvPr/>
        </p:nvSpPr>
        <p:spPr>
          <a:xfrm>
            <a:off x="2491720" y="711441"/>
            <a:ext cx="7249297" cy="369332"/>
          </a:xfrm>
          <a:prstGeom prst="rect">
            <a:avLst/>
          </a:prstGeom>
          <a:noFill/>
        </p:spPr>
        <p:txBody>
          <a:bodyPr wrap="square" rtlCol="0">
            <a:spAutoFit/>
          </a:bodyPr>
          <a:lstStyle/>
          <a:p>
            <a:r>
              <a:rPr lang="en-US" dirty="0" smtClean="0"/>
              <a:t>Today’s visit tool </a:t>
            </a:r>
            <a:endParaRPr lang="en-US"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7053" t="27734" r="5385" b="3674"/>
          <a:stretch/>
        </p:blipFill>
        <p:spPr bwMode="auto">
          <a:xfrm>
            <a:off x="1557494" y="1778558"/>
            <a:ext cx="7013750" cy="388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3221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8097" y="0"/>
            <a:ext cx="9144000" cy="6858000"/>
          </a:xfrm>
          <a:prstGeom prst="rect">
            <a:avLst/>
          </a:prstGeom>
        </p:spPr>
      </p:pic>
      <p:sp>
        <p:nvSpPr>
          <p:cNvPr id="4" name="TextBox 3"/>
          <p:cNvSpPr txBox="1"/>
          <p:nvPr/>
        </p:nvSpPr>
        <p:spPr>
          <a:xfrm>
            <a:off x="5808826" y="2016962"/>
            <a:ext cx="4876800" cy="3231654"/>
          </a:xfrm>
          <a:prstGeom prst="rect">
            <a:avLst/>
          </a:prstGeom>
          <a:noFill/>
        </p:spPr>
        <p:txBody>
          <a:bodyPr wrap="square" rtlCol="0">
            <a:spAutoFit/>
          </a:bodyPr>
          <a:lstStyle/>
          <a:p>
            <a:r>
              <a:rPr lang="en-CA" sz="3600" dirty="0">
                <a:solidFill>
                  <a:prstClr val="black"/>
                </a:solidFill>
              </a:rPr>
              <a:t>Objectives for today:</a:t>
            </a:r>
          </a:p>
          <a:p>
            <a:pPr marL="457200" indent="-457200">
              <a:buFont typeface="Arial" panose="020B0604020202020204" pitchFamily="34" charset="0"/>
              <a:buChar char="•"/>
            </a:pPr>
            <a:r>
              <a:rPr lang="en-CA" sz="2400" dirty="0">
                <a:solidFill>
                  <a:prstClr val="black"/>
                </a:solidFill>
              </a:rPr>
              <a:t>Background</a:t>
            </a:r>
          </a:p>
          <a:p>
            <a:pPr marL="457200" indent="-457200">
              <a:buFont typeface="Arial" panose="020B0604020202020204" pitchFamily="34" charset="0"/>
              <a:buChar char="•"/>
            </a:pPr>
            <a:r>
              <a:rPr lang="en-CA" sz="2400" dirty="0" smtClean="0">
                <a:solidFill>
                  <a:prstClr val="black"/>
                </a:solidFill>
              </a:rPr>
              <a:t>How can doctors offices help?</a:t>
            </a:r>
          </a:p>
          <a:p>
            <a:pPr marL="457200" indent="-457200">
              <a:buFont typeface="Arial" panose="020B0604020202020204" pitchFamily="34" charset="0"/>
              <a:buChar char="•"/>
            </a:pPr>
            <a:r>
              <a:rPr lang="en-CA" sz="2400" dirty="0" smtClean="0">
                <a:solidFill>
                  <a:prstClr val="black"/>
                </a:solidFill>
              </a:rPr>
              <a:t>How can parents and caregivers help?</a:t>
            </a:r>
          </a:p>
          <a:p>
            <a:pPr marL="457200" indent="-457200">
              <a:buFont typeface="Arial" panose="020B0604020202020204" pitchFamily="34" charset="0"/>
              <a:buChar char="•"/>
            </a:pPr>
            <a:r>
              <a:rPr lang="en-CA" sz="2400" dirty="0" smtClean="0">
                <a:solidFill>
                  <a:prstClr val="black"/>
                </a:solidFill>
              </a:rPr>
              <a:t>Tools to support communication and care</a:t>
            </a:r>
          </a:p>
          <a:p>
            <a:pPr marL="457200" indent="-457200">
              <a:buFont typeface="Arial" panose="020B0604020202020204" pitchFamily="34" charset="0"/>
              <a:buChar char="•"/>
            </a:pPr>
            <a:r>
              <a:rPr lang="en-CA" sz="2400" dirty="0" smtClean="0">
                <a:solidFill>
                  <a:prstClr val="black"/>
                </a:solidFill>
              </a:rPr>
              <a:t>Discussion</a:t>
            </a:r>
            <a:endParaRPr lang="en-CA" sz="2400" dirty="0">
              <a:solidFill>
                <a:prstClr val="black"/>
              </a:solidFill>
            </a:endParaRPr>
          </a:p>
        </p:txBody>
      </p:sp>
    </p:spTree>
    <p:extLst>
      <p:ext uri="{BB962C8B-B14F-4D97-AF65-F5344CB8AC3E}">
        <p14:creationId xmlns:p14="http://schemas.microsoft.com/office/powerpoint/2010/main" val="2647066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1200" y="3429000"/>
            <a:ext cx="7848600" cy="28956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4" name="Rectangle 3"/>
          <p:cNvSpPr/>
          <p:nvPr/>
        </p:nvSpPr>
        <p:spPr>
          <a:xfrm>
            <a:off x="1981200" y="3429000"/>
            <a:ext cx="78486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297" y="0"/>
            <a:ext cx="9144000" cy="6858000"/>
          </a:xfrm>
          <a:prstGeom prst="rect">
            <a:avLst/>
          </a:prstGeom>
        </p:spPr>
      </p:pic>
      <p:sp>
        <p:nvSpPr>
          <p:cNvPr id="7" name="TextBox 6"/>
          <p:cNvSpPr txBox="1"/>
          <p:nvPr/>
        </p:nvSpPr>
        <p:spPr>
          <a:xfrm>
            <a:off x="2150076" y="1746422"/>
            <a:ext cx="7249297" cy="2862322"/>
          </a:xfrm>
          <a:prstGeom prst="rect">
            <a:avLst/>
          </a:prstGeom>
          <a:noFill/>
        </p:spPr>
        <p:txBody>
          <a:bodyPr wrap="square" rtlCol="0">
            <a:spAutoFit/>
          </a:bodyPr>
          <a:lstStyle/>
          <a:p>
            <a:r>
              <a:rPr lang="en-US" dirty="0" smtClean="0"/>
              <a:t>Thinking about the presenting concern – the three tough </a:t>
            </a:r>
            <a:r>
              <a:rPr lang="en-US" dirty="0" smtClean="0"/>
              <a:t>ones:</a:t>
            </a:r>
          </a:p>
          <a:p>
            <a:endParaRPr lang="en-US" dirty="0"/>
          </a:p>
          <a:p>
            <a:pPr marL="342900" indent="-342900">
              <a:buAutoNum type="arabicPeriod"/>
            </a:pPr>
            <a:r>
              <a:rPr lang="en-US" dirty="0" smtClean="0"/>
              <a:t>functional decline – what skills are lost?  </a:t>
            </a:r>
            <a:r>
              <a:rPr lang="en-US" dirty="0" smtClean="0"/>
              <a:t>Examples are so helpful.  When did it start?  Does the impairment fluctuate or is it constant?  Is it across environments?</a:t>
            </a:r>
          </a:p>
          <a:p>
            <a:pPr marL="342900" indent="-342900">
              <a:buAutoNum type="arabicPeriod"/>
            </a:pPr>
            <a:r>
              <a:rPr lang="en-US" dirty="0" smtClean="0"/>
              <a:t> </a:t>
            </a:r>
            <a:r>
              <a:rPr lang="en-US" dirty="0" smtClean="0"/>
              <a:t>failure to thrive or weight </a:t>
            </a:r>
            <a:r>
              <a:rPr lang="en-US" dirty="0" smtClean="0"/>
              <a:t>loss – thinking about that review of systems is very helpful,  how much weight over what time period?  Is there a feeding issue – even a subtle one is helpful to know about</a:t>
            </a:r>
          </a:p>
          <a:p>
            <a:endParaRPr lang="en-US" dirty="0" smtClean="0"/>
          </a:p>
          <a:p>
            <a:endParaRPr lang="en-US" dirty="0"/>
          </a:p>
        </p:txBody>
      </p:sp>
    </p:spTree>
    <p:extLst>
      <p:ext uri="{BB962C8B-B14F-4D97-AF65-F5344CB8AC3E}">
        <p14:creationId xmlns:p14="http://schemas.microsoft.com/office/powerpoint/2010/main" val="868428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1200" y="3429000"/>
            <a:ext cx="7848600" cy="28956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4" name="Rectangle 3"/>
          <p:cNvSpPr/>
          <p:nvPr/>
        </p:nvSpPr>
        <p:spPr>
          <a:xfrm>
            <a:off x="1981200" y="3429000"/>
            <a:ext cx="78486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297" y="0"/>
            <a:ext cx="9144000" cy="6858000"/>
          </a:xfrm>
          <a:prstGeom prst="rect">
            <a:avLst/>
          </a:prstGeom>
        </p:spPr>
      </p:pic>
      <p:sp>
        <p:nvSpPr>
          <p:cNvPr id="7" name="TextBox 6"/>
          <p:cNvSpPr txBox="1"/>
          <p:nvPr/>
        </p:nvSpPr>
        <p:spPr>
          <a:xfrm>
            <a:off x="2150076" y="1746422"/>
            <a:ext cx="7249297" cy="3859518"/>
          </a:xfrm>
          <a:prstGeom prst="rect">
            <a:avLst/>
          </a:prstGeom>
          <a:noFill/>
        </p:spPr>
        <p:txBody>
          <a:bodyPr wrap="square" rtlCol="0">
            <a:spAutoFit/>
          </a:bodyPr>
          <a:lstStyle/>
          <a:p>
            <a:pPr>
              <a:lnSpc>
                <a:spcPct val="80000"/>
              </a:lnSpc>
            </a:pPr>
            <a:r>
              <a:rPr lang="en-US" dirty="0" smtClean="0"/>
              <a:t>3. </a:t>
            </a:r>
            <a:r>
              <a:rPr lang="en-US" dirty="0" err="1" smtClean="0"/>
              <a:t>behavioural</a:t>
            </a:r>
            <a:r>
              <a:rPr lang="en-US" dirty="0" smtClean="0"/>
              <a:t> </a:t>
            </a:r>
            <a:r>
              <a:rPr lang="en-US" dirty="0"/>
              <a:t>issue – timelines and ABCs are important but here are some signs to consider an underlying physical cause</a:t>
            </a:r>
            <a:r>
              <a:rPr lang="en-US" dirty="0" smtClean="0"/>
              <a:t>:</a:t>
            </a:r>
          </a:p>
          <a:p>
            <a:pPr>
              <a:lnSpc>
                <a:spcPct val="80000"/>
              </a:lnSpc>
            </a:pPr>
            <a:endParaRPr lang="en-US" dirty="0"/>
          </a:p>
          <a:p>
            <a:pPr>
              <a:lnSpc>
                <a:spcPct val="80000"/>
              </a:lnSpc>
            </a:pPr>
            <a:r>
              <a:rPr lang="en-US" dirty="0" smtClean="0"/>
              <a:t>New </a:t>
            </a:r>
            <a:r>
              <a:rPr lang="en-US" dirty="0" err="1"/>
              <a:t>behaviour</a:t>
            </a:r>
            <a:endParaRPr lang="en-US" dirty="0"/>
          </a:p>
          <a:p>
            <a:pPr>
              <a:lnSpc>
                <a:spcPct val="80000"/>
              </a:lnSpc>
            </a:pPr>
            <a:r>
              <a:rPr lang="en-US" dirty="0"/>
              <a:t>Recurrence of previously stable </a:t>
            </a:r>
            <a:r>
              <a:rPr lang="en-US" dirty="0" err="1"/>
              <a:t>behaviour</a:t>
            </a:r>
            <a:endParaRPr lang="en-US" dirty="0"/>
          </a:p>
          <a:p>
            <a:pPr>
              <a:lnSpc>
                <a:spcPct val="80000"/>
              </a:lnSpc>
            </a:pPr>
            <a:r>
              <a:rPr lang="en-US" dirty="0"/>
              <a:t>Exacerbation of </a:t>
            </a:r>
            <a:r>
              <a:rPr lang="en-US" dirty="0" err="1"/>
              <a:t>behaviour</a:t>
            </a:r>
            <a:r>
              <a:rPr lang="en-US" dirty="0"/>
              <a:t> (increased frequency, duration)</a:t>
            </a:r>
          </a:p>
          <a:p>
            <a:pPr>
              <a:lnSpc>
                <a:spcPct val="80000"/>
              </a:lnSpc>
            </a:pPr>
            <a:r>
              <a:rPr lang="en-US" dirty="0"/>
              <a:t>Unclear precipitant for </a:t>
            </a:r>
            <a:r>
              <a:rPr lang="en-US" dirty="0" err="1"/>
              <a:t>behaviour</a:t>
            </a:r>
            <a:r>
              <a:rPr lang="en-US" dirty="0"/>
              <a:t> (random)</a:t>
            </a:r>
          </a:p>
          <a:p>
            <a:pPr>
              <a:lnSpc>
                <a:spcPct val="80000"/>
              </a:lnSpc>
            </a:pPr>
            <a:r>
              <a:rPr lang="en-US" dirty="0"/>
              <a:t>Association with: eating, touching or moving patient, toileting, night waking, menses</a:t>
            </a:r>
          </a:p>
          <a:p>
            <a:pPr>
              <a:lnSpc>
                <a:spcPct val="80000"/>
              </a:lnSpc>
            </a:pPr>
            <a:r>
              <a:rPr lang="en-US" dirty="0"/>
              <a:t>Care giver concern: “He’s just not himself”</a:t>
            </a:r>
          </a:p>
          <a:p>
            <a:pPr>
              <a:lnSpc>
                <a:spcPct val="80000"/>
              </a:lnSpc>
            </a:pPr>
            <a:r>
              <a:rPr lang="en-US" dirty="0"/>
              <a:t>Failed response to previous treatments that were effective</a:t>
            </a:r>
          </a:p>
          <a:p>
            <a:pPr>
              <a:lnSpc>
                <a:spcPct val="80000"/>
              </a:lnSpc>
            </a:pPr>
            <a:r>
              <a:rPr lang="en-US" dirty="0"/>
              <a:t>Associated symptoms or physical findings (see handout)</a:t>
            </a:r>
          </a:p>
          <a:p>
            <a:endParaRPr lang="en-US" dirty="0" smtClean="0"/>
          </a:p>
          <a:p>
            <a:endParaRPr lang="en-US" dirty="0" smtClean="0"/>
          </a:p>
          <a:p>
            <a:r>
              <a:rPr lang="en-US" dirty="0" smtClean="0"/>
              <a:t>Tracking </a:t>
            </a:r>
            <a:r>
              <a:rPr lang="en-US" dirty="0" smtClean="0"/>
              <a:t>tools – any behavior, bowels, periods, seizures, sleep, weight, </a:t>
            </a:r>
            <a:r>
              <a:rPr lang="en-US" dirty="0" smtClean="0"/>
              <a:t>pain</a:t>
            </a:r>
          </a:p>
          <a:p>
            <a:r>
              <a:rPr lang="en-US" dirty="0" smtClean="0"/>
              <a:t>See surrey place </a:t>
            </a:r>
            <a:r>
              <a:rPr lang="en-US" dirty="0" err="1" smtClean="0"/>
              <a:t>centre</a:t>
            </a:r>
            <a:r>
              <a:rPr lang="en-US" dirty="0" smtClean="0"/>
              <a:t> site for some great examples</a:t>
            </a:r>
            <a:endParaRPr lang="en-US" dirty="0"/>
          </a:p>
        </p:txBody>
      </p:sp>
    </p:spTree>
    <p:extLst>
      <p:ext uri="{BB962C8B-B14F-4D97-AF65-F5344CB8AC3E}">
        <p14:creationId xmlns:p14="http://schemas.microsoft.com/office/powerpoint/2010/main" val="1298268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1200" y="3429000"/>
            <a:ext cx="7848600" cy="28956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4" name="Rectangle 3"/>
          <p:cNvSpPr/>
          <p:nvPr/>
        </p:nvSpPr>
        <p:spPr>
          <a:xfrm>
            <a:off x="1981200" y="3429000"/>
            <a:ext cx="78486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297" y="0"/>
            <a:ext cx="9144000" cy="6858000"/>
          </a:xfrm>
          <a:prstGeom prst="rect">
            <a:avLst/>
          </a:prstGeom>
        </p:spPr>
      </p:pic>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6268" t="29381" r="1637"/>
          <a:stretch/>
        </p:blipFill>
        <p:spPr bwMode="auto">
          <a:xfrm>
            <a:off x="2542232" y="1931087"/>
            <a:ext cx="6360607" cy="3237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6512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1200" y="3429000"/>
            <a:ext cx="7848600" cy="28956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4" name="Rectangle 3"/>
          <p:cNvSpPr/>
          <p:nvPr/>
        </p:nvSpPr>
        <p:spPr>
          <a:xfrm>
            <a:off x="1981200" y="3429000"/>
            <a:ext cx="78486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297" y="0"/>
            <a:ext cx="9144000" cy="6858000"/>
          </a:xfrm>
          <a:prstGeom prst="rect">
            <a:avLst/>
          </a:prstGeom>
        </p:spPr>
      </p:pic>
      <p:sp>
        <p:nvSpPr>
          <p:cNvPr id="7" name="TextBox 6"/>
          <p:cNvSpPr txBox="1"/>
          <p:nvPr/>
        </p:nvSpPr>
        <p:spPr>
          <a:xfrm>
            <a:off x="1667755" y="1324391"/>
            <a:ext cx="7249297" cy="4524315"/>
          </a:xfrm>
          <a:prstGeom prst="rect">
            <a:avLst/>
          </a:prstGeom>
          <a:noFill/>
        </p:spPr>
        <p:txBody>
          <a:bodyPr wrap="square" rtlCol="0">
            <a:spAutoFit/>
          </a:bodyPr>
          <a:lstStyle/>
          <a:p>
            <a:r>
              <a:rPr lang="en-US" dirty="0" smtClean="0"/>
              <a:t>Medications and medication </a:t>
            </a:r>
            <a:r>
              <a:rPr lang="en-US" dirty="0" smtClean="0"/>
              <a:t>reconciliation:</a:t>
            </a:r>
          </a:p>
          <a:p>
            <a:endParaRPr lang="en-US" dirty="0"/>
          </a:p>
          <a:p>
            <a:r>
              <a:rPr lang="en-US" dirty="0" smtClean="0"/>
              <a:t>Please either bring the Medication Administration Record (MAR) or the pill bottles themselves (regular and as needed and vitamin supplements etc.)</a:t>
            </a:r>
          </a:p>
          <a:p>
            <a:endParaRPr lang="en-US" dirty="0"/>
          </a:p>
          <a:p>
            <a:r>
              <a:rPr lang="en-US" dirty="0" smtClean="0"/>
              <a:t>PRN charting very important</a:t>
            </a:r>
          </a:p>
          <a:p>
            <a:endParaRPr lang="en-US" dirty="0"/>
          </a:p>
          <a:p>
            <a:r>
              <a:rPr lang="en-US" dirty="0" smtClean="0"/>
              <a:t>Best approach is full three way communication through the pharmacist.  Physician should advise pharmacist when a medication is being discontinued and any dose changes via prescription.</a:t>
            </a:r>
          </a:p>
          <a:p>
            <a:endParaRPr lang="en-US" dirty="0"/>
          </a:p>
          <a:p>
            <a:r>
              <a:rPr lang="en-US" dirty="0" smtClean="0"/>
              <a:t>3 month medication reviews with a new list provided to the caregive</a:t>
            </a:r>
            <a:r>
              <a:rPr lang="en-US" dirty="0" smtClean="0"/>
              <a:t>r from the pharmacy important</a:t>
            </a:r>
          </a:p>
          <a:p>
            <a:endParaRPr lang="en-US" dirty="0"/>
          </a:p>
          <a:p>
            <a:r>
              <a:rPr lang="en-US" dirty="0" smtClean="0"/>
              <a:t>Medication reconciliation after hospitalizations – very important both at the pharmacy and the doctors office</a:t>
            </a:r>
            <a:endParaRPr lang="en-US" dirty="0"/>
          </a:p>
        </p:txBody>
      </p:sp>
    </p:spTree>
    <p:extLst>
      <p:ext uri="{BB962C8B-B14F-4D97-AF65-F5344CB8AC3E}">
        <p14:creationId xmlns:p14="http://schemas.microsoft.com/office/powerpoint/2010/main" val="2165620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1200" y="3429000"/>
            <a:ext cx="7848600" cy="28956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4" name="Rectangle 3"/>
          <p:cNvSpPr/>
          <p:nvPr/>
        </p:nvSpPr>
        <p:spPr>
          <a:xfrm>
            <a:off x="1981200" y="3429000"/>
            <a:ext cx="78486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297" y="0"/>
            <a:ext cx="9144000" cy="6858000"/>
          </a:xfrm>
          <a:prstGeom prst="rect">
            <a:avLst/>
          </a:prstGeom>
        </p:spPr>
      </p:pic>
      <p:sp>
        <p:nvSpPr>
          <p:cNvPr id="7" name="TextBox 6"/>
          <p:cNvSpPr txBox="1"/>
          <p:nvPr/>
        </p:nvSpPr>
        <p:spPr>
          <a:xfrm>
            <a:off x="2150076" y="1746422"/>
            <a:ext cx="7249297" cy="3693319"/>
          </a:xfrm>
          <a:prstGeom prst="rect">
            <a:avLst/>
          </a:prstGeom>
          <a:noFill/>
        </p:spPr>
        <p:txBody>
          <a:bodyPr wrap="square" rtlCol="0">
            <a:spAutoFit/>
          </a:bodyPr>
          <a:lstStyle/>
          <a:p>
            <a:r>
              <a:rPr lang="en-US" dirty="0" smtClean="0"/>
              <a:t>Importance of annual health checks </a:t>
            </a:r>
            <a:r>
              <a:rPr lang="en-US" dirty="0" smtClean="0"/>
              <a:t>–</a:t>
            </a:r>
          </a:p>
          <a:p>
            <a:endParaRPr lang="en-US" dirty="0"/>
          </a:p>
          <a:p>
            <a:r>
              <a:rPr lang="en-US" dirty="0" smtClean="0"/>
              <a:t>An annual health review is an evidence based guideline for all patients with developmental disabilities and generally should include:</a:t>
            </a:r>
          </a:p>
          <a:p>
            <a:endParaRPr lang="en-US" dirty="0"/>
          </a:p>
          <a:p>
            <a:r>
              <a:rPr lang="en-US" dirty="0" smtClean="0"/>
              <a:t>-</a:t>
            </a:r>
            <a:r>
              <a:rPr lang="en-US" dirty="0" err="1" smtClean="0"/>
              <a:t>wt</a:t>
            </a:r>
            <a:r>
              <a:rPr lang="en-US" dirty="0" smtClean="0"/>
              <a:t> and blood pressure</a:t>
            </a:r>
          </a:p>
          <a:p>
            <a:r>
              <a:rPr lang="en-US" dirty="0" smtClean="0"/>
              <a:t>-a directed physical examination</a:t>
            </a:r>
          </a:p>
          <a:p>
            <a:r>
              <a:rPr lang="en-US" dirty="0" smtClean="0"/>
              <a:t>-blood work</a:t>
            </a:r>
          </a:p>
          <a:p>
            <a:r>
              <a:rPr lang="en-US" dirty="0" smtClean="0"/>
              <a:t>-some years may include a bone density, pap smear, mammogram or occult blood or colonoscopy recommendation</a:t>
            </a:r>
          </a:p>
          <a:p>
            <a:endParaRPr lang="en-US" dirty="0"/>
          </a:p>
          <a:p>
            <a:r>
              <a:rPr lang="en-US" dirty="0" smtClean="0"/>
              <a:t>- We </a:t>
            </a:r>
            <a:r>
              <a:rPr lang="en-US" dirty="0" smtClean="0"/>
              <a:t>recommend </a:t>
            </a:r>
            <a:r>
              <a:rPr lang="en-US" dirty="0" smtClean="0"/>
              <a:t>that physicians fax these to the hospital along with the cumulative patient </a:t>
            </a:r>
            <a:r>
              <a:rPr lang="en-US" dirty="0" smtClean="0"/>
              <a:t>profile (summary of problems and meds </a:t>
            </a:r>
            <a:r>
              <a:rPr lang="en-US" dirty="0" err="1" smtClean="0"/>
              <a:t>etc</a:t>
            </a:r>
            <a:r>
              <a:rPr lang="en-US" dirty="0" smtClean="0"/>
              <a:t>)</a:t>
            </a:r>
            <a:endParaRPr lang="en-US" dirty="0"/>
          </a:p>
        </p:txBody>
      </p:sp>
    </p:spTree>
    <p:extLst>
      <p:ext uri="{BB962C8B-B14F-4D97-AF65-F5344CB8AC3E}">
        <p14:creationId xmlns:p14="http://schemas.microsoft.com/office/powerpoint/2010/main" val="3926748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1200" y="3429000"/>
            <a:ext cx="7848600" cy="28956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4" name="Rectangle 3"/>
          <p:cNvSpPr/>
          <p:nvPr/>
        </p:nvSpPr>
        <p:spPr>
          <a:xfrm>
            <a:off x="1981200" y="3429000"/>
            <a:ext cx="78486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297" y="0"/>
            <a:ext cx="9144000" cy="6858000"/>
          </a:xfrm>
          <a:prstGeom prst="rect">
            <a:avLst/>
          </a:prstGeom>
        </p:spPr>
      </p:pic>
      <p:sp>
        <p:nvSpPr>
          <p:cNvPr id="7" name="TextBox 6"/>
          <p:cNvSpPr txBox="1"/>
          <p:nvPr/>
        </p:nvSpPr>
        <p:spPr>
          <a:xfrm>
            <a:off x="1597416" y="1012892"/>
            <a:ext cx="7249297" cy="1477328"/>
          </a:xfrm>
          <a:prstGeom prst="rect">
            <a:avLst/>
          </a:prstGeom>
          <a:noFill/>
        </p:spPr>
        <p:txBody>
          <a:bodyPr wrap="square" rtlCol="0">
            <a:spAutoFit/>
          </a:bodyPr>
          <a:lstStyle/>
          <a:p>
            <a:r>
              <a:rPr lang="en-US" dirty="0" smtClean="0"/>
              <a:t>Health information </a:t>
            </a:r>
            <a:r>
              <a:rPr lang="en-US" dirty="0" smtClean="0"/>
              <a:t>passport </a:t>
            </a:r>
          </a:p>
          <a:p>
            <a:endParaRPr lang="en-US" dirty="0"/>
          </a:p>
          <a:p>
            <a:r>
              <a:rPr lang="en-US" dirty="0" smtClean="0"/>
              <a:t>Great to update annually also</a:t>
            </a:r>
          </a:p>
          <a:p>
            <a:endParaRPr lang="en-US" dirty="0"/>
          </a:p>
          <a:p>
            <a:endParaRPr lang="en-US" dirty="0"/>
          </a:p>
        </p:txBody>
      </p:sp>
      <p:pic>
        <p:nvPicPr>
          <p:cNvPr id="6" name="Picture 5"/>
          <p:cNvPicPr/>
          <p:nvPr/>
        </p:nvPicPr>
        <p:blipFill rotWithShape="1">
          <a:blip r:embed="rId3">
            <a:extLst>
              <a:ext uri="{28A0092B-C50C-407E-A947-70E740481C1C}">
                <a14:useLocalDpi xmlns:a14="http://schemas.microsoft.com/office/drawing/2010/main" val="0"/>
              </a:ext>
            </a:extLst>
          </a:blip>
          <a:srcRect l="48231" t="15900" r="14050" b="15975"/>
          <a:stretch/>
        </p:blipFill>
        <p:spPr bwMode="auto">
          <a:xfrm>
            <a:off x="1597416" y="2259170"/>
            <a:ext cx="6851015" cy="3625850"/>
          </a:xfrm>
          <a:prstGeom prst="rect">
            <a:avLst/>
          </a:prstGeom>
          <a:noFill/>
          <a:ln>
            <a:noFill/>
          </a:ln>
          <a:extLst/>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5697" y="152400"/>
            <a:ext cx="9144000" cy="6858000"/>
          </a:xfrm>
          <a:prstGeom prst="rect">
            <a:avLst/>
          </a:prstGeom>
        </p:spPr>
      </p:pic>
      <p:pic>
        <p:nvPicPr>
          <p:cNvPr id="9" name="Picture 8"/>
          <p:cNvPicPr/>
          <p:nvPr/>
        </p:nvPicPr>
        <p:blipFill rotWithShape="1">
          <a:blip r:embed="rId4">
            <a:extLst>
              <a:ext uri="{28A0092B-C50C-407E-A947-70E740481C1C}">
                <a14:useLocalDpi xmlns:a14="http://schemas.microsoft.com/office/drawing/2010/main" val="0"/>
              </a:ext>
            </a:extLst>
          </a:blip>
          <a:srcRect l="48583" t="23120" r="13812" b="9484"/>
          <a:stretch/>
        </p:blipFill>
        <p:spPr bwMode="auto">
          <a:xfrm>
            <a:off x="1404399" y="1877409"/>
            <a:ext cx="6851015" cy="3726180"/>
          </a:xfrm>
          <a:prstGeom prst="rect">
            <a:avLst/>
          </a:prstGeom>
          <a:noFill/>
          <a:ln>
            <a:noFill/>
          </a:ln>
          <a:extLst/>
        </p:spPr>
      </p:pic>
    </p:spTree>
    <p:extLst>
      <p:ext uri="{BB962C8B-B14F-4D97-AF65-F5344CB8AC3E}">
        <p14:creationId xmlns:p14="http://schemas.microsoft.com/office/powerpoint/2010/main" val="1614743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533401"/>
            <a:ext cx="8544949" cy="4801314"/>
          </a:xfrm>
          <a:prstGeom prst="rect">
            <a:avLst/>
          </a:prstGeom>
          <a:noFill/>
        </p:spPr>
        <p:txBody>
          <a:bodyPr wrap="square" rtlCol="0">
            <a:spAutoFit/>
          </a:bodyPr>
          <a:lstStyle/>
          <a:p>
            <a:r>
              <a:rPr lang="en-CA" dirty="0" smtClean="0"/>
              <a:t>19 </a:t>
            </a:r>
            <a:r>
              <a:rPr lang="en-CA" dirty="0" err="1" smtClean="0"/>
              <a:t>yr</a:t>
            </a:r>
            <a:r>
              <a:rPr lang="en-CA" dirty="0" smtClean="0"/>
              <a:t> F</a:t>
            </a:r>
          </a:p>
          <a:p>
            <a:endParaRPr lang="en-CA" dirty="0" smtClean="0"/>
          </a:p>
          <a:p>
            <a:r>
              <a:rPr lang="en-CA" dirty="0" smtClean="0"/>
              <a:t>Autistic Disorder, Severe, Comorbid Intellectual Disability</a:t>
            </a:r>
          </a:p>
          <a:p>
            <a:endParaRPr lang="en-CA" dirty="0" smtClean="0"/>
          </a:p>
          <a:p>
            <a:r>
              <a:rPr lang="en-CA" dirty="0" smtClean="0"/>
              <a:t>Minimal verbal communication (yes/no) and some Picture Exchange Communication use</a:t>
            </a:r>
          </a:p>
          <a:p>
            <a:endParaRPr lang="en-CA" dirty="0"/>
          </a:p>
          <a:p>
            <a:r>
              <a:rPr lang="en-CA" dirty="0" smtClean="0"/>
              <a:t>Past medical history includes episodic severe constipation treated with PEG (polyethylene glycol).  </a:t>
            </a:r>
            <a:endParaRPr lang="en-CA" dirty="0"/>
          </a:p>
          <a:p>
            <a:endParaRPr lang="en-CA" dirty="0" smtClean="0"/>
          </a:p>
          <a:p>
            <a:r>
              <a:rPr lang="en-CA" dirty="0" smtClean="0"/>
              <a:t>Selective eating is also an issue – she will eat some poached chicken or salmon if cooked a specific way.  Her only fluid intake is full strength fruit juice.</a:t>
            </a:r>
          </a:p>
          <a:p>
            <a:endParaRPr lang="en-CA" dirty="0"/>
          </a:p>
          <a:p>
            <a:r>
              <a:rPr lang="en-CA" dirty="0" smtClean="0"/>
              <a:t>Sensory Integration – working closely with OT over many years for this.  She experiences great difficulty with florescent light, crowds, loud noises and unpredictable environments.  She is very soothed/stimulated by tactile input (touching cloths or beads) and loves music.  Family brings headphones and MP3 player when she needs to come to unfamiliar places.</a:t>
            </a:r>
            <a:endParaRPr lang="en-CA" dirty="0"/>
          </a:p>
        </p:txBody>
      </p:sp>
    </p:spTree>
    <p:extLst>
      <p:ext uri="{BB962C8B-B14F-4D97-AF65-F5344CB8AC3E}">
        <p14:creationId xmlns:p14="http://schemas.microsoft.com/office/powerpoint/2010/main" val="3200987216"/>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1200" y="3429000"/>
            <a:ext cx="7848600" cy="28956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4" name="Rectangle 3"/>
          <p:cNvSpPr/>
          <p:nvPr/>
        </p:nvSpPr>
        <p:spPr>
          <a:xfrm>
            <a:off x="1981200" y="3429000"/>
            <a:ext cx="78486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297" y="0"/>
            <a:ext cx="9144000" cy="6858000"/>
          </a:xfrm>
          <a:prstGeom prst="rect">
            <a:avLst/>
          </a:prstGeom>
        </p:spPr>
      </p:pic>
      <p:sp>
        <p:nvSpPr>
          <p:cNvPr id="7" name="TextBox 6"/>
          <p:cNvSpPr txBox="1"/>
          <p:nvPr/>
        </p:nvSpPr>
        <p:spPr>
          <a:xfrm>
            <a:off x="2150076" y="1746422"/>
            <a:ext cx="7249297" cy="923330"/>
          </a:xfrm>
          <a:prstGeom prst="rect">
            <a:avLst/>
          </a:prstGeom>
          <a:noFill/>
        </p:spPr>
        <p:txBody>
          <a:bodyPr wrap="square" rtlCol="0">
            <a:spAutoFit/>
          </a:bodyPr>
          <a:lstStyle/>
          <a:p>
            <a:r>
              <a:rPr lang="en-US" dirty="0" smtClean="0"/>
              <a:t>Thank you!</a:t>
            </a:r>
          </a:p>
          <a:p>
            <a:endParaRPr lang="en-US" dirty="0"/>
          </a:p>
          <a:p>
            <a:r>
              <a:rPr lang="en-US" dirty="0" smtClean="0"/>
              <a:t>Questions </a:t>
            </a:r>
            <a:r>
              <a:rPr lang="en-US" dirty="0" smtClean="0"/>
              <a:t>and comments welcome!</a:t>
            </a:r>
            <a:endParaRPr lang="en-US" dirty="0"/>
          </a:p>
        </p:txBody>
      </p:sp>
    </p:spTree>
    <p:extLst>
      <p:ext uri="{BB962C8B-B14F-4D97-AF65-F5344CB8AC3E}">
        <p14:creationId xmlns:p14="http://schemas.microsoft.com/office/powerpoint/2010/main" val="3753193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1200" y="3429000"/>
            <a:ext cx="7848600" cy="28956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4" name="Rectangle 3"/>
          <p:cNvSpPr/>
          <p:nvPr/>
        </p:nvSpPr>
        <p:spPr>
          <a:xfrm>
            <a:off x="1981200" y="3429000"/>
            <a:ext cx="78486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297" y="0"/>
            <a:ext cx="9144000" cy="6858000"/>
          </a:xfrm>
          <a:prstGeom prst="rect">
            <a:avLst/>
          </a:prstGeom>
        </p:spPr>
      </p:pic>
      <p:sp>
        <p:nvSpPr>
          <p:cNvPr id="7" name="TextBox 6"/>
          <p:cNvSpPr txBox="1"/>
          <p:nvPr/>
        </p:nvSpPr>
        <p:spPr>
          <a:xfrm>
            <a:off x="1513703" y="1624202"/>
            <a:ext cx="7716794" cy="4247317"/>
          </a:xfrm>
          <a:prstGeom prst="rect">
            <a:avLst/>
          </a:prstGeom>
          <a:noFill/>
        </p:spPr>
        <p:txBody>
          <a:bodyPr wrap="square" rtlCol="0">
            <a:spAutoFit/>
          </a:bodyPr>
          <a:lstStyle/>
          <a:p>
            <a:r>
              <a:rPr lang="en-US" dirty="0" smtClean="0"/>
              <a:t>Doctors appointments can be very stressful for patients, caregivers and health care providers</a:t>
            </a:r>
          </a:p>
          <a:p>
            <a:endParaRPr lang="en-US" dirty="0"/>
          </a:p>
          <a:p>
            <a:r>
              <a:rPr lang="en-US" dirty="0" smtClean="0"/>
              <a:t>Yet, individuals with intellectual and developmental disabilities (I/DD) have greater number of health problems and so barriers to accessing care must be addressed</a:t>
            </a:r>
          </a:p>
          <a:p>
            <a:endParaRPr lang="en-US" dirty="0"/>
          </a:p>
          <a:p>
            <a:r>
              <a:rPr lang="en-US" dirty="0" smtClean="0"/>
              <a:t>Solutions are not just logistical (i.e. time, space, accommodations)</a:t>
            </a:r>
          </a:p>
          <a:p>
            <a:endParaRPr lang="en-US" dirty="0"/>
          </a:p>
          <a:p>
            <a:r>
              <a:rPr lang="en-US" dirty="0" smtClean="0"/>
              <a:t>As important are positive attitudes, good communication and building relationships</a:t>
            </a:r>
          </a:p>
          <a:p>
            <a:endParaRPr lang="en-US" dirty="0"/>
          </a:p>
          <a:p>
            <a:endParaRPr lang="en-US" dirty="0" smtClean="0"/>
          </a:p>
          <a:p>
            <a:endParaRPr lang="en-US" dirty="0"/>
          </a:p>
          <a:p>
            <a:r>
              <a:rPr lang="en-US" i="1" dirty="0" smtClean="0"/>
              <a:t>….So let’s look at how we can all help from our different perspectives!</a:t>
            </a:r>
            <a:endParaRPr lang="en-US" i="1" dirty="0"/>
          </a:p>
        </p:txBody>
      </p:sp>
    </p:spTree>
    <p:extLst>
      <p:ext uri="{BB962C8B-B14F-4D97-AF65-F5344CB8AC3E}">
        <p14:creationId xmlns:p14="http://schemas.microsoft.com/office/powerpoint/2010/main" val="612839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1200" y="3429000"/>
            <a:ext cx="7848600" cy="28956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4" name="Rectangle 3"/>
          <p:cNvSpPr/>
          <p:nvPr/>
        </p:nvSpPr>
        <p:spPr>
          <a:xfrm>
            <a:off x="1981200" y="3429000"/>
            <a:ext cx="78486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6248" y="0"/>
            <a:ext cx="9144000" cy="6858000"/>
          </a:xfrm>
          <a:prstGeom prst="rect">
            <a:avLst/>
          </a:prstGeom>
        </p:spPr>
      </p:pic>
      <p:sp>
        <p:nvSpPr>
          <p:cNvPr id="7" name="TextBox 6"/>
          <p:cNvSpPr txBox="1"/>
          <p:nvPr/>
        </p:nvSpPr>
        <p:spPr>
          <a:xfrm>
            <a:off x="1746422" y="1441622"/>
            <a:ext cx="7249297" cy="4247317"/>
          </a:xfrm>
          <a:prstGeom prst="rect">
            <a:avLst/>
          </a:prstGeom>
          <a:noFill/>
        </p:spPr>
        <p:txBody>
          <a:bodyPr wrap="square" rtlCol="0">
            <a:spAutoFit/>
          </a:bodyPr>
          <a:lstStyle/>
          <a:p>
            <a:r>
              <a:rPr lang="en-US" b="1" u="sng" dirty="0" smtClean="0"/>
              <a:t>Developmental Disabilities Primary Care Initiative</a:t>
            </a:r>
          </a:p>
          <a:p>
            <a:endParaRPr lang="en-US" dirty="0"/>
          </a:p>
          <a:p>
            <a:r>
              <a:rPr lang="en-US" dirty="0" smtClean="0"/>
              <a:t>Funded by the Ministries of Health and Community and Social Services</a:t>
            </a:r>
          </a:p>
          <a:p>
            <a:endParaRPr lang="en-US" dirty="0"/>
          </a:p>
          <a:p>
            <a:r>
              <a:rPr lang="en-US" dirty="0" smtClean="0"/>
              <a:t>Led by Dr. Bill Sullivan and based out of Surrey Place Centre</a:t>
            </a:r>
          </a:p>
          <a:p>
            <a:endParaRPr lang="en-US" dirty="0"/>
          </a:p>
          <a:p>
            <a:r>
              <a:rPr lang="en-US" dirty="0" smtClean="0"/>
              <a:t>Developed the primary care guidelines for care of adults with I/DD </a:t>
            </a:r>
          </a:p>
          <a:p>
            <a:endParaRPr lang="en-US" dirty="0"/>
          </a:p>
          <a:p>
            <a:r>
              <a:rPr lang="en-US" dirty="0" smtClean="0"/>
              <a:t>Also a number of clinical tools – both for caregivers and for health professionals</a:t>
            </a:r>
          </a:p>
          <a:p>
            <a:endParaRPr lang="en-US" dirty="0"/>
          </a:p>
          <a:p>
            <a:r>
              <a:rPr lang="en-US" dirty="0" smtClean="0"/>
              <a:t>Website: </a:t>
            </a:r>
            <a:r>
              <a:rPr lang="en-US" dirty="0" smtClean="0">
                <a:hlinkClick r:id="rId3"/>
              </a:rPr>
              <a:t>http://www.surreyplace.on.ca/primary-care</a:t>
            </a:r>
            <a:endParaRPr lang="en-US" dirty="0" smtClean="0"/>
          </a:p>
          <a:p>
            <a:endParaRPr lang="en-US" dirty="0"/>
          </a:p>
          <a:p>
            <a:r>
              <a:rPr lang="en-US" dirty="0" smtClean="0"/>
              <a:t>We will focus on three tools today:  Office organizational tips, Caregiver’s Health Assessment Tool, Today’s visit</a:t>
            </a:r>
            <a:endParaRPr lang="en-US" dirty="0"/>
          </a:p>
        </p:txBody>
      </p:sp>
    </p:spTree>
    <p:extLst>
      <p:ext uri="{BB962C8B-B14F-4D97-AF65-F5344CB8AC3E}">
        <p14:creationId xmlns:p14="http://schemas.microsoft.com/office/powerpoint/2010/main" val="576564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ic\AppData\Local\Microsoft\Windows\Temporary Internet Files\Content.Outlook\HZPTL83Y\bill b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047" y="1066470"/>
            <a:ext cx="7201906" cy="4725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733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1200" y="3429000"/>
            <a:ext cx="7848600" cy="28956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4" name="Rectangle 3"/>
          <p:cNvSpPr/>
          <p:nvPr/>
        </p:nvSpPr>
        <p:spPr>
          <a:xfrm>
            <a:off x="1981200" y="3429000"/>
            <a:ext cx="78486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297" y="0"/>
            <a:ext cx="9144000" cy="6858000"/>
          </a:xfrm>
          <a:prstGeom prst="rect">
            <a:avLst/>
          </a:prstGeom>
        </p:spPr>
      </p:pic>
      <p:sp>
        <p:nvSpPr>
          <p:cNvPr id="7" name="TextBox 6"/>
          <p:cNvSpPr txBox="1"/>
          <p:nvPr/>
        </p:nvSpPr>
        <p:spPr>
          <a:xfrm>
            <a:off x="2150076" y="1746422"/>
            <a:ext cx="7249297" cy="3108543"/>
          </a:xfrm>
          <a:prstGeom prst="rect">
            <a:avLst/>
          </a:prstGeom>
          <a:noFill/>
        </p:spPr>
        <p:txBody>
          <a:bodyPr wrap="square" rtlCol="0">
            <a:spAutoFit/>
          </a:bodyPr>
          <a:lstStyle/>
          <a:p>
            <a:r>
              <a:rPr lang="en-US" sz="2800" dirty="0" smtClean="0"/>
              <a:t>What can the physician or health professional do to ensure appointments go well?</a:t>
            </a:r>
          </a:p>
          <a:p>
            <a:endParaRPr lang="en-US" sz="2800" dirty="0" smtClean="0"/>
          </a:p>
          <a:p>
            <a:endParaRPr lang="en-US" sz="2800" dirty="0"/>
          </a:p>
          <a:p>
            <a:r>
              <a:rPr lang="en-US" sz="2800" dirty="0" smtClean="0"/>
              <a:t>Answer:</a:t>
            </a:r>
          </a:p>
          <a:p>
            <a:endParaRPr lang="en-US" sz="2800" dirty="0"/>
          </a:p>
          <a:p>
            <a:r>
              <a:rPr lang="en-US" sz="2800" dirty="0" smtClean="0"/>
              <a:t>Use the office organization tips tool</a:t>
            </a:r>
            <a:endParaRPr lang="en-US" sz="2800" dirty="0"/>
          </a:p>
        </p:txBody>
      </p:sp>
    </p:spTree>
    <p:extLst>
      <p:ext uri="{BB962C8B-B14F-4D97-AF65-F5344CB8AC3E}">
        <p14:creationId xmlns:p14="http://schemas.microsoft.com/office/powerpoint/2010/main" val="61769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1200" y="3429000"/>
            <a:ext cx="7848600" cy="28956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4" name="Rectangle 3"/>
          <p:cNvSpPr/>
          <p:nvPr/>
        </p:nvSpPr>
        <p:spPr>
          <a:xfrm>
            <a:off x="1981200" y="3429000"/>
            <a:ext cx="78486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297" y="0"/>
            <a:ext cx="9144000" cy="6858000"/>
          </a:xfrm>
          <a:prstGeom prst="rect">
            <a:avLst/>
          </a:prstGeom>
        </p:spPr>
      </p:pic>
      <p:sp>
        <p:nvSpPr>
          <p:cNvPr id="7" name="TextBox 6"/>
          <p:cNvSpPr txBox="1"/>
          <p:nvPr/>
        </p:nvSpPr>
        <p:spPr>
          <a:xfrm>
            <a:off x="1981200" y="1565190"/>
            <a:ext cx="7418173" cy="4247317"/>
          </a:xfrm>
          <a:prstGeom prst="rect">
            <a:avLst/>
          </a:prstGeom>
          <a:noFill/>
        </p:spPr>
        <p:txBody>
          <a:bodyPr wrap="square" rtlCol="0">
            <a:spAutoFit/>
          </a:bodyPr>
          <a:lstStyle/>
          <a:p>
            <a:r>
              <a:rPr lang="en-US" b="1" dirty="0" smtClean="0"/>
              <a:t>Primary Care Provider Preparations:</a:t>
            </a:r>
          </a:p>
          <a:p>
            <a:r>
              <a:rPr lang="en-US" dirty="0" smtClean="0"/>
              <a:t>• While the focus of relationship building and communication should be on the patient with DD, it is also important to establish a relationship with, and obtain information from, the patient’s main caregivers (e.g., family, group home staff and manager).</a:t>
            </a:r>
          </a:p>
          <a:p>
            <a:r>
              <a:rPr lang="en-US" dirty="0" smtClean="0"/>
              <a:t>• Consider inviting caregivers who know the patient well to come for a pre-appointment visit. Provide them with the Caregiver’s Health Assessment tool prior to the first visit so that they can complete as much as possible prior to the appointment.</a:t>
            </a:r>
          </a:p>
          <a:p>
            <a:r>
              <a:rPr lang="en-US" dirty="0" smtClean="0"/>
              <a:t>• Try to alleviate the anxiety of the patient with DD by asking caregivers to bring to the appointment a familiar and comforting object from home (e.g., music, book).</a:t>
            </a:r>
          </a:p>
          <a:p>
            <a:r>
              <a:rPr lang="en-US" dirty="0" smtClean="0"/>
              <a:t>• Explain to caregivers the importance of ensuring that the person who accompanies the patient with DD is reliable and familiar with the patient’s current health issues.</a:t>
            </a:r>
          </a:p>
        </p:txBody>
      </p:sp>
    </p:spTree>
    <p:extLst>
      <p:ext uri="{BB962C8B-B14F-4D97-AF65-F5344CB8AC3E}">
        <p14:creationId xmlns:p14="http://schemas.microsoft.com/office/powerpoint/2010/main" val="3052596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TextBox 2"/>
          <p:cNvSpPr txBox="1"/>
          <p:nvPr/>
        </p:nvSpPr>
        <p:spPr>
          <a:xfrm>
            <a:off x="1901042" y="228600"/>
            <a:ext cx="8462158" cy="8217634"/>
          </a:xfrm>
          <a:prstGeom prst="rect">
            <a:avLst/>
          </a:prstGeom>
          <a:noFill/>
        </p:spPr>
        <p:txBody>
          <a:bodyPr wrap="square" rtlCol="0">
            <a:spAutoFit/>
          </a:bodyPr>
          <a:lstStyle/>
          <a:p>
            <a:endParaRPr lang="en-CA" dirty="0">
              <a:solidFill>
                <a:prstClr val="black"/>
              </a:solidFill>
            </a:endParaRPr>
          </a:p>
          <a:p>
            <a:endParaRPr lang="en-CA" dirty="0">
              <a:solidFill>
                <a:prstClr val="black"/>
              </a:solidFill>
            </a:endParaRPr>
          </a:p>
          <a:p>
            <a:endParaRPr lang="en-CA" dirty="0">
              <a:solidFill>
                <a:prstClr val="black"/>
              </a:solidFill>
            </a:endParaRPr>
          </a:p>
          <a:p>
            <a:endParaRPr lang="en-CA" dirty="0">
              <a:solidFill>
                <a:prstClr val="black"/>
              </a:solidFill>
            </a:endParaRPr>
          </a:p>
          <a:p>
            <a:endParaRPr lang="en-CA" dirty="0">
              <a:solidFill>
                <a:prstClr val="black"/>
              </a:solidFill>
            </a:endParaRPr>
          </a:p>
          <a:p>
            <a:pPr algn="ctr"/>
            <a:r>
              <a:rPr lang="en-CA" sz="2400" b="1" dirty="0">
                <a:solidFill>
                  <a:prstClr val="black"/>
                </a:solidFill>
              </a:rPr>
              <a:t>Collaborating with Developmental Service Agency Supports</a:t>
            </a:r>
          </a:p>
          <a:p>
            <a:pPr algn="ctr"/>
            <a:r>
              <a:rPr lang="en-CA" dirty="0">
                <a:solidFill>
                  <a:prstClr val="black"/>
                </a:solidFill>
              </a:rPr>
              <a:t>Emphasize the importance of seeing the lead caregiver with the agency:</a:t>
            </a:r>
          </a:p>
          <a:p>
            <a:endParaRPr lang="en-CA" dirty="0">
              <a:solidFill>
                <a:prstClr val="black"/>
              </a:solidFill>
            </a:endParaRPr>
          </a:p>
          <a:p>
            <a:r>
              <a:rPr lang="en-CA" dirty="0">
                <a:solidFill>
                  <a:prstClr val="black"/>
                </a:solidFill>
              </a:rPr>
              <a:t>“Dear (DS Agency – Case manager),</a:t>
            </a:r>
          </a:p>
          <a:p>
            <a:r>
              <a:rPr lang="en-CA" dirty="0">
                <a:solidFill>
                  <a:prstClr val="black"/>
                </a:solidFill>
              </a:rPr>
              <a:t>It is a pleasure to welcome John Doe to my family practice.  Our practice endeavours to provide comprehensive, appropriate care for individuals with developmental disabilities including annual health checks and regular medication reviews.</a:t>
            </a:r>
          </a:p>
          <a:p>
            <a:r>
              <a:rPr lang="en-CA" dirty="0">
                <a:solidFill>
                  <a:prstClr val="black"/>
                </a:solidFill>
              </a:rPr>
              <a:t>I am committed to collaborating and communicating clearly around health issues and care instructions for staff and appreciate your engagement in this regard.  </a:t>
            </a:r>
          </a:p>
          <a:p>
            <a:endParaRPr lang="en-CA" dirty="0">
              <a:solidFill>
                <a:prstClr val="black"/>
              </a:solidFill>
            </a:endParaRPr>
          </a:p>
          <a:p>
            <a:r>
              <a:rPr lang="en-CA" dirty="0">
                <a:solidFill>
                  <a:prstClr val="black"/>
                </a:solidFill>
              </a:rPr>
              <a:t>I ask that when I see John in clinic, that he be accompanied by his lead developmental service worker who is most familiar with his past medical history and any current concerns and presenting symptoms.</a:t>
            </a:r>
          </a:p>
          <a:p>
            <a:endParaRPr lang="en-CA" dirty="0">
              <a:solidFill>
                <a:prstClr val="black"/>
              </a:solidFill>
            </a:endParaRPr>
          </a:p>
          <a:p>
            <a:r>
              <a:rPr lang="en-CA" dirty="0">
                <a:solidFill>
                  <a:prstClr val="black"/>
                </a:solidFill>
              </a:rPr>
              <a:t>I look forward to working with you as a team to provide the best quality of care for this patient.</a:t>
            </a:r>
          </a:p>
          <a:p>
            <a:endParaRPr lang="en-CA" dirty="0">
              <a:solidFill>
                <a:prstClr val="black"/>
              </a:solidFill>
            </a:endParaRPr>
          </a:p>
          <a:p>
            <a:r>
              <a:rPr lang="en-CA" dirty="0">
                <a:solidFill>
                  <a:prstClr val="black"/>
                </a:solidFill>
              </a:rPr>
              <a:t>Sincerely,”</a:t>
            </a:r>
          </a:p>
          <a:p>
            <a:endParaRPr lang="en-CA" dirty="0">
              <a:solidFill>
                <a:prstClr val="black"/>
              </a:solidFill>
            </a:endParaRPr>
          </a:p>
          <a:p>
            <a:endParaRPr lang="en-CA" dirty="0">
              <a:solidFill>
                <a:prstClr val="black"/>
              </a:solidFill>
            </a:endParaRPr>
          </a:p>
          <a:p>
            <a:endParaRPr lang="en-CA" dirty="0">
              <a:solidFill>
                <a:prstClr val="black"/>
              </a:solidFill>
            </a:endParaRPr>
          </a:p>
          <a:p>
            <a:endParaRPr lang="en-CA" dirty="0">
              <a:solidFill>
                <a:prstClr val="black"/>
              </a:solidFill>
            </a:endParaRPr>
          </a:p>
          <a:p>
            <a:endParaRPr lang="en-CA" dirty="0">
              <a:solidFill>
                <a:prstClr val="black"/>
              </a:solidFill>
            </a:endParaRPr>
          </a:p>
          <a:p>
            <a:endParaRPr lang="en-CA" dirty="0">
              <a:solidFill>
                <a:prstClr val="black"/>
              </a:solidFill>
            </a:endParaRPr>
          </a:p>
        </p:txBody>
      </p:sp>
    </p:spTree>
    <p:extLst>
      <p:ext uri="{BB962C8B-B14F-4D97-AF65-F5344CB8AC3E}">
        <p14:creationId xmlns:p14="http://schemas.microsoft.com/office/powerpoint/2010/main" val="3102508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2411</Words>
  <Application>Microsoft Office PowerPoint</Application>
  <PresentationFormat>Custom</PresentationFormat>
  <Paragraphs>335</Paragraphs>
  <Slides>37</Slides>
  <Notes>1</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1_Office Theme</vt:lpstr>
      <vt:lpstr>2_Office Theme</vt:lpstr>
      <vt:lpstr>PowerPoint Presentation</vt:lpstr>
      <vt:lpstr>Faculty/Presenter Disclosure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Grier</dc:creator>
  <cp:lastModifiedBy>liz</cp:lastModifiedBy>
  <cp:revision>25</cp:revision>
  <dcterms:created xsi:type="dcterms:W3CDTF">2015-02-18T12:06:56Z</dcterms:created>
  <dcterms:modified xsi:type="dcterms:W3CDTF">2015-02-18T18:43:57Z</dcterms:modified>
</cp:coreProperties>
</file>