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57" r:id="rId4"/>
    <p:sldId id="258" r:id="rId5"/>
    <p:sldId id="300" r:id="rId6"/>
    <p:sldId id="259" r:id="rId7"/>
    <p:sldId id="260" r:id="rId8"/>
    <p:sldId id="262" r:id="rId9"/>
    <p:sldId id="263" r:id="rId10"/>
    <p:sldId id="264" r:id="rId11"/>
    <p:sldId id="281" r:id="rId12"/>
    <p:sldId id="287" r:id="rId13"/>
    <p:sldId id="294" r:id="rId14"/>
    <p:sldId id="295" r:id="rId15"/>
    <p:sldId id="289" r:id="rId16"/>
    <p:sldId id="292" r:id="rId17"/>
    <p:sldId id="293" r:id="rId18"/>
    <p:sldId id="299" r:id="rId19"/>
    <p:sldId id="290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2" r:id="rId30"/>
    <p:sldId id="274" r:id="rId31"/>
    <p:sldId id="283" r:id="rId32"/>
    <p:sldId id="275" r:id="rId33"/>
    <p:sldId id="285" r:id="rId34"/>
    <p:sldId id="276" r:id="rId35"/>
    <p:sldId id="296" r:id="rId36"/>
    <p:sldId id="302" r:id="rId37"/>
    <p:sldId id="277" r:id="rId38"/>
    <p:sldId id="278" r:id="rId39"/>
    <p:sldId id="297" r:id="rId40"/>
    <p:sldId id="279" r:id="rId41"/>
    <p:sldId id="298" r:id="rId42"/>
    <p:sldId id="28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36" y="8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7856F-732F-4E77-B267-F341EA6DCB07}" type="datetimeFigureOut">
              <a:rPr lang="en-US" smtClean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CAEF9A8-6EAB-4BD3-9B0A-7F358FA7A28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-DZKB9wZV0?feature=player_detailpag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/>
              <a:t>Dual Diagnosis</a:t>
            </a:r>
          </a:p>
          <a:p>
            <a:pPr marL="68580" indent="0">
              <a:buNone/>
            </a:pPr>
            <a:r>
              <a:rPr lang="en-US" b="1" dirty="0" smtClean="0"/>
              <a:t>&amp;</a:t>
            </a:r>
          </a:p>
          <a:p>
            <a:pPr marL="68580" indent="0">
              <a:buNone/>
            </a:pPr>
            <a:r>
              <a:rPr lang="en-US" b="1" dirty="0" smtClean="0"/>
              <a:t>Addictions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Supporting people </a:t>
            </a:r>
          </a:p>
          <a:p>
            <a:pPr marL="68580" indent="0">
              <a:buNone/>
            </a:pPr>
            <a:r>
              <a:rPr lang="en-US" dirty="0" smtClean="0"/>
              <a:t>With Developmental Disabilities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76200"/>
            <a:ext cx="3304572" cy="6096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Presented by: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Jodie Petkovich</a:t>
            </a:r>
            <a:br>
              <a:rPr lang="en-US" sz="3100" dirty="0" smtClean="0"/>
            </a:br>
            <a:r>
              <a:rPr lang="en-US" sz="2700" dirty="0" smtClean="0"/>
              <a:t>Hamilton Brant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err="1" smtClean="0"/>
              <a:t>Behaviour</a:t>
            </a:r>
            <a:r>
              <a:rPr lang="en-US" sz="2700" dirty="0" smtClean="0"/>
              <a:t>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Tracey Miles</a:t>
            </a:r>
            <a:br>
              <a:rPr lang="en-US" sz="3100" dirty="0" smtClean="0"/>
            </a:br>
            <a:r>
              <a:rPr lang="en-US" sz="2700" dirty="0" smtClean="0"/>
              <a:t>Barrett Centre Crisis Support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Christine Squires</a:t>
            </a:r>
            <a:br>
              <a:rPr lang="en-US" sz="3100" dirty="0" smtClean="0"/>
            </a:br>
            <a:r>
              <a:rPr lang="en-US" sz="2700" dirty="0" smtClean="0"/>
              <a:t>St. Josephs ACT 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March 5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E3D2D"/>
                </a:solidFill>
              </a:rPr>
              <a:t>Collaboration </a:t>
            </a:r>
            <a:r>
              <a:rPr lang="en-US" sz="2200" dirty="0">
                <a:solidFill>
                  <a:srgbClr val="3E3D2D"/>
                </a:solidFill>
              </a:rPr>
              <a:t>with experts in </a:t>
            </a:r>
            <a:r>
              <a:rPr lang="en-US" sz="2200" dirty="0" smtClean="0">
                <a:solidFill>
                  <a:srgbClr val="3E3D2D"/>
                </a:solidFill>
              </a:rPr>
              <a:t>addiction. </a:t>
            </a:r>
            <a:r>
              <a:rPr lang="en-US" dirty="0" smtClean="0"/>
              <a:t>Adapting current programs so that they are “user friendly” </a:t>
            </a: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endParaRPr lang="en-US" dirty="0" smtClean="0"/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dirty="0" smtClean="0"/>
              <a:t>More similarities then differences when providing service to these two populations?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Prevention :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Information and education that is comprehensible, and accessible.</a:t>
            </a:r>
          </a:p>
          <a:p>
            <a:pPr marL="6858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Risks related to alcohol consumption include: age, gender, health, amount of consumption and family history (Canada’s Low Risk Alcohol Drinking Guidelines)</a:t>
            </a:r>
          </a:p>
        </p:txBody>
      </p:sp>
    </p:spTree>
    <p:extLst>
      <p:ext uri="{BB962C8B-B14F-4D97-AF65-F5344CB8AC3E}">
        <p14:creationId xmlns:p14="http://schemas.microsoft.com/office/powerpoint/2010/main" val="412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2200" dirty="0">
                <a:solidFill>
                  <a:srgbClr val="3E3D2D"/>
                </a:solidFill>
              </a:rPr>
              <a:t>Include education about any dangers of mixing </a:t>
            </a:r>
            <a:r>
              <a:rPr lang="en-US" sz="2200" dirty="0" smtClean="0">
                <a:solidFill>
                  <a:srgbClr val="3E3D2D"/>
                </a:solidFill>
              </a:rPr>
              <a:t>alcohol </a:t>
            </a:r>
            <a:r>
              <a:rPr lang="en-US" sz="2200" dirty="0">
                <a:solidFill>
                  <a:srgbClr val="3E3D2D"/>
                </a:solidFill>
              </a:rPr>
              <a:t>and drug use. </a:t>
            </a:r>
            <a:endParaRPr lang="en-US" sz="2200" dirty="0" smtClean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E3D2D"/>
                </a:solidFill>
              </a:rPr>
              <a:t>Do </a:t>
            </a:r>
            <a:r>
              <a:rPr lang="en-US" sz="2200" dirty="0">
                <a:solidFill>
                  <a:srgbClr val="3E3D2D"/>
                </a:solidFill>
              </a:rPr>
              <a:t>not assume </a:t>
            </a:r>
            <a:r>
              <a:rPr lang="en-US" sz="2200" dirty="0" smtClean="0">
                <a:solidFill>
                  <a:srgbClr val="3E3D2D"/>
                </a:solidFill>
              </a:rPr>
              <a:t>that the person understands and can generalize risk.</a:t>
            </a: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E3D2D"/>
                </a:solidFill>
              </a:rPr>
              <a:t>Fully explain the link between alcohol use and certain diseases.</a:t>
            </a: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E3D2D"/>
                </a:solidFill>
              </a:rPr>
              <a:t>Explain the relative immediate effects of too much alchahol.</a:t>
            </a:r>
          </a:p>
          <a:p>
            <a:pPr lvl="0">
              <a:buClr>
                <a:srgbClr val="94C600"/>
              </a:buClr>
            </a:pPr>
            <a:endParaRPr lang="en-US" sz="2200" dirty="0" smtClean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endParaRPr lang="en-US" sz="2200" dirty="0">
              <a:solidFill>
                <a:srgbClr val="3E3D2D"/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specific about the impact: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You might do things when you are drunk that you would not do otherwise.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Make choices that might get you in trouble. Example spend too much money.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Change your mood, lose your temper.</a:t>
            </a: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3E3D2D"/>
                </a:solidFill>
              </a:rPr>
              <a:t>Don’t leave your drink unattended</a:t>
            </a: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sz="3600" dirty="0">
                <a:solidFill>
                  <a:srgbClr val="3E3D2D"/>
                </a:solidFill>
              </a:rPr>
              <a:t>Can become vulnerable to be taken advantage of, robbery</a:t>
            </a:r>
          </a:p>
          <a:p>
            <a:pPr>
              <a:buFont typeface="Wingdings" pitchFamily="2" charset="2"/>
              <a:buChar char="v"/>
            </a:pPr>
            <a:endParaRPr lang="en-US" sz="3000" dirty="0" smtClean="0"/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7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8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8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781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Decide how many drinks you will have  before going out.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Decide how you will get home.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Provide options  i.e.. May want to consider fancy non alcoholic drink.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Peer pressure. Create possible  social situations and support people to practice what to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reminder key chains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209800"/>
            <a:ext cx="4495800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94" y="2286000"/>
            <a:ext cx="51173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DZKB9wZV0?feature=player_detailpag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3125"/>
            <a:ext cx="5410200" cy="3648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66800" y="1027113"/>
            <a:ext cx="6934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Prevention</a:t>
            </a:r>
            <a:br>
              <a:rPr lang="en-US" dirty="0" smtClean="0"/>
            </a:br>
            <a:r>
              <a:rPr lang="en-US" dirty="0" smtClean="0"/>
              <a:t>Have fun being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Addictions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Addiction is a primary, chronic, neurobiological disease, with genetic, psychosocial, and environmental factors… It is characterized by behaviours that include one or more of the following: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Impaired control over use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Compulsive use,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Continued use despite harm, and craving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(Savage et al., 2003).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43490" y="457199"/>
            <a:ext cx="7024744" cy="14477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7643308" cy="3927629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Addictions Continuum</a:t>
            </a:r>
            <a:endParaRPr lang="en-CA" sz="44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-2799532">
            <a:off x="884238" y="3151188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Experimental Use</a:t>
            </a:r>
            <a:endParaRPr lang="en-CA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-2832436">
            <a:off x="3332956" y="3323432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Social Use</a:t>
            </a:r>
            <a:endParaRPr lang="en-CA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-2797791">
            <a:off x="5268913" y="33655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Abuse</a:t>
            </a:r>
            <a:endParaRPr lang="en-CA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-3031369">
            <a:off x="6482556" y="3167857"/>
            <a:ext cx="177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Dependence</a:t>
            </a:r>
            <a:endParaRPr lang="en-CA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219200" y="4572000"/>
            <a:ext cx="7239000" cy="838200"/>
          </a:xfrm>
          <a:prstGeom prst="rightArrow">
            <a:avLst>
              <a:gd name="adj1" fmla="val 50000"/>
              <a:gd name="adj2" fmla="val 215909"/>
            </a:avLst>
          </a:prstGeom>
          <a:solidFill>
            <a:sysClr val="windowText" lastClr="0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9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2857" cy="2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2514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lc_equ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0574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900" y="76200"/>
            <a:ext cx="2317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sd_blotters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14925"/>
            <a:ext cx="4029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arbiturate_Pills_example_1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5105400"/>
            <a:ext cx="1638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2133600"/>
            <a:ext cx="3467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 descr="Codeine_in_various_forms_sma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0"/>
            <a:ext cx="160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41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do People Experience Addiction Problems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057400"/>
            <a:ext cx="7772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often use drugs/alcohol as a means of gaining acceptance and connectedness with a peer group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interpret being with the </a:t>
            </a: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crowd as being associated with the popular crowd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often use addictive behaviour to help them manage a situation which they feel they are lacking certain skills. In particular, situations such as socializing, managing stress, use of leisure time, taking on new challenges, building relationships, intimacy and communication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may use addictive behaviour to shut off thoughts or ideas which are overwhelming, confusing or negative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 may turn to addiction to shut off memories (recent or historical) of difficult experiences in their lives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Signs of Substance Abuse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Neglecting responsibilities.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Using alcohol/drugs under dangerous conditions or taking risks while high.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Alcohol or drug use creates legal issues.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Alcohol or drug use causes problems in relationships.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Building tolerance.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Substance is used to avoid or relieve withdrawal symptoms.</a:t>
            </a:r>
          </a:p>
        </p:txBody>
      </p:sp>
    </p:spTree>
    <p:extLst>
      <p:ext uri="{BB962C8B-B14F-4D97-AF65-F5344CB8AC3E}">
        <p14:creationId xmlns:p14="http://schemas.microsoft.com/office/powerpoint/2010/main" val="2997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Loss of control over the substance </a:t>
            </a: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Abandonment of activities the person used to enjoy.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Continued use, despite knowing it’s hurting them.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ges_of_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26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Tool Box for those supporting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Don’t Panic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Establish rapport and trust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Validate the function of the behaviour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Agree on the direction (reduce harm, change amount, stop completely) needs to be driven by the person (person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Don’t rush the person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Create a space to explore all aspects of change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Explore costs and benefits of change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Normalize ambivalence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Encouraging clients to openly clarify and state their attraction to substances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j04238600000[1]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143" y="685800"/>
            <a:ext cx="1429657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905500" y="1707433"/>
            <a:ext cx="2286000" cy="841665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What </a:t>
            </a:r>
            <a:r>
              <a:rPr lang="en-US" sz="2400" b="1" i="1" dirty="0" smtClean="0">
                <a:solidFill>
                  <a:schemeClr val="tx1"/>
                </a:solidFill>
              </a:rPr>
              <a:t>does not (Cons)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324600" y="5334000"/>
            <a:ext cx="2200275" cy="11160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Adapted to support MI</a:t>
            </a:r>
            <a:endParaRPr lang="en-US" dirty="0"/>
          </a:p>
        </p:txBody>
      </p:sp>
      <p:pic>
        <p:nvPicPr>
          <p:cNvPr id="5" name="Picture 4" descr="MPj04331610000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14478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1999" y="1747130"/>
            <a:ext cx="1883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+mj-ea"/>
                <a:cs typeface="+mj-cs"/>
              </a:rPr>
              <a:t>What </a:t>
            </a:r>
            <a:r>
              <a:rPr lang="en-US" sz="2400" b="1" dirty="0" smtClean="0">
                <a:ea typeface="+mj-ea"/>
                <a:cs typeface="+mj-cs"/>
              </a:rPr>
              <a:t>works</a:t>
            </a:r>
          </a:p>
          <a:p>
            <a:r>
              <a:rPr lang="en-US" sz="2400" b="1" dirty="0" smtClean="0">
                <a:ea typeface="+mj-ea"/>
                <a:cs typeface="+mj-cs"/>
              </a:rPr>
              <a:t>(Pros)</a:t>
            </a:r>
            <a:r>
              <a:rPr lang="en-US" sz="2400" b="1" dirty="0">
                <a:ea typeface="+mj-ea"/>
                <a:cs typeface="+mj-cs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83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Suggestions for clinicians when supporting people with developmental disabilities.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Prevention/safe drug and alcohol use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Defining Addictions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Identifying when people need help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Stages of addiction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Recovery tool box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Encourage clients to openly state their concerns about use.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67038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78273"/>
              </p:ext>
            </p:extLst>
          </p:nvPr>
        </p:nvGraphicFramePr>
        <p:xfrm>
          <a:off x="1066800" y="685801"/>
          <a:ext cx="7162800" cy="5146675"/>
        </p:xfrm>
        <a:graphic>
          <a:graphicData uri="http://schemas.openxmlformats.org/drawingml/2006/table">
            <a:tbl>
              <a:tblPr/>
              <a:tblGrid>
                <a:gridCol w="2381217"/>
                <a:gridCol w="368620"/>
                <a:gridCol w="369223"/>
                <a:gridCol w="402679"/>
                <a:gridCol w="338480"/>
                <a:gridCol w="314669"/>
                <a:gridCol w="2987912"/>
              </a:tblGrid>
              <a:tr h="973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Happy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Monday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Tuesday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Wednesday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Thursday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Friday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</a:rPr>
                        <a:t>What happened?</a:t>
                      </a: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Silly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Sick Yuck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Angry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sad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scarred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2552" marR="32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15" y="4348162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67" y="3635419"/>
            <a:ext cx="468129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6" y="2614612"/>
            <a:ext cx="6762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31" y="17526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57" y="916897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What would happen if you stopped using?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What do you think you will do ?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Adapt questions and support with visuals 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ctive learning mediums.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Portable tools</a:t>
            </a:r>
          </a:p>
        </p:txBody>
      </p:sp>
    </p:spTree>
    <p:extLst>
      <p:ext uri="{BB962C8B-B14F-4D97-AF65-F5344CB8AC3E}">
        <p14:creationId xmlns:p14="http://schemas.microsoft.com/office/powerpoint/2010/main" val="26116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2816169"/>
              </p:ext>
            </p:extLst>
          </p:nvPr>
        </p:nvGraphicFramePr>
        <p:xfrm>
          <a:off x="2057400" y="1676400"/>
          <a:ext cx="5419725" cy="3478213"/>
        </p:xfrm>
        <a:graphic>
          <a:graphicData uri="http://schemas.openxmlformats.org/drawingml/2006/table">
            <a:tbl>
              <a:tblPr/>
              <a:tblGrid>
                <a:gridCol w="2562225"/>
                <a:gridCol w="2857500"/>
              </a:tblGrid>
              <a:tr h="1001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First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22438" y="2392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dirty="0" smtClean="0"/>
              <a:t>Where do we go from here ?</a:t>
            </a:r>
          </a:p>
          <a:p>
            <a:pPr algn="ctr">
              <a:buFont typeface="Wingdings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/>
              <a:t>Place next steps on a visual key chain.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Power cards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06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petkovich\AppData\Local\Microsoft\Windows\Temporary Internet Files\Content.Word\images9ST87M82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42" y="3352800"/>
            <a:ext cx="211545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jpetkovich\AppData\Local\Microsoft\Windows\Temporary Internet Files\Content.Word\imagesL5NFZ6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2438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Picture 1" descr="imagesSWW0L0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82" y="2415241"/>
            <a:ext cx="23241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5105400"/>
            <a:ext cx="350520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/>
                <a:ea typeface="Calibri"/>
                <a:cs typeface="Times New Roman"/>
              </a:rPr>
              <a:t>Call taxi Reminder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Arial"/>
                <a:ea typeface="Calibri"/>
                <a:cs typeface="Times New Roman"/>
              </a:rPr>
              <a:t>10:30 am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2004359"/>
            <a:ext cx="22749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Arial"/>
                <a:ea typeface="Calibri"/>
                <a:cs typeface="Times New Roman"/>
              </a:rPr>
              <a:t>Safe Limit Reminder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54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How would you like things to turn out now for you, ideally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What would you like to do every day?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Adaptation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What would your best day  be like?</a:t>
            </a:r>
          </a:p>
          <a:p>
            <a:pPr marL="6858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Source: Miller and Rollnick, 1991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Acknowledge the courage of their decision to try something different. Adaptation</a:t>
            </a:r>
            <a:r>
              <a:rPr lang="en-US" dirty="0" smtClean="0">
                <a:solidFill>
                  <a:schemeClr val="tx1"/>
                </a:solidFill>
              </a:rPr>
              <a:t>: Point out strengths observed during the session as they are presented. Frequently and concretely.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Offer hope that help is available Adaptation: be concrete who to call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Make recommendations for reduction in use, develop a plan.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Identify support system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a record of success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1156" y="2706687"/>
          <a:ext cx="5600700" cy="2743200"/>
        </p:xfrm>
        <a:graphic>
          <a:graphicData uri="http://schemas.openxmlformats.org/drawingml/2006/table">
            <a:tbl>
              <a:tblPr/>
              <a:tblGrid>
                <a:gridCol w="571500"/>
                <a:gridCol w="5029200"/>
              </a:tblGrid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0363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Day/Evening record of success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MCj04244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12192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30363" y="3659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Date/shift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Adaptations : Suggestions for Clinicians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/>
              <a:t>S</a:t>
            </a:r>
            <a:r>
              <a:rPr lang="en-US" dirty="0" smtClean="0"/>
              <a:t>uggested readings/authors</a:t>
            </a:r>
          </a:p>
          <a:p>
            <a:pPr marL="68580" indent="0">
              <a:buNone/>
            </a:pPr>
            <a:r>
              <a:rPr lang="en-US" b="1" u="sng" dirty="0" smtClean="0"/>
              <a:t>First Stage trauma treatment: A guide for therapists working with women.</a:t>
            </a:r>
            <a:r>
              <a:rPr lang="en-US" dirty="0" smtClean="0"/>
              <a:t> Dr. Lori Haskell Toronto: CAMH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u="sng" dirty="0" smtClean="0"/>
              <a:t>Trauma Treatment with Clients Who Have Dual Diagnoses: Developmental Disabilities and Mental Illness. </a:t>
            </a:r>
            <a:r>
              <a:rPr lang="en-US" dirty="0" smtClean="0"/>
              <a:t>Margaret Charlton Ph.D. Brian </a:t>
            </a:r>
            <a:r>
              <a:rPr lang="en-US" dirty="0" err="1" smtClean="0"/>
              <a:t>Tallant</a:t>
            </a:r>
            <a:r>
              <a:rPr lang="en-US" dirty="0" smtClean="0"/>
              <a:t>, M.S Presented by NCTSN 2003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Celebrate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Acknowledge and validate the changes being made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Teach social skills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Teach budgeting skills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Teach emotional regulation skills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Change living environment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Teach coping skills with respect to triggers.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93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702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24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5400" dirty="0" smtClean="0"/>
              <a:t>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536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u="sng" dirty="0" smtClean="0"/>
              <a:t>Healing Trauma; the power of Group treatment for People with </a:t>
            </a:r>
            <a:r>
              <a:rPr lang="en-US" b="1" u="sng" dirty="0" err="1" smtClean="0"/>
              <a:t>Intellectiual</a:t>
            </a:r>
            <a:r>
              <a:rPr lang="en-US" b="1" u="sng" dirty="0" smtClean="0"/>
              <a:t> Disabilities.</a:t>
            </a:r>
            <a:r>
              <a:rPr lang="en-US" dirty="0" smtClean="0"/>
              <a:t> Nancy J </a:t>
            </a:r>
            <a:r>
              <a:rPr lang="en-US" dirty="0" err="1" smtClean="0"/>
              <a:t>Razza</a:t>
            </a:r>
            <a:r>
              <a:rPr lang="en-US" dirty="0" smtClean="0"/>
              <a:t> &amp; Dr. </a:t>
            </a:r>
            <a:r>
              <a:rPr lang="en-US" dirty="0" err="1" smtClean="0"/>
              <a:t>Tomasula</a:t>
            </a:r>
            <a:r>
              <a:rPr lang="en-US" dirty="0" smtClean="0"/>
              <a:t>.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Slow down speech.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Use comprehensible language.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Use visuals to support language.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Present information one item at a time.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Ask for feedback after each item is presented.</a:t>
            </a:r>
          </a:p>
        </p:txBody>
      </p:sp>
    </p:spTree>
    <p:extLst>
      <p:ext uri="{BB962C8B-B14F-4D97-AF65-F5344CB8AC3E}">
        <p14:creationId xmlns:p14="http://schemas.microsoft.com/office/powerpoint/2010/main" val="42652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3E3D2D"/>
                </a:solidFill>
              </a:rPr>
              <a:t>Be specific about steps to </a:t>
            </a:r>
            <a:r>
              <a:rPr lang="en-US" dirty="0" smtClean="0">
                <a:solidFill>
                  <a:srgbClr val="3E3D2D"/>
                </a:solidFill>
              </a:rPr>
              <a:t>change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en-US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dirty="0">
                <a:solidFill>
                  <a:srgbClr val="3E3D2D"/>
                </a:solidFill>
              </a:rPr>
              <a:t>Practice coping skills </a:t>
            </a:r>
            <a:r>
              <a:rPr lang="en-US" dirty="0" smtClean="0">
                <a:solidFill>
                  <a:srgbClr val="3E3D2D"/>
                </a:solidFill>
              </a:rPr>
              <a:t>and encourage </a:t>
            </a:r>
            <a:r>
              <a:rPr lang="en-US" dirty="0">
                <a:solidFill>
                  <a:srgbClr val="3E3D2D"/>
                </a:solidFill>
              </a:rPr>
              <a:t>feeling of competence</a:t>
            </a:r>
          </a:p>
          <a:p>
            <a:pPr lvl="0">
              <a:buClr>
                <a:srgbClr val="94C600"/>
              </a:buClr>
            </a:pPr>
            <a:endParaRPr lang="en-US" sz="2200" dirty="0" smtClean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endParaRPr lang="en-US" sz="2200" dirty="0">
              <a:solidFill>
                <a:srgbClr val="3E3D2D"/>
              </a:solidFill>
            </a:endParaRPr>
          </a:p>
          <a:p>
            <a:pPr marL="68580" lvl="0" indent="0">
              <a:buClr>
                <a:srgbClr val="94C600"/>
              </a:buClr>
              <a:buNone/>
            </a:pPr>
            <a:r>
              <a:rPr lang="en-US" sz="1400" dirty="0" smtClean="0">
                <a:solidFill>
                  <a:srgbClr val="3E3D2D"/>
                </a:solidFill>
              </a:rPr>
              <a:t>Be aware of bias when working with this population. (Avrin, Charlton, &amp; Tallant, 2002, Charlton, 2002: Mansell &amp; Sobsey, 2001;Butz, Bowling, &amp; Blitz 2000).</a:t>
            </a:r>
          </a:p>
          <a:p>
            <a:pPr marL="68580" lvl="0" indent="0">
              <a:buClr>
                <a:srgbClr val="94C600"/>
              </a:buClr>
              <a:buNone/>
            </a:pPr>
            <a:endParaRPr lang="en-US" sz="2200" dirty="0">
              <a:solidFill>
                <a:srgbClr val="3E3D2D"/>
              </a:solidFill>
            </a:endParaRPr>
          </a:p>
          <a:p>
            <a:pPr marL="68580" lvl="0" indent="0">
              <a:buClr>
                <a:srgbClr val="94C600"/>
              </a:buClr>
              <a:buNone/>
            </a:pPr>
            <a:endParaRPr lang="en-US" sz="2200" dirty="0" smtClean="0">
              <a:solidFill>
                <a:srgbClr val="3E3D2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/vulnerabilities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E</a:t>
            </a:r>
            <a:r>
              <a:rPr lang="en-US" dirty="0" smtClean="0"/>
              <a:t>mployment opportunities for the developmental population may be limited.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require support to engage in healthy social activities and find acceptance.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Lack of comprehensive and ongoing preventative education.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Current models for maintaining recovery may be geared towards the general population.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May require support to access   resources consistently.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lvl="0">
              <a:buClr>
                <a:srgbClr val="94C600"/>
              </a:buClr>
              <a:buFont typeface="Wingdings" pitchFamily="2" charset="2"/>
              <a:buChar char="v"/>
            </a:pPr>
            <a:r>
              <a:rPr lang="en-US" dirty="0" smtClean="0"/>
              <a:t>Research/ pilot projects. </a:t>
            </a:r>
            <a:r>
              <a:rPr lang="en-US" dirty="0" smtClean="0">
                <a:solidFill>
                  <a:srgbClr val="3E3D2D"/>
                </a:solidFill>
              </a:rPr>
              <a:t>In </a:t>
            </a:r>
            <a:r>
              <a:rPr lang="en-US" dirty="0">
                <a:solidFill>
                  <a:srgbClr val="3E3D2D"/>
                </a:solidFill>
              </a:rPr>
              <a:t>the process of developing a pilot prevention and recovery group with support from the Trauma Initiative committee, Southern Network of specialized </a:t>
            </a:r>
            <a:r>
              <a:rPr lang="en-US" dirty="0" smtClean="0">
                <a:solidFill>
                  <a:srgbClr val="3E3D2D"/>
                </a:solidFill>
              </a:rPr>
              <a:t>care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Ask those with developmental disabilities what will help and what doesn’t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517</TotalTime>
  <Words>1112</Words>
  <Application>Microsoft Office PowerPoint</Application>
  <PresentationFormat>On-screen Show (4:3)</PresentationFormat>
  <Paragraphs>233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Austin</vt:lpstr>
      <vt:lpstr>Presented by:  Jodie Petkovich Hamilton Brant  Behaviour Services  Tracey Miles Barrett Centre Crisis Support  Christine Squires St. Josephs ACT 11  March 5th 2015 </vt:lpstr>
      <vt:lpstr>Prevention Have fun being yourself</vt:lpstr>
      <vt:lpstr>Overview</vt:lpstr>
      <vt:lpstr> Adaptations : Suggestions for Clinicians</vt:lpstr>
      <vt:lpstr>continued</vt:lpstr>
      <vt:lpstr>General Suggestions</vt:lpstr>
      <vt:lpstr> Cont.</vt:lpstr>
      <vt:lpstr>Challenges /vulnerabilities</vt:lpstr>
      <vt:lpstr>Where do we start?</vt:lpstr>
      <vt:lpstr>  cont.</vt:lpstr>
      <vt:lpstr>Prevention : Things to consider</vt:lpstr>
      <vt:lpstr>PowerPoint Presentation</vt:lpstr>
      <vt:lpstr>Be specific about the impact:</vt:lpstr>
      <vt:lpstr>PowerPoint Presentation</vt:lpstr>
      <vt:lpstr>PowerPoint Presentation</vt:lpstr>
      <vt:lpstr>PowerPoint Presentation</vt:lpstr>
      <vt:lpstr>PowerPoint Presentation</vt:lpstr>
      <vt:lpstr>Create reminder key chains </vt:lpstr>
      <vt:lpstr>PowerPoint Presentation</vt:lpstr>
      <vt:lpstr>Understanding Addictions</vt:lpstr>
      <vt:lpstr>PowerPoint Presentation</vt:lpstr>
      <vt:lpstr>PowerPoint Presentation</vt:lpstr>
      <vt:lpstr>PowerPoint Presentation</vt:lpstr>
      <vt:lpstr>Signs of Substance Abuse</vt:lpstr>
      <vt:lpstr>continued</vt:lpstr>
      <vt:lpstr>PowerPoint Presentation</vt:lpstr>
      <vt:lpstr>Recovery Tool Box for those supporting people</vt:lpstr>
      <vt:lpstr>continued</vt:lpstr>
      <vt:lpstr>What does not (Cons)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 Based approach</vt:lpstr>
      <vt:lpstr>Keep a record of success</vt:lpstr>
      <vt:lpstr>continued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Jodie Petkovich Tracey Miles Christine Squires</dc:title>
  <dc:creator>Jodie Petkovich</dc:creator>
  <cp:lastModifiedBy>Diane Smith-Coomber</cp:lastModifiedBy>
  <cp:revision>47</cp:revision>
  <dcterms:created xsi:type="dcterms:W3CDTF">2015-02-11T18:19:59Z</dcterms:created>
  <dcterms:modified xsi:type="dcterms:W3CDTF">2015-03-04T19:37:47Z</dcterms:modified>
</cp:coreProperties>
</file>