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notesSlides/notesSlide17.xml" ContentType="application/vnd.openxmlformats-officedocument.presentationml.notesSlide+xml"/>
  <Override PartName="/ppt/tags/tag3.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2" r:id="rId1"/>
  </p:sldMasterIdLst>
  <p:notesMasterIdLst>
    <p:notesMasterId r:id="rId65"/>
  </p:notesMasterIdLst>
  <p:handoutMasterIdLst>
    <p:handoutMasterId r:id="rId66"/>
  </p:handoutMasterIdLst>
  <p:sldIdLst>
    <p:sldId id="343" r:id="rId2"/>
    <p:sldId id="420" r:id="rId3"/>
    <p:sldId id="421" r:id="rId4"/>
    <p:sldId id="400" r:id="rId5"/>
    <p:sldId id="345" r:id="rId6"/>
    <p:sldId id="416" r:id="rId7"/>
    <p:sldId id="346" r:id="rId8"/>
    <p:sldId id="359" r:id="rId9"/>
    <p:sldId id="415" r:id="rId10"/>
    <p:sldId id="408" r:id="rId11"/>
    <p:sldId id="351" r:id="rId12"/>
    <p:sldId id="409" r:id="rId13"/>
    <p:sldId id="410" r:id="rId14"/>
    <p:sldId id="347" r:id="rId15"/>
    <p:sldId id="411" r:id="rId16"/>
    <p:sldId id="412" r:id="rId17"/>
    <p:sldId id="402" r:id="rId18"/>
    <p:sldId id="403" r:id="rId19"/>
    <p:sldId id="356" r:id="rId20"/>
    <p:sldId id="358" r:id="rId21"/>
    <p:sldId id="368" r:id="rId22"/>
    <p:sldId id="365" r:id="rId23"/>
    <p:sldId id="366" r:id="rId24"/>
    <p:sldId id="369" r:id="rId25"/>
    <p:sldId id="370" r:id="rId26"/>
    <p:sldId id="371" r:id="rId27"/>
    <p:sldId id="372" r:id="rId28"/>
    <p:sldId id="374" r:id="rId29"/>
    <p:sldId id="373" r:id="rId30"/>
    <p:sldId id="375" r:id="rId31"/>
    <p:sldId id="376" r:id="rId32"/>
    <p:sldId id="377" r:id="rId33"/>
    <p:sldId id="378" r:id="rId34"/>
    <p:sldId id="379" r:id="rId35"/>
    <p:sldId id="380" r:id="rId36"/>
    <p:sldId id="381" r:id="rId37"/>
    <p:sldId id="419" r:id="rId38"/>
    <p:sldId id="383" r:id="rId39"/>
    <p:sldId id="384" r:id="rId40"/>
    <p:sldId id="386" r:id="rId41"/>
    <p:sldId id="387" r:id="rId42"/>
    <p:sldId id="388" r:id="rId43"/>
    <p:sldId id="389" r:id="rId44"/>
    <p:sldId id="390" r:id="rId45"/>
    <p:sldId id="391" r:id="rId46"/>
    <p:sldId id="392" r:id="rId47"/>
    <p:sldId id="393" r:id="rId48"/>
    <p:sldId id="401" r:id="rId49"/>
    <p:sldId id="348" r:id="rId50"/>
    <p:sldId id="349" r:id="rId51"/>
    <p:sldId id="350" r:id="rId52"/>
    <p:sldId id="405" r:id="rId53"/>
    <p:sldId id="406" r:id="rId54"/>
    <p:sldId id="417" r:id="rId55"/>
    <p:sldId id="407" r:id="rId56"/>
    <p:sldId id="396" r:id="rId57"/>
    <p:sldId id="398" r:id="rId58"/>
    <p:sldId id="422" r:id="rId59"/>
    <p:sldId id="423" r:id="rId60"/>
    <p:sldId id="418" r:id="rId61"/>
    <p:sldId id="397" r:id="rId62"/>
    <p:sldId id="413" r:id="rId63"/>
    <p:sldId id="414" r:id="rId64"/>
  </p:sldIdLst>
  <p:sldSz cx="9144000" cy="6858000" type="screen4x3"/>
  <p:notesSz cx="7010400" cy="9296400"/>
  <p:custDataLst>
    <p:tags r:id="rId67"/>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B714"/>
    <a:srgbClr val="3333FF"/>
    <a:srgbClr val="00B0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72" autoAdjust="0"/>
    <p:restoredTop sz="91498" autoAdjust="0"/>
  </p:normalViewPr>
  <p:slideViewPr>
    <p:cSldViewPr>
      <p:cViewPr>
        <p:scale>
          <a:sx n="50" d="100"/>
          <a:sy n="50" d="100"/>
        </p:scale>
        <p:origin x="-1878" y="-2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Constantia" pitchFamily="18" charset="0"/>
                <a:cs typeface="+mn-cs"/>
              </a:defRPr>
            </a:lvl1pPr>
          </a:lstStyle>
          <a:p>
            <a:pPr>
              <a:defRPr/>
            </a:pPr>
            <a:endParaRPr lang="en-US"/>
          </a:p>
        </p:txBody>
      </p:sp>
      <p:sp>
        <p:nvSpPr>
          <p:cNvPr id="40963"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Constantia" pitchFamily="18" charset="0"/>
                <a:cs typeface="+mn-cs"/>
              </a:defRPr>
            </a:lvl1pPr>
          </a:lstStyle>
          <a:p>
            <a:pPr>
              <a:defRPr/>
            </a:pPr>
            <a:fld id="{27425098-F799-480F-BED0-D76E06144F2A}" type="datetimeFigureOut">
              <a:rPr lang="en-US"/>
              <a:pPr>
                <a:defRPr/>
              </a:pPr>
              <a:t>3/15/2013</a:t>
            </a:fld>
            <a:endParaRPr lang="en-US"/>
          </a:p>
        </p:txBody>
      </p:sp>
      <p:sp>
        <p:nvSpPr>
          <p:cNvPr id="40964"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Constantia" pitchFamily="18" charset="0"/>
                <a:cs typeface="+mn-cs"/>
              </a:defRPr>
            </a:lvl1pPr>
          </a:lstStyle>
          <a:p>
            <a:pPr>
              <a:defRPr/>
            </a:pPr>
            <a:endParaRPr lang="en-US"/>
          </a:p>
        </p:txBody>
      </p:sp>
      <p:sp>
        <p:nvSpPr>
          <p:cNvPr id="40965"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Constantia" pitchFamily="18" charset="0"/>
                <a:cs typeface="+mn-cs"/>
              </a:defRPr>
            </a:lvl1pPr>
          </a:lstStyle>
          <a:p>
            <a:pPr>
              <a:defRPr/>
            </a:pPr>
            <a:fld id="{CD3D8D79-EE70-4142-84C5-5523926A6C29}" type="slidenum">
              <a:rPr lang="en-US"/>
              <a:pPr>
                <a:defRPr/>
              </a:pPr>
              <a:t>‹#›</a:t>
            </a:fld>
            <a:endParaRPr lang="en-US"/>
          </a:p>
        </p:txBody>
      </p:sp>
    </p:spTree>
    <p:extLst>
      <p:ext uri="{BB962C8B-B14F-4D97-AF65-F5344CB8AC3E}">
        <p14:creationId xmlns:p14="http://schemas.microsoft.com/office/powerpoint/2010/main" val="38113194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D67D7DE6-D33F-44B9-A683-E16CED018A81}" type="datetimeFigureOut">
              <a:rPr lang="en-US"/>
              <a:pPr>
                <a:defRPr/>
              </a:pPr>
              <a:t>3/15/2013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cs typeface="+mn-cs"/>
              </a:defRPr>
            </a:lvl1pPr>
          </a:lstStyle>
          <a:p>
            <a:pPr>
              <a:defRPr/>
            </a:pPr>
            <a:fld id="{DF9E4EDB-2616-444D-824D-3D6763E85E8D}" type="slidenum">
              <a:rPr lang="en-US"/>
              <a:pPr>
                <a:defRPr/>
              </a:pPr>
              <a:t>‹#›</a:t>
            </a:fld>
            <a:endParaRPr lang="en-US"/>
          </a:p>
        </p:txBody>
      </p:sp>
    </p:spTree>
    <p:extLst>
      <p:ext uri="{BB962C8B-B14F-4D97-AF65-F5344CB8AC3E}">
        <p14:creationId xmlns:p14="http://schemas.microsoft.com/office/powerpoint/2010/main" val="7294818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49925383-488F-7147-B6CF-C4DDFB8CFEC5}" type="slidenum">
              <a:rPr lang="en-US"/>
              <a:pPr/>
              <a:t>1</a:t>
            </a:fld>
            <a:endParaRPr lang="en-US"/>
          </a:p>
        </p:txBody>
      </p:sp>
      <p:sp>
        <p:nvSpPr>
          <p:cNvPr id="17411" name="Rectangle 2"/>
          <p:cNvSpPr>
            <a:spLocks noGrp="1" noRot="1" noChangeAspect="1" noChangeArrowheads="1" noTextEdit="1"/>
          </p:cNvSpPr>
          <p:nvPr>
            <p:ph type="sldImg"/>
          </p:nvPr>
        </p:nvSpPr>
        <p:spPr>
          <a:xfrm>
            <a:off x="1179513" y="695325"/>
            <a:ext cx="4652962" cy="3489325"/>
          </a:xfrm>
          <a:ln/>
        </p:spPr>
      </p:sp>
      <p:sp>
        <p:nvSpPr>
          <p:cNvPr id="17412" name="Rectangle 3"/>
          <p:cNvSpPr>
            <a:spLocks noGrp="1" noChangeArrowheads="1"/>
          </p:cNvSpPr>
          <p:nvPr>
            <p:ph type="body" idx="1"/>
          </p:nvPr>
        </p:nvSpPr>
        <p:spPr>
          <a:xfrm>
            <a:off x="701040" y="4414839"/>
            <a:ext cx="5608320" cy="4186237"/>
          </a:xfrm>
          <a:noFill/>
          <a:ln/>
        </p:spPr>
        <p:txBody>
          <a:bodyPr/>
          <a:lstStyle/>
          <a:p>
            <a:pPr eaLnBrk="1" hangingPunct="1"/>
            <a:endParaRPr lang="en-CA">
              <a:latin typeface="Arial" charset="0"/>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p:cNvSpPr>
          <p:nvPr>
            <p:ph type="sldImg"/>
          </p:nvPr>
        </p:nvSpPr>
        <p:spPr>
          <a:ln/>
        </p:spPr>
      </p:sp>
      <p:sp>
        <p:nvSpPr>
          <p:cNvPr id="64515" name="Notes Placeholder 2"/>
          <p:cNvSpPr>
            <a:spLocks noGrp="1"/>
          </p:cNvSpPr>
          <p:nvPr>
            <p:ph type="body" idx="1"/>
          </p:nvPr>
        </p:nvSpPr>
        <p:spPr>
          <a:noFill/>
          <a:ln/>
        </p:spPr>
        <p:txBody>
          <a:bodyPr/>
          <a:lstStyle/>
          <a:p>
            <a:endParaRPr lang="en-US" dirty="0" smtClean="0">
              <a:latin typeface="Arial" charset="0"/>
              <a:ea typeface="ＭＳ Ｐゴシック" charset="-128"/>
            </a:endParaRPr>
          </a:p>
        </p:txBody>
      </p:sp>
      <p:sp>
        <p:nvSpPr>
          <p:cNvPr id="64516" name="Slide Number Placeholder 3"/>
          <p:cNvSpPr>
            <a:spLocks noGrp="1"/>
          </p:cNvSpPr>
          <p:nvPr>
            <p:ph type="sldNum" sz="quarter" idx="5"/>
          </p:nvPr>
        </p:nvSpPr>
        <p:spPr>
          <a:noFill/>
        </p:spPr>
        <p:txBody>
          <a:bodyPr/>
          <a:lstStyle/>
          <a:p>
            <a:fld id="{693DA252-4431-BE40-B70C-497D79B385F3}" type="slidenum">
              <a:rPr lang="en-US" smtClean="0"/>
              <a:pPr/>
              <a:t>21</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lIns="91417" tIns="45708" rIns="91417" bIns="45708"/>
          <a:lstStyle/>
          <a:p>
            <a:pPr eaLnBrk="1" hangingPunct="1"/>
            <a:endParaRPr lang="en-US" dirty="0">
              <a:latin typeface="Arial" charset="0"/>
              <a:ea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lIns="91417" tIns="45708" rIns="91417" bIns="45708"/>
          <a:lstStyle/>
          <a:p>
            <a:pPr eaLnBrk="1" hangingPunct="1"/>
            <a:endParaRPr lang="en-US" dirty="0">
              <a:latin typeface="Arial" charset="0"/>
              <a:ea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lIns="91440" tIns="45720" rIns="91440" bIns="45720"/>
          <a:lstStyle/>
          <a:p>
            <a:pPr eaLnBrk="1" hangingPunct="1"/>
            <a:r>
              <a:rPr lang="en-US">
                <a:latin typeface="Arial" charset="0"/>
                <a:ea typeface="ＭＳ Ｐゴシック" charset="-128"/>
              </a:rPr>
              <a:t>Example of the FraX HWT</a:t>
            </a:r>
          </a:p>
        </p:txBody>
      </p:sp>
      <p:sp>
        <p:nvSpPr>
          <p:cNvPr id="69636" name="Slide Number Placeholder 3"/>
          <p:cNvSpPr txBox="1">
            <a:spLocks noGrp="1"/>
          </p:cNvSpPr>
          <p:nvPr/>
        </p:nvSpPr>
        <p:spPr bwMode="auto">
          <a:xfrm>
            <a:off x="3970938" y="8829675"/>
            <a:ext cx="3037840" cy="465138"/>
          </a:xfrm>
          <a:prstGeom prst="rect">
            <a:avLst/>
          </a:prstGeom>
          <a:noFill/>
          <a:ln w="9525">
            <a:noFill/>
            <a:miter lim="800000"/>
            <a:headEnd/>
            <a:tailEnd/>
          </a:ln>
        </p:spPr>
        <p:txBody>
          <a:bodyPr anchor="b">
            <a:prstTxWarp prst="textNoShape">
              <a:avLst/>
            </a:prstTxWarp>
          </a:bodyPr>
          <a:lstStyle/>
          <a:p>
            <a:pPr algn="r"/>
            <a:fld id="{0FBB9F26-E10E-8F46-B4DC-FE393A0A4702}" type="slidenum">
              <a:rPr lang="en-US" sz="1200">
                <a:latin typeface="Calibri" charset="0"/>
                <a:ea typeface="Arial" charset="0"/>
                <a:cs typeface="Arial" charset="0"/>
              </a:rPr>
              <a:pPr algn="r"/>
              <a:t>26</a:t>
            </a:fld>
            <a:endParaRPr lang="en-US" sz="1200">
              <a:latin typeface="Calibri" charset="0"/>
              <a:ea typeface="Arial"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lIns="91417" tIns="45708" rIns="91417" bIns="45708"/>
          <a:lstStyle/>
          <a:p>
            <a:pPr eaLnBrk="1" hangingPunct="1"/>
            <a:r>
              <a:rPr lang="en-CA" smtClean="0">
                <a:latin typeface="Arial" charset="0"/>
                <a:ea typeface="ＭＳ Ｐゴシック" charset="-128"/>
              </a:rPr>
              <a:t>Tool matches behaviour guidelines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lIns="91417" tIns="45708" rIns="91417" bIns="45708"/>
          <a:lstStyle/>
          <a:p>
            <a:pPr eaLnBrk="1" hangingPunct="1"/>
            <a:r>
              <a:rPr lang="en-CA">
                <a:latin typeface="Arial" charset="0"/>
                <a:ea typeface="ＭＳ Ｐゴシック" charset="-128"/>
              </a:rPr>
              <a:t>This diagram was developed by Dr. Elspeth Bradley from SPC.</a:t>
            </a:r>
          </a:p>
          <a:p>
            <a:pPr eaLnBrk="1" hangingPunct="1"/>
            <a:r>
              <a:rPr lang="en-CA">
                <a:latin typeface="Arial" charset="0"/>
                <a:ea typeface="ＭＳ Ｐゴシック" charset="-128"/>
              </a:rPr>
              <a:t>-First rule out medical causes of changes in behaviour</a:t>
            </a:r>
          </a:p>
          <a:p>
            <a:pPr eaLnBrk="1" hangingPunct="1"/>
            <a:r>
              <a:rPr lang="en-CA">
                <a:latin typeface="Arial" charset="0"/>
                <a:ea typeface="ＭＳ Ｐゴシック" charset="-128"/>
              </a:rPr>
              <a:t>-Give short case example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lIns="91417" tIns="45708" rIns="91417" bIns="45708"/>
          <a:lstStyle/>
          <a:p>
            <a:pPr eaLnBrk="1" hangingPunct="1"/>
            <a:endParaRPr lang="en-CA">
              <a:latin typeface="Arial" charset="0"/>
              <a:ea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3970938" y="8829675"/>
            <a:ext cx="3037840" cy="465138"/>
          </a:xfrm>
          <a:prstGeom prst="rect">
            <a:avLst/>
          </a:prstGeom>
          <a:noFill/>
          <a:ln w="9525">
            <a:noFill/>
            <a:miter lim="800000"/>
            <a:headEnd/>
            <a:tailEnd/>
          </a:ln>
        </p:spPr>
        <p:txBody>
          <a:bodyPr anchor="b">
            <a:prstTxWarp prst="textNoShape">
              <a:avLst/>
            </a:prstTxWarp>
          </a:bodyPr>
          <a:lstStyle/>
          <a:p>
            <a:pPr algn="r"/>
            <a:fld id="{73D7053D-D4B0-794E-AD8D-1F1F08D99B05}" type="slidenum">
              <a:rPr lang="en-US" sz="1200">
                <a:latin typeface="Calibri" charset="0"/>
                <a:ea typeface="Arial" charset="0"/>
                <a:cs typeface="Arial" charset="0"/>
              </a:rPr>
              <a:pPr algn="r"/>
              <a:t>50</a:t>
            </a:fld>
            <a:endParaRPr lang="en-US" sz="1200">
              <a:latin typeface="Calibri" charset="0"/>
              <a:ea typeface="Arial" charset="0"/>
              <a:cs typeface="Arial" charset="0"/>
            </a:endParaRPr>
          </a:p>
        </p:txBody>
      </p:sp>
      <p:sp>
        <p:nvSpPr>
          <p:cNvPr id="28675" name="Rectangle 7"/>
          <p:cNvSpPr txBox="1">
            <a:spLocks noGrp="1" noChangeArrowheads="1"/>
          </p:cNvSpPr>
          <p:nvPr/>
        </p:nvSpPr>
        <p:spPr bwMode="auto">
          <a:xfrm>
            <a:off x="3970938" y="8829675"/>
            <a:ext cx="3037840" cy="465138"/>
          </a:xfrm>
          <a:prstGeom prst="rect">
            <a:avLst/>
          </a:prstGeom>
          <a:noFill/>
          <a:ln w="9525">
            <a:noFill/>
            <a:miter lim="800000"/>
            <a:headEnd/>
            <a:tailEnd/>
          </a:ln>
        </p:spPr>
        <p:txBody>
          <a:bodyPr lIns="91430" tIns="45716" rIns="91430" bIns="45716" anchor="b">
            <a:prstTxWarp prst="textNoShape">
              <a:avLst/>
            </a:prstTxWarp>
          </a:bodyPr>
          <a:lstStyle/>
          <a:p>
            <a:pPr algn="r" defTabSz="931863"/>
            <a:fld id="{7D88FC54-D0C6-EE4B-9368-83334ED69FC9}" type="slidenum">
              <a:rPr lang="en-US" sz="1200">
                <a:ea typeface="Arial" charset="0"/>
                <a:cs typeface="Arial" charset="0"/>
              </a:rPr>
              <a:pPr algn="r" defTabSz="931863"/>
              <a:t>50</a:t>
            </a:fld>
            <a:endParaRPr lang="en-US" sz="1200">
              <a:ea typeface="Arial" charset="0"/>
              <a:cs typeface="Arial" charset="0"/>
            </a:endParaRPr>
          </a:p>
        </p:txBody>
      </p:sp>
      <p:sp>
        <p:nvSpPr>
          <p:cNvPr id="28676" name="Rectangle 2"/>
          <p:cNvSpPr>
            <a:spLocks noGrp="1" noRot="1" noChangeAspect="1" noChangeArrowheads="1" noTextEdit="1"/>
          </p:cNvSpPr>
          <p:nvPr>
            <p:ph type="sldImg"/>
          </p:nvPr>
        </p:nvSpPr>
        <p:spPr>
          <a:ln/>
        </p:spPr>
      </p:sp>
      <p:sp>
        <p:nvSpPr>
          <p:cNvPr id="28677" name="Rectangle 3"/>
          <p:cNvSpPr>
            <a:spLocks noGrp="1" noChangeArrowheads="1"/>
          </p:cNvSpPr>
          <p:nvPr>
            <p:ph type="body" idx="1"/>
          </p:nvPr>
        </p:nvSpPr>
        <p:spPr>
          <a:noFill/>
          <a:ln/>
        </p:spPr>
        <p:txBody>
          <a:bodyPr lIns="91430" tIns="45716" rIns="91430" bIns="45716"/>
          <a:lstStyle/>
          <a:p>
            <a:pPr eaLnBrk="1" hangingPunct="1">
              <a:spcBef>
                <a:spcPct val="0"/>
              </a:spcBef>
            </a:pPr>
            <a:endParaRPr lang="en-US" dirty="0">
              <a:latin typeface="Arial" charset="0"/>
              <a:ea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lIns="91440" tIns="45720" rIns="91440" bIns="45720"/>
          <a:lstStyle/>
          <a:p>
            <a:pPr eaLnBrk="1" hangingPunct="1">
              <a:spcBef>
                <a:spcPct val="0"/>
              </a:spcBef>
            </a:pPr>
            <a:endParaRPr lang="en-CA">
              <a:latin typeface="Arial" charset="0"/>
              <a:ea typeface="ＭＳ Ｐゴシック" charset="-128"/>
            </a:endParaRPr>
          </a:p>
        </p:txBody>
      </p:sp>
      <p:sp>
        <p:nvSpPr>
          <p:cNvPr id="30724" name="Slide Number Placeholder 3"/>
          <p:cNvSpPr txBox="1">
            <a:spLocks noGrp="1"/>
          </p:cNvSpPr>
          <p:nvPr/>
        </p:nvSpPr>
        <p:spPr bwMode="auto">
          <a:xfrm>
            <a:off x="3970938" y="8829675"/>
            <a:ext cx="3037840" cy="465138"/>
          </a:xfrm>
          <a:prstGeom prst="rect">
            <a:avLst/>
          </a:prstGeom>
          <a:noFill/>
          <a:ln w="9525">
            <a:noFill/>
            <a:miter lim="800000"/>
            <a:headEnd/>
            <a:tailEnd/>
          </a:ln>
        </p:spPr>
        <p:txBody>
          <a:bodyPr lIns="89730" tIns="44865" rIns="89730" bIns="44865" anchor="b">
            <a:prstTxWarp prst="textNoShape">
              <a:avLst/>
            </a:prstTxWarp>
          </a:bodyPr>
          <a:lstStyle/>
          <a:p>
            <a:pPr algn="r"/>
            <a:fld id="{E7614680-A84F-1D42-8F34-EFABE96E2ABF}" type="slidenum">
              <a:rPr lang="en-US" sz="1200">
                <a:latin typeface="Calibri" charset="0"/>
                <a:ea typeface="Arial" charset="0"/>
                <a:cs typeface="Arial" charset="0"/>
              </a:rPr>
              <a:pPr algn="r"/>
              <a:t>51</a:t>
            </a:fld>
            <a:endParaRPr lang="en-US" sz="1200">
              <a:latin typeface="Calibri" charset="0"/>
              <a:ea typeface="Arial" charset="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miter lim="800000"/>
            <a:headEnd/>
            <a:tailEnd/>
          </a:ln>
        </p:spPr>
        <p:txBody>
          <a:bodyPr/>
          <a:lstStyle/>
          <a:p>
            <a:fld id="{69633215-25ED-8D4F-A67C-2990E854707E}" type="slidenum">
              <a:rPr lang="en-US">
                <a:ea typeface="Arial" charset="0"/>
                <a:cs typeface="Arial" charset="0"/>
              </a:rPr>
              <a:pPr/>
              <a:t>53</a:t>
            </a:fld>
            <a:endParaRPr lang="en-US">
              <a:ea typeface="Arial" charset="0"/>
              <a:cs typeface="Arial" charset="0"/>
            </a:endParaRPr>
          </a:p>
        </p:txBody>
      </p:sp>
      <p:sp>
        <p:nvSpPr>
          <p:cNvPr id="39939" name="Rectangle 2"/>
          <p:cNvSpPr>
            <a:spLocks noGrp="1" noRot="1" noChangeAspect="1" noChangeArrowheads="1" noTextEdit="1"/>
          </p:cNvSpPr>
          <p:nvPr>
            <p:ph type="sldImg"/>
          </p:nvPr>
        </p:nvSpPr>
        <p:spPr>
          <a:xfrm>
            <a:off x="1182688" y="698500"/>
            <a:ext cx="4648200" cy="3486150"/>
          </a:xfrm>
          <a:ln/>
        </p:spPr>
      </p:sp>
      <p:sp>
        <p:nvSpPr>
          <p:cNvPr id="39940"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a:ln/>
        </p:spPr>
      </p:sp>
      <p:sp>
        <p:nvSpPr>
          <p:cNvPr id="21507" name="Notes Placeholder 2"/>
          <p:cNvSpPr>
            <a:spLocks noGrp="1"/>
          </p:cNvSpPr>
          <p:nvPr>
            <p:ph type="body" idx="1"/>
          </p:nvPr>
        </p:nvSpPr>
        <p:spPr>
          <a:noFill/>
          <a:ln/>
        </p:spPr>
        <p:txBody>
          <a:bodyPr/>
          <a:lstStyle/>
          <a:p>
            <a:endParaRPr lang="en-US" dirty="0" smtClean="0">
              <a:latin typeface="Arial" charset="0"/>
              <a:ea typeface="ＭＳ Ｐゴシック" charset="-128"/>
            </a:endParaRPr>
          </a:p>
        </p:txBody>
      </p:sp>
      <p:sp>
        <p:nvSpPr>
          <p:cNvPr id="21508" name="Slide Number Placeholder 3"/>
          <p:cNvSpPr>
            <a:spLocks noGrp="1"/>
          </p:cNvSpPr>
          <p:nvPr>
            <p:ph type="sldNum" sz="quarter" idx="5"/>
          </p:nvPr>
        </p:nvSpPr>
        <p:spPr>
          <a:noFill/>
        </p:spPr>
        <p:txBody>
          <a:bodyPr/>
          <a:lstStyle/>
          <a:p>
            <a:fld id="{BBA7C28B-71FC-7F42-A3E5-D255EB3A3DCD}" type="slidenum">
              <a:rPr lang="en-US" smtClean="0"/>
              <a:pPr/>
              <a:t>5</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p:spPr>
        <p:txBody>
          <a:bodyPr lIns="91440" tIns="45720" rIns="91440" bIns="45720"/>
          <a:lstStyle/>
          <a:p>
            <a:pPr eaLnBrk="1" hangingPunct="1"/>
            <a:endParaRPr lang="en-CA">
              <a:latin typeface="Arial" charset="0"/>
              <a:ea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p:spPr>
        <p:txBody>
          <a:bodyPr/>
          <a:lstStyle/>
          <a:p>
            <a:endParaRPr lang="en-CA">
              <a:latin typeface="Arial" charset="0"/>
              <a:ea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p:spPr>
        <p:txBody>
          <a:bodyPr/>
          <a:lstStyle/>
          <a:p>
            <a:r>
              <a:rPr lang="en-US"/>
              <a:t>Conclude workshop by sharing success stories &amp; reviewing learning outcomes</a:t>
            </a:r>
          </a:p>
        </p:txBody>
      </p:sp>
      <p:sp>
        <p:nvSpPr>
          <p:cNvPr id="45060" name="Slide Number Placeholder 3"/>
          <p:cNvSpPr>
            <a:spLocks noGrp="1"/>
          </p:cNvSpPr>
          <p:nvPr>
            <p:ph type="sldNum" sz="quarter" idx="5"/>
          </p:nvPr>
        </p:nvSpPr>
        <p:spPr>
          <a:noFill/>
          <a:ln>
            <a:miter lim="800000"/>
            <a:headEnd/>
            <a:tailEnd/>
          </a:ln>
        </p:spPr>
        <p:txBody>
          <a:bodyPr/>
          <a:lstStyle/>
          <a:p>
            <a:fld id="{861C7389-ACB7-4F48-9D53-CD6900A22997}" type="slidenum">
              <a:rPr lang="en-US"/>
              <a:pPr/>
              <a:t>60</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p:spPr>
        <p:txBody>
          <a:bodyPr lIns="91440" tIns="45720" rIns="91440" bIns="45720"/>
          <a:lstStyle/>
          <a:p>
            <a:pPr eaLnBrk="1" hangingPunct="1"/>
            <a:endParaRPr lang="en-CA">
              <a:latin typeface="Arial" charset="0"/>
              <a:ea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a:ln/>
        </p:spPr>
      </p:sp>
      <p:sp>
        <p:nvSpPr>
          <p:cNvPr id="23555" name="Notes Placeholder 2"/>
          <p:cNvSpPr>
            <a:spLocks noGrp="1"/>
          </p:cNvSpPr>
          <p:nvPr>
            <p:ph type="body" idx="1"/>
          </p:nvPr>
        </p:nvSpPr>
        <p:spPr>
          <a:noFill/>
          <a:ln/>
        </p:spPr>
        <p:txBody>
          <a:bodyPr/>
          <a:lstStyle/>
          <a:p>
            <a:endParaRPr lang="en-US" dirty="0" smtClean="0">
              <a:latin typeface="Arial" charset="0"/>
              <a:ea typeface="ＭＳ Ｐゴシック" charset="-128"/>
            </a:endParaRPr>
          </a:p>
        </p:txBody>
      </p:sp>
      <p:sp>
        <p:nvSpPr>
          <p:cNvPr id="23556" name="Slide Number Placeholder 3"/>
          <p:cNvSpPr>
            <a:spLocks noGrp="1"/>
          </p:cNvSpPr>
          <p:nvPr>
            <p:ph type="sldNum" sz="quarter" idx="5"/>
          </p:nvPr>
        </p:nvSpPr>
        <p:spPr>
          <a:noFill/>
        </p:spPr>
        <p:txBody>
          <a:bodyPr/>
          <a:lstStyle/>
          <a:p>
            <a:fld id="{421867D3-4FCA-9247-9CCC-5A79A00C370A}" type="slidenum">
              <a:rPr lang="en-US" smtClean="0"/>
              <a:pPr/>
              <a:t>7</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endParaRPr lang="en-US">
              <a:latin typeface="Arial" charset="0"/>
              <a:ea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endParaRPr lang="en-CA" dirty="0" smtClean="0">
              <a:latin typeface="Arial" charset="0"/>
              <a:ea typeface="ＭＳ Ｐゴシック" charset="-128"/>
            </a:endParaRPr>
          </a:p>
          <a:p>
            <a:endParaRPr lang="en-US" dirty="0">
              <a:latin typeface="Arial" charset="0"/>
              <a:ea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txBox="1">
            <a:spLocks noGrp="1" noChangeArrowheads="1"/>
          </p:cNvSpPr>
          <p:nvPr/>
        </p:nvSpPr>
        <p:spPr bwMode="auto">
          <a:xfrm>
            <a:off x="3970339" y="8831263"/>
            <a:ext cx="3038475" cy="463550"/>
          </a:xfrm>
          <a:prstGeom prst="rect">
            <a:avLst/>
          </a:prstGeom>
          <a:noFill/>
          <a:ln w="9525">
            <a:noFill/>
            <a:miter lim="800000"/>
            <a:headEnd/>
            <a:tailEnd/>
          </a:ln>
        </p:spPr>
        <p:txBody>
          <a:bodyPr lIns="93167" tIns="46584" rIns="93167" bIns="46584" anchor="b"/>
          <a:lstStyle/>
          <a:p>
            <a:pPr algn="r" defTabSz="931811"/>
            <a:fld id="{6D69512B-E06D-4A8F-B855-30F462E1C680}" type="slidenum">
              <a:rPr lang="en-US" sz="1300"/>
              <a:pPr algn="r" defTabSz="931811"/>
              <a:t>13</a:t>
            </a:fld>
            <a:endParaRPr lang="en-US" sz="1300" dirty="0"/>
          </a:p>
        </p:txBody>
      </p:sp>
      <p:sp>
        <p:nvSpPr>
          <p:cNvPr id="69635" name="Rectangle 2"/>
          <p:cNvSpPr>
            <a:spLocks noGrp="1" noRot="1" noChangeAspect="1" noChangeArrowheads="1" noTextEdit="1"/>
          </p:cNvSpPr>
          <p:nvPr>
            <p:ph type="sldImg"/>
          </p:nvPr>
        </p:nvSpPr>
        <p:spPr>
          <a:xfrm>
            <a:off x="1182688" y="698500"/>
            <a:ext cx="4648200" cy="3486150"/>
          </a:xfrm>
          <a:ln/>
        </p:spPr>
      </p:sp>
      <p:sp>
        <p:nvSpPr>
          <p:cNvPr id="69636" name="Rectangle 3"/>
          <p:cNvSpPr>
            <a:spLocks noGrp="1" noChangeArrowheads="1"/>
          </p:cNvSpPr>
          <p:nvPr>
            <p:ph type="body" idx="1"/>
          </p:nvPr>
        </p:nvSpPr>
        <p:spPr>
          <a:noFill/>
          <a:ln/>
        </p:spPr>
        <p:txBody>
          <a:bodyPr/>
          <a:lstStyle/>
          <a:p>
            <a:pPr>
              <a:spcBef>
                <a:spcPct val="0"/>
              </a:spcBef>
            </a:pPr>
            <a:endParaRPr 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0938" y="8829675"/>
            <a:ext cx="3037840" cy="465138"/>
          </a:xfrm>
          <a:prstGeom prst="rect">
            <a:avLst/>
          </a:prstGeom>
          <a:noFill/>
          <a:ln w="9525">
            <a:noFill/>
            <a:miter lim="800000"/>
            <a:headEnd/>
            <a:tailEnd/>
          </a:ln>
        </p:spPr>
        <p:txBody>
          <a:bodyPr anchor="b">
            <a:prstTxWarp prst="textNoShape">
              <a:avLst/>
            </a:prstTxWarp>
          </a:bodyPr>
          <a:lstStyle/>
          <a:p>
            <a:pPr algn="r"/>
            <a:fld id="{FA1A386A-0445-0843-8FEF-CF0F90B9B888}" type="slidenum">
              <a:rPr lang="en-US" sz="1200">
                <a:latin typeface="Calibri" charset="0"/>
                <a:ea typeface="Arial" charset="0"/>
                <a:cs typeface="Arial" charset="0"/>
              </a:rPr>
              <a:pPr algn="r"/>
              <a:t>14</a:t>
            </a:fld>
            <a:endParaRPr lang="en-US" sz="1200">
              <a:latin typeface="Calibri" charset="0"/>
              <a:ea typeface="Arial" charset="0"/>
              <a:cs typeface="Arial" charset="0"/>
            </a:endParaRPr>
          </a:p>
        </p:txBody>
      </p:sp>
      <p:sp>
        <p:nvSpPr>
          <p:cNvPr id="25603" name="Rectangle 2"/>
          <p:cNvSpPr>
            <a:spLocks noGrp="1" noRot="1" noChangeAspect="1" noChangeArrowheads="1" noTextEdit="1"/>
          </p:cNvSpPr>
          <p:nvPr>
            <p:ph type="sldImg"/>
          </p:nvPr>
        </p:nvSpPr>
        <p:spPr>
          <a:xfrm>
            <a:off x="1201738" y="701675"/>
            <a:ext cx="4610100" cy="3457575"/>
          </a:xfrm>
          <a:ln/>
        </p:spPr>
      </p:sp>
      <p:sp>
        <p:nvSpPr>
          <p:cNvPr id="25604" name="Rectangle 3"/>
          <p:cNvSpPr>
            <a:spLocks noGrp="1" noChangeArrowheads="1"/>
          </p:cNvSpPr>
          <p:nvPr>
            <p:ph type="body" idx="1"/>
          </p:nvPr>
        </p:nvSpPr>
        <p:spPr>
          <a:xfrm>
            <a:off x="931475" y="4397376"/>
            <a:ext cx="5147451" cy="4233863"/>
          </a:xfrm>
          <a:noFill/>
          <a:ln/>
        </p:spPr>
        <p:txBody>
          <a:bodyPr lIns="91440" tIns="45720" rIns="91440" bIns="45720"/>
          <a:lstStyle/>
          <a:p>
            <a:pPr eaLnBrk="1" hangingPunct="1"/>
            <a:endParaRPr lang="en-US" dirty="0">
              <a:latin typeface="Arial" charset="0"/>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p:spPr>
        <p:txBody>
          <a:bodyPr/>
          <a:lstStyle/>
          <a:p>
            <a:endParaRPr lang="en-CA"/>
          </a:p>
        </p:txBody>
      </p:sp>
      <p:sp>
        <p:nvSpPr>
          <p:cNvPr id="23556" name="Slide Number Placeholder 3"/>
          <p:cNvSpPr>
            <a:spLocks noGrp="1"/>
          </p:cNvSpPr>
          <p:nvPr>
            <p:ph type="sldNum" sz="quarter" idx="5"/>
          </p:nvPr>
        </p:nvSpPr>
        <p:spPr>
          <a:noFill/>
          <a:ln>
            <a:miter lim="800000"/>
            <a:headEnd/>
            <a:tailEnd/>
          </a:ln>
        </p:spPr>
        <p:txBody>
          <a:bodyPr/>
          <a:lstStyle/>
          <a:p>
            <a:fld id="{E0E62889-E069-EF4A-9E88-478751FDB8CE}" type="slidenum">
              <a:rPr lang="en-US">
                <a:solidFill>
                  <a:srgbClr val="000000"/>
                </a:solidFill>
              </a:rPr>
              <a:pPr/>
              <a:t>18</a:t>
            </a:fld>
            <a:endParaRPr lang="en-US">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endParaRPr lang="en-US">
              <a:latin typeface="Arial" charset="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04850"/>
            <a:ext cx="2057400" cy="56197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704850"/>
            <a:ext cx="6019800" cy="5619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914400"/>
            <a:ext cx="8229600" cy="5303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53250" name="Title Placeholder 8"/>
          <p:cNvSpPr>
            <a:spLocks noGrp="1"/>
          </p:cNvSpPr>
          <p:nvPr>
            <p:ph type="title"/>
          </p:nvPr>
        </p:nvSpPr>
        <p:spPr bwMode="auto">
          <a:xfrm>
            <a:off x="457200" y="914400"/>
            <a:ext cx="8229600" cy="6096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53251" name="Text Placeholder 29"/>
          <p:cNvSpPr>
            <a:spLocks noGrp="1"/>
          </p:cNvSpPr>
          <p:nvPr>
            <p:ph type="body" idx="1"/>
          </p:nvPr>
        </p:nvSpPr>
        <p:spPr bwMode="auto">
          <a:xfrm>
            <a:off x="457200" y="1828800"/>
            <a:ext cx="8229600" cy="43894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53252" name="Picture 13" descr="banner8"/>
          <p:cNvPicPr>
            <a:picLocks noChangeAspect="1" noChangeArrowheads="1"/>
          </p:cNvPicPr>
          <p:nvPr userDrawn="1"/>
        </p:nvPicPr>
        <p:blipFill>
          <a:blip r:embed="rId16" cstate="print"/>
          <a:srcRect t="22379" b="27272"/>
          <a:stretch>
            <a:fillRect/>
          </a:stretch>
        </p:blipFill>
        <p:spPr bwMode="auto">
          <a:xfrm>
            <a:off x="0" y="0"/>
            <a:ext cx="5943600" cy="685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Lst>
  <p:timing>
    <p:tnLst>
      <p:par>
        <p:cTn id="1" dur="indefinite" restart="never" nodeType="tmRoot"/>
      </p:par>
    </p:tnLst>
  </p:timing>
  <p:txStyles>
    <p:titleStyle>
      <a:lvl1pPr algn="l" rtl="0" eaLnBrk="0" fontAlgn="base" hangingPunct="0">
        <a:spcBef>
          <a:spcPct val="0"/>
        </a:spcBef>
        <a:spcAft>
          <a:spcPct val="0"/>
        </a:spcAft>
        <a:defRPr sz="4000">
          <a:solidFill>
            <a:srgbClr val="00B0DE"/>
          </a:solidFill>
          <a:latin typeface="Arial Rounded MT Bold" pitchFamily="34" charset="0"/>
          <a:ea typeface="+mj-ea"/>
          <a:cs typeface="+mj-cs"/>
        </a:defRPr>
      </a:lvl1pPr>
      <a:lvl2pPr algn="l" rtl="0" eaLnBrk="0" fontAlgn="base" hangingPunct="0">
        <a:spcBef>
          <a:spcPct val="0"/>
        </a:spcBef>
        <a:spcAft>
          <a:spcPct val="0"/>
        </a:spcAft>
        <a:defRPr sz="4000">
          <a:solidFill>
            <a:srgbClr val="00B0DE"/>
          </a:solidFill>
          <a:latin typeface="Arial Rounded MT Bold" pitchFamily="34" charset="0"/>
        </a:defRPr>
      </a:lvl2pPr>
      <a:lvl3pPr algn="l" rtl="0" eaLnBrk="0" fontAlgn="base" hangingPunct="0">
        <a:spcBef>
          <a:spcPct val="0"/>
        </a:spcBef>
        <a:spcAft>
          <a:spcPct val="0"/>
        </a:spcAft>
        <a:defRPr sz="4000">
          <a:solidFill>
            <a:srgbClr val="00B0DE"/>
          </a:solidFill>
          <a:latin typeface="Arial Rounded MT Bold" pitchFamily="34" charset="0"/>
        </a:defRPr>
      </a:lvl3pPr>
      <a:lvl4pPr algn="l" rtl="0" eaLnBrk="0" fontAlgn="base" hangingPunct="0">
        <a:spcBef>
          <a:spcPct val="0"/>
        </a:spcBef>
        <a:spcAft>
          <a:spcPct val="0"/>
        </a:spcAft>
        <a:defRPr sz="4000">
          <a:solidFill>
            <a:srgbClr val="00B0DE"/>
          </a:solidFill>
          <a:latin typeface="Arial Rounded MT Bold" pitchFamily="34" charset="0"/>
        </a:defRPr>
      </a:lvl4pPr>
      <a:lvl5pPr algn="l" rtl="0" eaLnBrk="0" fontAlgn="base" hangingPunct="0">
        <a:spcBef>
          <a:spcPct val="0"/>
        </a:spcBef>
        <a:spcAft>
          <a:spcPct val="0"/>
        </a:spcAft>
        <a:defRPr sz="4000">
          <a:solidFill>
            <a:srgbClr val="00B0DE"/>
          </a:solidFill>
          <a:latin typeface="Arial Rounded MT Bold" pitchFamily="34" charset="0"/>
        </a:defRPr>
      </a:lvl5pPr>
      <a:lvl6pPr marL="457200" algn="l" rtl="0" eaLnBrk="0" fontAlgn="base" hangingPunct="0">
        <a:spcBef>
          <a:spcPct val="0"/>
        </a:spcBef>
        <a:spcAft>
          <a:spcPct val="0"/>
        </a:spcAft>
        <a:defRPr sz="5000">
          <a:solidFill>
            <a:schemeClr val="tx2"/>
          </a:solidFill>
          <a:latin typeface="Calibri" pitchFamily="34" charset="0"/>
        </a:defRPr>
      </a:lvl6pPr>
      <a:lvl7pPr marL="914400" algn="l" rtl="0" eaLnBrk="0" fontAlgn="base" hangingPunct="0">
        <a:spcBef>
          <a:spcPct val="0"/>
        </a:spcBef>
        <a:spcAft>
          <a:spcPct val="0"/>
        </a:spcAft>
        <a:defRPr sz="5000">
          <a:solidFill>
            <a:schemeClr val="tx2"/>
          </a:solidFill>
          <a:latin typeface="Calibri" pitchFamily="34" charset="0"/>
        </a:defRPr>
      </a:lvl7pPr>
      <a:lvl8pPr marL="1371600" algn="l" rtl="0" eaLnBrk="0" fontAlgn="base" hangingPunct="0">
        <a:spcBef>
          <a:spcPct val="0"/>
        </a:spcBef>
        <a:spcAft>
          <a:spcPct val="0"/>
        </a:spcAft>
        <a:defRPr sz="5000">
          <a:solidFill>
            <a:schemeClr val="tx2"/>
          </a:solidFill>
          <a:latin typeface="Calibri" pitchFamily="34" charset="0"/>
        </a:defRPr>
      </a:lvl8pPr>
      <a:lvl9pPr marL="1828800" algn="l" rtl="0" eaLnBrk="0" fontAlgn="base" hangingPunct="0">
        <a:spcBef>
          <a:spcPct val="0"/>
        </a:spcBef>
        <a:spcAft>
          <a:spcPct val="0"/>
        </a:spcAft>
        <a:defRPr sz="5000">
          <a:solidFill>
            <a:schemeClr val="tx2"/>
          </a:solidFill>
          <a:latin typeface="Calibri" pitchFamily="34" charset="0"/>
        </a:defRPr>
      </a:lvl9pPr>
    </p:titleStyle>
    <p:bodyStyle>
      <a:lvl1pPr marL="290513" indent="-290513" algn="l" rtl="0" eaLnBrk="0" fontAlgn="base" hangingPunct="0">
        <a:spcBef>
          <a:spcPct val="20000"/>
        </a:spcBef>
        <a:spcAft>
          <a:spcPct val="0"/>
        </a:spcAft>
        <a:buClr>
          <a:srgbClr val="00B0DE"/>
        </a:buClr>
        <a:buSzPct val="95000"/>
        <a:buFont typeface="Wingdings 2" pitchFamily="18" charset="2"/>
        <a:buChar char=""/>
        <a:defRPr sz="2600">
          <a:solidFill>
            <a:schemeClr val="tx1"/>
          </a:solidFill>
          <a:latin typeface="Garamond" pitchFamily="18" charset="0"/>
          <a:ea typeface="+mn-ea"/>
          <a:cs typeface="+mn-cs"/>
        </a:defRPr>
      </a:lvl1pPr>
      <a:lvl2pPr marL="650875" indent="-246063" algn="l" rtl="0" eaLnBrk="0" fontAlgn="base" hangingPunct="0">
        <a:spcBef>
          <a:spcPct val="20000"/>
        </a:spcBef>
        <a:spcAft>
          <a:spcPct val="0"/>
        </a:spcAft>
        <a:buClr>
          <a:schemeClr val="accent1"/>
        </a:buClr>
        <a:buSzPct val="85000"/>
        <a:buFont typeface="Wingdings 2" pitchFamily="18" charset="2"/>
        <a:buChar char=""/>
        <a:defRPr sz="2200">
          <a:solidFill>
            <a:schemeClr val="tx1"/>
          </a:solidFill>
          <a:latin typeface="Garamond" pitchFamily="18" charset="0"/>
        </a:defRPr>
      </a:lvl2pPr>
      <a:lvl3pPr marL="1011238" indent="-246063" algn="l" rtl="0" eaLnBrk="0" fontAlgn="base" hangingPunct="0">
        <a:spcBef>
          <a:spcPct val="20000"/>
        </a:spcBef>
        <a:spcAft>
          <a:spcPct val="0"/>
        </a:spcAft>
        <a:buClr>
          <a:schemeClr val="accent2"/>
        </a:buClr>
        <a:buSzPct val="70000"/>
        <a:buFont typeface="Wingdings 2" pitchFamily="18" charset="2"/>
        <a:buChar char=""/>
        <a:defRPr sz="2000">
          <a:solidFill>
            <a:schemeClr val="tx1"/>
          </a:solidFill>
          <a:latin typeface="Garamond" pitchFamily="18" charset="0"/>
        </a:defRPr>
      </a:lvl3pPr>
      <a:lvl4pPr marL="1335088" indent="-209550" algn="l" rtl="0" eaLnBrk="0" fontAlgn="base" hangingPunct="0">
        <a:spcBef>
          <a:spcPct val="20000"/>
        </a:spcBef>
        <a:spcAft>
          <a:spcPct val="0"/>
        </a:spcAft>
        <a:buClr>
          <a:srgbClr val="0BD0D9"/>
        </a:buClr>
        <a:buSzPct val="65000"/>
        <a:buFont typeface="Wingdings 2" pitchFamily="18" charset="2"/>
        <a:buChar char=""/>
        <a:defRPr>
          <a:solidFill>
            <a:schemeClr val="tx1"/>
          </a:solidFill>
          <a:latin typeface="Garamond" pitchFamily="18" charset="0"/>
        </a:defRPr>
      </a:lvl4pPr>
      <a:lvl5pPr marL="1658938" indent="-209550" algn="l" rtl="0" eaLnBrk="0" fontAlgn="base" hangingPunct="0">
        <a:spcBef>
          <a:spcPct val="20000"/>
        </a:spcBef>
        <a:spcAft>
          <a:spcPct val="0"/>
        </a:spcAft>
        <a:buClr>
          <a:srgbClr val="10CF9B"/>
        </a:buClr>
        <a:buSzPct val="65000"/>
        <a:buFont typeface="Wingdings 2" pitchFamily="18" charset="2"/>
        <a:buChar char=""/>
        <a:defRPr sz="1200">
          <a:solidFill>
            <a:schemeClr val="tx1"/>
          </a:solidFill>
          <a:latin typeface="Garamond" pitchFamily="18" charset="0"/>
        </a:defRPr>
      </a:lvl5pPr>
      <a:lvl6pPr marL="19192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defRPr>
      </a:lvl6pPr>
      <a:lvl7pPr marL="23764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defRPr>
      </a:lvl7pPr>
      <a:lvl8pPr marL="28336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defRPr>
      </a:lvl8pPr>
      <a:lvl9pPr marL="32908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hyperlink" Target="mailto:megan.primeau@surreyplace.on.ca"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megan.primeau@surreyplace.on.ca" TargetMode="External"/><Relationship Id="rId2" Type="http://schemas.openxmlformats.org/officeDocument/2006/relationships/hyperlink" Target="http://www.communitynetworks.ca/"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51.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5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surreyplace.on.ca/"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51.jpeg"/><Relationship Id="rId4" Type="http://schemas.openxmlformats.org/officeDocument/2006/relationships/image" Target="../media/image57.png"/></Relationships>
</file>

<file path=ppt/slides/_rels/slide5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s://www.surveymonkey.com/s/6DBDJ2S"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www.healthandwellbeingindd.ca/"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6"/>
          <p:cNvPicPr>
            <a:picLocks noChangeAspect="1"/>
          </p:cNvPicPr>
          <p:nvPr/>
        </p:nvPicPr>
        <p:blipFill>
          <a:blip r:embed="rId3"/>
          <a:srcRect/>
          <a:stretch>
            <a:fillRect/>
          </a:stretch>
        </p:blipFill>
        <p:spPr bwMode="auto">
          <a:xfrm>
            <a:off x="6210300" y="3454400"/>
            <a:ext cx="2628900" cy="3098800"/>
          </a:xfrm>
          <a:prstGeom prst="rect">
            <a:avLst/>
          </a:prstGeom>
          <a:noFill/>
          <a:ln w="9525">
            <a:noFill/>
            <a:miter lim="800000"/>
            <a:headEnd/>
            <a:tailEnd/>
          </a:ln>
        </p:spPr>
      </p:pic>
      <p:sp>
        <p:nvSpPr>
          <p:cNvPr id="16386" name="Rectangle 2"/>
          <p:cNvSpPr>
            <a:spLocks noGrp="1" noChangeArrowheads="1"/>
          </p:cNvSpPr>
          <p:nvPr>
            <p:ph type="title"/>
          </p:nvPr>
        </p:nvSpPr>
        <p:spPr>
          <a:xfrm>
            <a:off x="457200" y="838200"/>
            <a:ext cx="8229600" cy="2133600"/>
          </a:xfrm>
          <a:noFill/>
          <a:ln>
            <a:solidFill>
              <a:schemeClr val="accent1"/>
            </a:solidFill>
          </a:ln>
        </p:spPr>
        <p:txBody>
          <a:bodyPr/>
          <a:lstStyle/>
          <a:p>
            <a:pPr algn="ctr"/>
            <a:r>
              <a:rPr lang="en-US" sz="3200" dirty="0" smtClean="0"/>
              <a:t>Primary Care Guidelines &amp; Tools for Adults with Intellectual / Developmental Disabilities (I/DD) – An Introduction for Post-Secondary Students</a:t>
            </a:r>
            <a:endParaRPr lang="en-US" sz="3200" b="1" dirty="0" smtClean="0">
              <a:ea typeface="ＭＳ Ｐゴシック" charset="-128"/>
            </a:endParaRPr>
          </a:p>
        </p:txBody>
      </p:sp>
      <p:sp>
        <p:nvSpPr>
          <p:cNvPr id="16387" name="Rectangle 3"/>
          <p:cNvSpPr>
            <a:spLocks noGrp="1" noChangeArrowheads="1"/>
          </p:cNvSpPr>
          <p:nvPr>
            <p:ph type="subTitle" idx="4294967295"/>
          </p:nvPr>
        </p:nvSpPr>
        <p:spPr>
          <a:xfrm>
            <a:off x="609600" y="3352800"/>
            <a:ext cx="6019800" cy="3200400"/>
          </a:xfrm>
        </p:spPr>
        <p:txBody>
          <a:bodyPr/>
          <a:lstStyle/>
          <a:p>
            <a:pPr marL="0" indent="0" eaLnBrk="1" hangingPunct="1">
              <a:lnSpc>
                <a:spcPct val="90000"/>
              </a:lnSpc>
              <a:buFontTx/>
              <a:buNone/>
            </a:pPr>
            <a:r>
              <a:rPr lang="en-US" dirty="0" smtClean="0">
                <a:solidFill>
                  <a:srgbClr val="463296"/>
                </a:solidFill>
                <a:ea typeface="ＭＳ Ｐゴシック" charset="-128"/>
              </a:rPr>
              <a:t>Angie Gonzales, RN MN</a:t>
            </a:r>
          </a:p>
          <a:p>
            <a:pPr marL="0" indent="0" eaLnBrk="1" hangingPunct="1">
              <a:lnSpc>
                <a:spcPct val="90000"/>
              </a:lnSpc>
              <a:buFontTx/>
              <a:buNone/>
            </a:pPr>
            <a:r>
              <a:rPr lang="en-US" dirty="0" smtClean="0">
                <a:solidFill>
                  <a:srgbClr val="463296"/>
                </a:solidFill>
                <a:ea typeface="ＭＳ Ｐゴシック" charset="-128"/>
              </a:rPr>
              <a:t>Health Care Facilitator</a:t>
            </a:r>
          </a:p>
          <a:p>
            <a:pPr marL="0" indent="0" eaLnBrk="1" hangingPunct="1">
              <a:lnSpc>
                <a:spcPct val="90000"/>
              </a:lnSpc>
              <a:buFontTx/>
              <a:buNone/>
            </a:pPr>
            <a:r>
              <a:rPr lang="en-US" dirty="0" smtClean="0">
                <a:solidFill>
                  <a:srgbClr val="463296"/>
                </a:solidFill>
                <a:ea typeface="ＭＳ Ｐゴシック" charset="-128"/>
              </a:rPr>
              <a:t>Toronto Network of Specialized Care</a:t>
            </a:r>
          </a:p>
          <a:p>
            <a:pPr marL="0" indent="0" eaLnBrk="1" hangingPunct="1">
              <a:lnSpc>
                <a:spcPct val="90000"/>
              </a:lnSpc>
              <a:buFontTx/>
              <a:buNone/>
            </a:pPr>
            <a:r>
              <a:rPr lang="en-US" dirty="0" smtClean="0">
                <a:solidFill>
                  <a:srgbClr val="463296"/>
                </a:solidFill>
                <a:ea typeface="ＭＳ Ｐゴシック" charset="-128"/>
              </a:rPr>
              <a:t>Surrey Place Centre</a:t>
            </a:r>
          </a:p>
          <a:p>
            <a:pPr marL="0" indent="0" eaLnBrk="1" hangingPunct="1">
              <a:lnSpc>
                <a:spcPct val="90000"/>
              </a:lnSpc>
              <a:buFontTx/>
              <a:buNone/>
            </a:pPr>
            <a:r>
              <a:rPr lang="en-US" dirty="0" smtClean="0">
                <a:solidFill>
                  <a:srgbClr val="463296"/>
                </a:solidFill>
                <a:ea typeface="ＭＳ Ｐゴシック" charset="-128"/>
              </a:rPr>
              <a:t>March 15, 2013 Videoconference</a:t>
            </a:r>
          </a:p>
          <a:p>
            <a:pPr marL="0" indent="0" eaLnBrk="1" hangingPunct="1">
              <a:lnSpc>
                <a:spcPct val="90000"/>
              </a:lnSpc>
              <a:buFontTx/>
              <a:buNone/>
            </a:pPr>
            <a:endParaRPr lang="en-US" dirty="0" smtClean="0">
              <a:solidFill>
                <a:srgbClr val="463296"/>
              </a:solidFill>
              <a:ea typeface="ＭＳ Ｐゴシック" charset="-128"/>
            </a:endParaRPr>
          </a:p>
          <a:p>
            <a:pPr marL="0" indent="0" eaLnBrk="1" hangingPunct="1">
              <a:lnSpc>
                <a:spcPct val="90000"/>
              </a:lnSpc>
              <a:buNone/>
            </a:pPr>
            <a:r>
              <a:rPr lang="en-CA" sz="2400" dirty="0"/>
              <a:t>Those joining via webinar can e-mail questions to:  </a:t>
            </a:r>
            <a:r>
              <a:rPr lang="en-US" sz="2400" dirty="0" smtClean="0">
                <a:solidFill>
                  <a:schemeClr val="accent4">
                    <a:lumMod val="85000"/>
                    <a:lumOff val="15000"/>
                  </a:schemeClr>
                </a:solidFill>
                <a:hlinkClick r:id="rId4"/>
              </a:rPr>
              <a:t>megan.primeau@surreyplace.on.ca</a:t>
            </a:r>
            <a:endParaRPr lang="en-US" sz="2400" dirty="0">
              <a:solidFill>
                <a:schemeClr val="accent4">
                  <a:lumMod val="85000"/>
                  <a:lumOff val="15000"/>
                </a:schemeClr>
              </a:solidFill>
            </a:endParaRPr>
          </a:p>
          <a:p>
            <a:pPr marL="0" indent="0" eaLnBrk="1" hangingPunct="1">
              <a:lnSpc>
                <a:spcPct val="90000"/>
              </a:lnSpc>
              <a:buFontTx/>
              <a:buNone/>
            </a:pPr>
            <a:endParaRPr lang="en-US" dirty="0" smtClean="0">
              <a:solidFill>
                <a:srgbClr val="463296"/>
              </a:solidFill>
              <a:ea typeface="ＭＳ Ｐゴシック"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0"/>
            <a:ext cx="8229600" cy="990600"/>
          </a:xfrm>
          <a:solidFill>
            <a:schemeClr val="bg1"/>
          </a:solidFill>
        </p:spPr>
        <p:txBody>
          <a:bodyPr/>
          <a:lstStyle/>
          <a:p>
            <a:pPr algn="ctr"/>
            <a:r>
              <a:rPr lang="en-CA" sz="3200" dirty="0" smtClean="0"/>
              <a:t>Health Inequities &amp; Health Care for People with DD: Canadian Context </a:t>
            </a:r>
            <a:endParaRPr lang="en-CA" sz="3200" dirty="0"/>
          </a:p>
        </p:txBody>
      </p:sp>
      <p:sp>
        <p:nvSpPr>
          <p:cNvPr id="5" name="Content Placeholder 4"/>
          <p:cNvSpPr>
            <a:spLocks noGrp="1"/>
          </p:cNvSpPr>
          <p:nvPr>
            <p:ph idx="1"/>
          </p:nvPr>
        </p:nvSpPr>
        <p:spPr>
          <a:xfrm>
            <a:off x="457200" y="1325562"/>
            <a:ext cx="8229600" cy="5227638"/>
          </a:xfrm>
        </p:spPr>
        <p:txBody>
          <a:bodyPr/>
          <a:lstStyle/>
          <a:p>
            <a:r>
              <a:rPr lang="en-CA" sz="2200" dirty="0" smtClean="0"/>
              <a:t>Canadian research indicates that individuals with developmental disability are more likely to be hospitalized for ‘ambulatory care sensitive conditions’ than others without developmental disability who also have those conditions (</a:t>
            </a:r>
            <a:r>
              <a:rPr lang="en-CA" sz="2200" dirty="0" err="1" smtClean="0"/>
              <a:t>Balogh</a:t>
            </a:r>
            <a:r>
              <a:rPr lang="en-CA" sz="2200" dirty="0" smtClean="0"/>
              <a:t>, 2010)</a:t>
            </a:r>
          </a:p>
          <a:p>
            <a:pPr lvl="1">
              <a:spcAft>
                <a:spcPts val="2400"/>
              </a:spcAft>
            </a:pPr>
            <a:r>
              <a:rPr lang="en-CA" dirty="0" smtClean="0"/>
              <a:t>Indicator of poor primary care</a:t>
            </a:r>
          </a:p>
          <a:p>
            <a:pPr>
              <a:spcAft>
                <a:spcPts val="2400"/>
              </a:spcAft>
            </a:pPr>
            <a:r>
              <a:rPr lang="en-US" sz="2200" dirty="0" smtClean="0"/>
              <a:t>“Disparities in primary care exist between adults with developmental disability &amp; the general population. The former often have poorer health, increased morbidity, &amp; earlier mortality. Assessments that attend to the specific health issues of adults with developmental disability can improve their primary care” (DDPCI guidelines)</a:t>
            </a:r>
            <a:endParaRPr lang="en-CA" sz="2200" dirty="0" smtClean="0"/>
          </a:p>
          <a:p>
            <a:r>
              <a:rPr lang="en-CA" sz="2200" dirty="0" smtClean="0"/>
              <a:t>Developmental disability is taught to varying degrees in Canadian Medical Schools</a:t>
            </a:r>
          </a:p>
          <a:p>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838200" y="0"/>
            <a:ext cx="7924800" cy="838200"/>
          </a:xfrm>
          <a:solidFill>
            <a:schemeClr val="bg1"/>
          </a:solidFill>
        </p:spPr>
        <p:txBody>
          <a:bodyPr/>
          <a:lstStyle/>
          <a:p>
            <a:pPr algn="ctr"/>
            <a:r>
              <a:rPr lang="en-CA" dirty="0" smtClean="0"/>
              <a:t>Important Statistics</a:t>
            </a:r>
            <a:endParaRPr lang="en-US" dirty="0" smtClean="0"/>
          </a:p>
        </p:txBody>
      </p:sp>
      <p:sp>
        <p:nvSpPr>
          <p:cNvPr id="31747" name="Rectangle 3"/>
          <p:cNvSpPr>
            <a:spLocks noGrp="1" noChangeArrowheads="1"/>
          </p:cNvSpPr>
          <p:nvPr>
            <p:ph type="body" idx="1"/>
          </p:nvPr>
        </p:nvSpPr>
        <p:spPr>
          <a:xfrm>
            <a:off x="457200" y="838200"/>
            <a:ext cx="8229600" cy="5638800"/>
          </a:xfrm>
        </p:spPr>
        <p:txBody>
          <a:bodyPr/>
          <a:lstStyle/>
          <a:p>
            <a:r>
              <a:rPr lang="en-US" dirty="0" smtClean="0"/>
              <a:t>How many people have developmental disabilities (DD) in Ontario?  </a:t>
            </a:r>
          </a:p>
          <a:p>
            <a:pPr lvl="1"/>
            <a:r>
              <a:rPr lang="en-US" dirty="0" smtClean="0"/>
              <a:t>1-3% of population</a:t>
            </a:r>
          </a:p>
          <a:p>
            <a:pPr lvl="1"/>
            <a:r>
              <a:rPr lang="en-US" dirty="0" smtClean="0"/>
              <a:t>Approx. 275,000 in Ontario</a:t>
            </a:r>
          </a:p>
          <a:p>
            <a:r>
              <a:rPr lang="en-CA" dirty="0" smtClean="0"/>
              <a:t>Approx 80 - 90% have DD in the “mild” range</a:t>
            </a:r>
            <a:endParaRPr lang="en-US" dirty="0" smtClean="0"/>
          </a:p>
          <a:p>
            <a:r>
              <a:rPr lang="en-US" dirty="0" smtClean="0"/>
              <a:t>How many people with DD have a known cause of the DD?  </a:t>
            </a:r>
          </a:p>
          <a:p>
            <a:pPr lvl="1"/>
            <a:r>
              <a:rPr lang="en-US" dirty="0" smtClean="0"/>
              <a:t>&lt; 50% have a known cause of the DD, e.g. diagnoses such as Down syndrome, Williams syndrome, Fetal Alcohol Spectrum Disorder</a:t>
            </a:r>
            <a:endParaRPr lang="en-CA" dirty="0" smtClean="0"/>
          </a:p>
          <a:p>
            <a:r>
              <a:rPr lang="en-CA" dirty="0" smtClean="0"/>
              <a:t>More medical conditions?</a:t>
            </a:r>
          </a:p>
          <a:p>
            <a:pPr lvl="1"/>
            <a:r>
              <a:rPr lang="en-CA" dirty="0" smtClean="0"/>
              <a:t>2-5x more than general population</a:t>
            </a:r>
            <a:endParaRPr lang="en-US" dirty="0" smtClean="0"/>
          </a:p>
          <a:p>
            <a:r>
              <a:rPr lang="en-US" dirty="0" smtClean="0"/>
              <a:t>Increasingly aging population</a:t>
            </a:r>
          </a:p>
          <a:p>
            <a:endParaRPr lang="en-US" dirty="0"/>
          </a:p>
        </p:txBody>
      </p:sp>
      <p:pic>
        <p:nvPicPr>
          <p:cNvPr id="31748" name="Picture 6"/>
          <p:cNvPicPr>
            <a:picLocks noChangeAspect="1" noChangeArrowheads="1"/>
          </p:cNvPicPr>
          <p:nvPr/>
        </p:nvPicPr>
        <p:blipFill>
          <a:blip r:embed="rId3"/>
          <a:srcRect/>
          <a:stretch>
            <a:fillRect/>
          </a:stretch>
        </p:blipFill>
        <p:spPr bwMode="auto">
          <a:xfrm>
            <a:off x="6618194" y="4800600"/>
            <a:ext cx="2144806"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38200"/>
            <a:ext cx="8229600" cy="609600"/>
          </a:xfrm>
        </p:spPr>
        <p:txBody>
          <a:bodyPr/>
          <a:lstStyle/>
          <a:p>
            <a:r>
              <a:rPr lang="en-US" dirty="0" smtClean="0"/>
              <a:t>Co-morbidities</a:t>
            </a:r>
            <a:endParaRPr lang="en-CA" dirty="0"/>
          </a:p>
        </p:txBody>
      </p:sp>
      <p:sp>
        <p:nvSpPr>
          <p:cNvPr id="5" name="Content Placeholder 4"/>
          <p:cNvSpPr>
            <a:spLocks noGrp="1"/>
          </p:cNvSpPr>
          <p:nvPr>
            <p:ph idx="1"/>
          </p:nvPr>
        </p:nvSpPr>
        <p:spPr>
          <a:xfrm>
            <a:off x="304800" y="1600200"/>
            <a:ext cx="6172200" cy="4648200"/>
          </a:xfrm>
        </p:spPr>
        <p:txBody>
          <a:bodyPr/>
          <a:lstStyle/>
          <a:p>
            <a:r>
              <a:rPr lang="en-US" dirty="0" smtClean="0"/>
              <a:t>Higher rates of some health problems (e.g. seizures, CVD, dental caries &amp; gingivitis, GERD, constipation, sensory impairments, obesity, mental health problems)</a:t>
            </a:r>
          </a:p>
          <a:p>
            <a:r>
              <a:rPr lang="en-US" dirty="0" smtClean="0"/>
              <a:t>Earlier onset of some conditions (e.g. dementia)</a:t>
            </a:r>
            <a:endParaRPr lang="en-CA" dirty="0" smtClean="0"/>
          </a:p>
          <a:p>
            <a:r>
              <a:rPr lang="en-US" dirty="0" smtClean="0"/>
              <a:t>Atypical presentation/symptoms (e.g. </a:t>
            </a:r>
            <a:r>
              <a:rPr lang="en-US" dirty="0" err="1" smtClean="0"/>
              <a:t>dysphagia</a:t>
            </a:r>
            <a:r>
              <a:rPr lang="en-US" dirty="0" smtClean="0"/>
              <a:t>, GERD or pain)</a:t>
            </a:r>
          </a:p>
          <a:p>
            <a:r>
              <a:rPr lang="en-US" dirty="0" smtClean="0"/>
              <a:t>Complicating factors (e.g. multiple &amp; long-term medications, vulnerabilities)</a:t>
            </a:r>
          </a:p>
          <a:p>
            <a:endParaRPr lang="en-US" dirty="0" smtClean="0"/>
          </a:p>
        </p:txBody>
      </p:sp>
      <p:pic>
        <p:nvPicPr>
          <p:cNvPr id="9" name="Content Placeholder 12" descr="33.jpg"/>
          <p:cNvPicPr>
            <a:picLocks noChangeAspect="1"/>
          </p:cNvPicPr>
          <p:nvPr/>
        </p:nvPicPr>
        <p:blipFill>
          <a:blip r:embed="rId2"/>
          <a:srcRect t="-12804" b="-12804"/>
          <a:stretch>
            <a:fillRect/>
          </a:stretch>
        </p:blipFill>
        <p:spPr bwMode="auto">
          <a:xfrm>
            <a:off x="6324600" y="0"/>
            <a:ext cx="2734230" cy="2971800"/>
          </a:xfrm>
          <a:prstGeom prst="rect">
            <a:avLst/>
          </a:prstGeom>
          <a:noFill/>
          <a:ln w="9525">
            <a:noFill/>
            <a:miter lim="800000"/>
            <a:headEnd/>
            <a:tailEnd/>
          </a:ln>
        </p:spPr>
      </p:pic>
      <p:pic>
        <p:nvPicPr>
          <p:cNvPr id="10" name="Picture 3"/>
          <p:cNvPicPr>
            <a:picLocks noChangeAspect="1"/>
          </p:cNvPicPr>
          <p:nvPr/>
        </p:nvPicPr>
        <p:blipFill>
          <a:blip r:embed="rId3"/>
          <a:srcRect/>
          <a:stretch>
            <a:fillRect/>
          </a:stretch>
        </p:blipFill>
        <p:spPr bwMode="auto">
          <a:xfrm>
            <a:off x="6477000" y="3200400"/>
            <a:ext cx="2425700"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ctr"/>
            <a:r>
              <a:rPr lang="en-US" sz="3200" dirty="0" smtClean="0"/>
              <a:t>Leading Causes of Death due to Illness</a:t>
            </a:r>
            <a:endParaRPr lang="en-CA" sz="3200" dirty="0" smtClean="0"/>
          </a:p>
        </p:txBody>
      </p:sp>
      <p:graphicFrame>
        <p:nvGraphicFramePr>
          <p:cNvPr id="2" name="Table 1"/>
          <p:cNvGraphicFramePr>
            <a:graphicFrameLocks noGrp="1"/>
          </p:cNvGraphicFramePr>
          <p:nvPr/>
        </p:nvGraphicFramePr>
        <p:xfrm>
          <a:off x="304800" y="2168563"/>
          <a:ext cx="8610600" cy="3500717"/>
        </p:xfrm>
        <a:graphic>
          <a:graphicData uri="http://schemas.openxmlformats.org/drawingml/2006/table">
            <a:tbl>
              <a:tblPr>
                <a:tableStyleId>{775DCB02-9BB8-47FD-8907-85C794F793BA}</a:tableStyleId>
              </a:tblPr>
              <a:tblGrid>
                <a:gridCol w="4306888"/>
                <a:gridCol w="4303712"/>
              </a:tblGrid>
              <a:tr h="722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u="none" strike="noStrike" cap="none" normalizeH="0" baseline="0" dirty="0" smtClean="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smtClean="0">
                          <a:ln>
                            <a:noFill/>
                          </a:ln>
                          <a:effectLst/>
                        </a:rPr>
                        <a:t>General Population</a:t>
                      </a:r>
                      <a:endParaRPr kumimoji="0" lang="en-US" sz="2800" b="0" i="0" u="none" strike="noStrike" cap="none" normalizeH="0" baseline="0" dirty="0" smtClean="0">
                        <a:ln>
                          <a:noFill/>
                        </a:ln>
                        <a:solidFill>
                          <a:srgbClr val="FFFFFF"/>
                        </a:solidFill>
                        <a:effectLst/>
                        <a:latin typeface="Arial" charset="0"/>
                        <a:ea typeface="ＭＳ Ｐゴシック" charset="-128"/>
                      </a:endParaRPr>
                    </a:p>
                  </a:txBody>
                  <a:tcPr marL="91434" marR="91434" marT="45701" marB="4570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smtClean="0">
                          <a:ln>
                            <a:noFill/>
                          </a:ln>
                          <a:effectLst/>
                        </a:rPr>
                        <a:t>People with Developmental Disability</a:t>
                      </a:r>
                      <a:endParaRPr kumimoji="0" lang="en-US" sz="2800" b="0" i="0" u="none" strike="noStrike" cap="none" normalizeH="0" baseline="0" dirty="0" smtClean="0">
                        <a:ln>
                          <a:noFill/>
                        </a:ln>
                        <a:solidFill>
                          <a:srgbClr val="009B7D"/>
                        </a:solidFill>
                        <a:effectLst/>
                        <a:latin typeface="Arial Rounded MT Bold" charset="0"/>
                        <a:ea typeface="ＭＳ Ｐゴシック" charset="-128"/>
                      </a:endParaRPr>
                    </a:p>
                  </a:txBody>
                  <a:tcPr marL="91434" marR="91434" marT="45701" marB="45701" horzOverflow="overflow"/>
                </a:tc>
              </a:tr>
              <a:tr h="623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smtClean="0">
                          <a:ln>
                            <a:noFill/>
                          </a:ln>
                          <a:effectLst/>
                        </a:rPr>
                        <a:t>1.  Cancer</a:t>
                      </a:r>
                      <a:endParaRPr kumimoji="0" lang="en-US" sz="2200" b="0" i="0" u="none" strike="noStrike" cap="none" normalizeH="0" baseline="0" dirty="0" smtClean="0">
                        <a:ln>
                          <a:noFill/>
                        </a:ln>
                        <a:solidFill>
                          <a:srgbClr val="000000"/>
                        </a:solidFill>
                        <a:effectLst/>
                        <a:latin typeface="Arial" charset="0"/>
                        <a:ea typeface="ＭＳ Ｐゴシック" charset="-128"/>
                      </a:endParaRPr>
                    </a:p>
                  </a:txBody>
                  <a:tcPr marL="91434" marR="91434" marT="45701" marB="45701"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smtClean="0">
                          <a:ln>
                            <a:noFill/>
                          </a:ln>
                          <a:effectLst/>
                        </a:rPr>
                        <a:t>1.  Respiratory diseases</a:t>
                      </a:r>
                      <a:endParaRPr kumimoji="0" lang="en-US" sz="2200" b="0" i="0" u="none" strike="noStrike" cap="none" normalizeH="0" baseline="0" dirty="0" smtClean="0">
                        <a:ln>
                          <a:noFill/>
                        </a:ln>
                        <a:solidFill>
                          <a:srgbClr val="000000"/>
                        </a:solidFill>
                        <a:effectLst/>
                        <a:latin typeface="Arial" charset="0"/>
                        <a:ea typeface="ＭＳ Ｐゴシック" charset="-128"/>
                      </a:endParaRPr>
                    </a:p>
                  </a:txBody>
                  <a:tcPr marL="91434" marR="91434" marT="45701" marB="45701" horzOverflow="overflow"/>
                </a:tc>
              </a:tr>
              <a:tr h="1346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smtClean="0">
                          <a:ln>
                            <a:noFill/>
                          </a:ln>
                          <a:effectLst/>
                        </a:rPr>
                        <a:t>2.  Ischemic heart disease</a:t>
                      </a:r>
                      <a:endParaRPr kumimoji="0" lang="en-US" sz="2200" b="0" i="0" u="none" strike="noStrike" cap="none" normalizeH="0" baseline="0" dirty="0" smtClean="0">
                        <a:ln>
                          <a:noFill/>
                        </a:ln>
                        <a:solidFill>
                          <a:srgbClr val="000000"/>
                        </a:solidFill>
                        <a:effectLst/>
                        <a:latin typeface="Arial" charset="0"/>
                        <a:ea typeface="ＭＳ Ｐゴシック" charset="-128"/>
                      </a:endParaRPr>
                    </a:p>
                  </a:txBody>
                  <a:tcPr marL="91434" marR="91434" marT="45701" marB="45701" horzOverflow="overflow"/>
                </a:tc>
                <a:tc>
                  <a:txBody>
                    <a:bodyPr/>
                    <a:lstStyle/>
                    <a:p>
                      <a:pPr marL="339725" marR="0" lvl="0" indent="-339725" algn="l"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smtClean="0">
                          <a:ln>
                            <a:noFill/>
                          </a:ln>
                          <a:effectLst/>
                        </a:rPr>
                        <a:t>2.  Heart disease due to obesity, congenital malformations, side effects of </a:t>
                      </a:r>
                      <a:r>
                        <a:rPr kumimoji="0" lang="en-US" sz="2200" u="none" strike="noStrike" cap="none" normalizeH="0" baseline="0" dirty="0" err="1" smtClean="0">
                          <a:ln>
                            <a:noFill/>
                          </a:ln>
                          <a:effectLst/>
                        </a:rPr>
                        <a:t>neuroleptics</a:t>
                      </a:r>
                      <a:endParaRPr kumimoji="0" lang="en-US" sz="2200" b="0" i="0" u="none" strike="noStrike" cap="none" normalizeH="0" baseline="0" dirty="0" smtClean="0">
                        <a:ln>
                          <a:noFill/>
                        </a:ln>
                        <a:solidFill>
                          <a:schemeClr val="tx1"/>
                        </a:solidFill>
                        <a:effectLst/>
                        <a:latin typeface="Arial" charset="0"/>
                        <a:ea typeface="ＭＳ Ｐゴシック" charset="-128"/>
                      </a:endParaRPr>
                    </a:p>
                  </a:txBody>
                  <a:tcPr marL="91434" marR="91434" marT="45701" marB="45701" horzOverflow="overflow"/>
                </a:tc>
              </a:tr>
              <a:tr h="585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smtClean="0">
                          <a:ln>
                            <a:noFill/>
                          </a:ln>
                          <a:effectLst/>
                        </a:rPr>
                        <a:t>3.  </a:t>
                      </a:r>
                      <a:r>
                        <a:rPr kumimoji="0" lang="en-US" sz="2200" u="none" strike="noStrike" cap="none" normalizeH="0" baseline="0" dirty="0" err="1" smtClean="0">
                          <a:ln>
                            <a:noFill/>
                          </a:ln>
                          <a:effectLst/>
                        </a:rPr>
                        <a:t>Cerebrovascular</a:t>
                      </a:r>
                      <a:r>
                        <a:rPr kumimoji="0" lang="en-US" sz="2200" u="none" strike="noStrike" cap="none" normalizeH="0" baseline="0" dirty="0" smtClean="0">
                          <a:ln>
                            <a:noFill/>
                          </a:ln>
                          <a:effectLst/>
                        </a:rPr>
                        <a:t> disease</a:t>
                      </a:r>
                      <a:endParaRPr kumimoji="0" lang="en-US" sz="2200" b="0" i="0" u="none" strike="noStrike" cap="none" normalizeH="0" baseline="0" dirty="0" smtClean="0">
                        <a:ln>
                          <a:noFill/>
                        </a:ln>
                        <a:solidFill>
                          <a:srgbClr val="000000"/>
                        </a:solidFill>
                        <a:effectLst/>
                        <a:latin typeface="Arial" charset="0"/>
                        <a:ea typeface="ＭＳ Ｐゴシック" charset="-128"/>
                      </a:endParaRPr>
                    </a:p>
                  </a:txBody>
                  <a:tcPr marL="91434" marR="91434" marT="45701" marB="45701"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smtClean="0">
                          <a:ln>
                            <a:noFill/>
                          </a:ln>
                          <a:effectLst/>
                        </a:rPr>
                        <a:t>3.  Gastrointestinal diseases</a:t>
                      </a:r>
                      <a:endParaRPr kumimoji="0" lang="en-US" sz="2200" b="0" i="0" u="none" strike="noStrike" cap="none" normalizeH="0" baseline="0" dirty="0" smtClean="0">
                        <a:ln>
                          <a:noFill/>
                        </a:ln>
                        <a:solidFill>
                          <a:schemeClr val="tx1"/>
                        </a:solidFill>
                        <a:effectLst/>
                        <a:latin typeface="Arial" charset="0"/>
                        <a:ea typeface="ＭＳ Ｐゴシック" charset="-128"/>
                      </a:endParaRPr>
                    </a:p>
                  </a:txBody>
                  <a:tcPr marL="91434" marR="91434" marT="45701" marB="45701" horzOverflow="overflow"/>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mtClean="0"/>
              <a:t>Context</a:t>
            </a:r>
            <a:endParaRPr lang="en-US"/>
          </a:p>
        </p:txBody>
      </p:sp>
      <p:sp>
        <p:nvSpPr>
          <p:cNvPr id="272387" name="Rectangle 3"/>
          <p:cNvSpPr>
            <a:spLocks noGrp="1" noChangeArrowheads="1"/>
          </p:cNvSpPr>
          <p:nvPr>
            <p:ph idx="1"/>
          </p:nvPr>
        </p:nvSpPr>
        <p:spPr>
          <a:xfrm>
            <a:off x="152400" y="1600200"/>
            <a:ext cx="4953000" cy="4648200"/>
          </a:xfrm>
        </p:spPr>
        <p:txBody>
          <a:bodyPr/>
          <a:lstStyle/>
          <a:p>
            <a:r>
              <a:rPr lang="en-US" dirty="0" smtClean="0"/>
              <a:t>Last 4 decades: closure of institutions</a:t>
            </a:r>
          </a:p>
          <a:p>
            <a:r>
              <a:rPr lang="en-US" dirty="0" smtClean="0"/>
              <a:t>2005 MCSS established Community Networks of Specialized Care (CNSC)</a:t>
            </a:r>
          </a:p>
          <a:p>
            <a:r>
              <a:rPr lang="en-US" dirty="0" smtClean="0"/>
              <a:t>Consensus Guidelines for the Primary Care of Adults with Developmental Disabilities first published in 2006 &amp; 2011 to assist primary care physicians</a:t>
            </a:r>
            <a:endParaRPr lang="en-US" dirty="0"/>
          </a:p>
        </p:txBody>
      </p:sp>
      <p:pic>
        <p:nvPicPr>
          <p:cNvPr id="24580" name="Picture 5"/>
          <p:cNvPicPr>
            <a:picLocks noChangeAspect="1"/>
          </p:cNvPicPr>
          <p:nvPr/>
        </p:nvPicPr>
        <p:blipFill>
          <a:blip r:embed="rId3"/>
          <a:srcRect/>
          <a:stretch>
            <a:fillRect/>
          </a:stretch>
        </p:blipFill>
        <p:spPr bwMode="auto">
          <a:xfrm>
            <a:off x="5181600" y="838200"/>
            <a:ext cx="3810000" cy="2743200"/>
          </a:xfrm>
          <a:prstGeom prst="rect">
            <a:avLst/>
          </a:prstGeom>
          <a:noFill/>
          <a:ln w="9525">
            <a:noFill/>
            <a:miter lim="800000"/>
            <a:headEnd/>
            <a:tailEnd/>
          </a:ln>
        </p:spPr>
      </p:pic>
      <p:pic>
        <p:nvPicPr>
          <p:cNvPr id="24581" name="Picture 6"/>
          <p:cNvPicPr>
            <a:picLocks noChangeAspect="1"/>
          </p:cNvPicPr>
          <p:nvPr/>
        </p:nvPicPr>
        <p:blipFill>
          <a:blip r:embed="rId4"/>
          <a:srcRect/>
          <a:stretch>
            <a:fillRect/>
          </a:stretch>
        </p:blipFill>
        <p:spPr bwMode="auto">
          <a:xfrm>
            <a:off x="5181599" y="3962400"/>
            <a:ext cx="4038005" cy="2057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2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23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723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0"/>
            <a:ext cx="8229600" cy="990600"/>
          </a:xfrm>
          <a:solidFill>
            <a:schemeClr val="bg1"/>
          </a:solidFill>
        </p:spPr>
        <p:txBody>
          <a:bodyPr/>
          <a:lstStyle/>
          <a:p>
            <a:pPr algn="ctr"/>
            <a:r>
              <a:rPr lang="en-US" sz="3200" dirty="0" smtClean="0"/>
              <a:t>Primary Care of Adults with DD: </a:t>
            </a:r>
            <a:br>
              <a:rPr lang="en-US" sz="3200" dirty="0" smtClean="0"/>
            </a:br>
            <a:r>
              <a:rPr lang="en-US" sz="3200" dirty="0" smtClean="0"/>
              <a:t>Canadian Consensus Guidelines 2011</a:t>
            </a:r>
            <a:endParaRPr lang="en-CA" sz="3200" dirty="0"/>
          </a:p>
        </p:txBody>
      </p:sp>
      <p:sp>
        <p:nvSpPr>
          <p:cNvPr id="5" name="Content Placeholder 4"/>
          <p:cNvSpPr>
            <a:spLocks noGrp="1"/>
          </p:cNvSpPr>
          <p:nvPr>
            <p:ph idx="1"/>
          </p:nvPr>
        </p:nvSpPr>
        <p:spPr>
          <a:xfrm>
            <a:off x="152400" y="1676400"/>
            <a:ext cx="4800600" cy="4953000"/>
          </a:xfrm>
        </p:spPr>
        <p:txBody>
          <a:bodyPr/>
          <a:lstStyle/>
          <a:p>
            <a:pPr>
              <a:spcAft>
                <a:spcPts val="1200"/>
              </a:spcAft>
            </a:pPr>
            <a:r>
              <a:rPr lang="en-CA" dirty="0" smtClean="0"/>
              <a:t>Describe best practices in caring for adults with Developmental Disability</a:t>
            </a:r>
          </a:p>
          <a:p>
            <a:pPr>
              <a:spcAft>
                <a:spcPts val="3000"/>
              </a:spcAft>
            </a:pPr>
            <a:r>
              <a:rPr lang="en-CA" dirty="0" smtClean="0"/>
              <a:t>Reviewed &amp; published in Canadian Family Physician May 2011 </a:t>
            </a:r>
          </a:p>
          <a:p>
            <a:r>
              <a:rPr lang="en-CA" dirty="0" smtClean="0"/>
              <a:t>Available on SPC website</a:t>
            </a:r>
          </a:p>
          <a:p>
            <a:pPr lvl="1"/>
            <a:r>
              <a:rPr lang="en-CA" dirty="0" err="1" smtClean="0"/>
              <a:t>http://www.surreyplace.on.ca/Primary-Care/Pages/Home.aspx</a:t>
            </a:r>
            <a:endParaRPr lang="en-CA" dirty="0" smtClean="0"/>
          </a:p>
        </p:txBody>
      </p:sp>
      <p:pic>
        <p:nvPicPr>
          <p:cNvPr id="6" name="Picture 3"/>
          <p:cNvPicPr>
            <a:picLocks noChangeAspect="1"/>
          </p:cNvPicPr>
          <p:nvPr/>
        </p:nvPicPr>
        <p:blipFill>
          <a:blip r:embed="rId2" cstate="print"/>
          <a:srcRect/>
          <a:stretch>
            <a:fillRect/>
          </a:stretch>
        </p:blipFill>
        <p:spPr bwMode="auto">
          <a:xfrm>
            <a:off x="5262900" y="1600200"/>
            <a:ext cx="3728824" cy="4343400"/>
          </a:xfrm>
          <a:prstGeom prst="rect">
            <a:avLst/>
          </a:prstGeom>
          <a:noFill/>
          <a:ln w="9525">
            <a:solidFill>
              <a:srgbClr val="800000"/>
            </a:solid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0"/>
            <a:ext cx="8229600" cy="990600"/>
          </a:xfrm>
          <a:solidFill>
            <a:schemeClr val="bg1"/>
          </a:solidFill>
        </p:spPr>
        <p:txBody>
          <a:bodyPr/>
          <a:lstStyle/>
          <a:p>
            <a:pPr algn="ctr"/>
            <a:r>
              <a:rPr lang="en-CA" sz="3200" dirty="0" smtClean="0"/>
              <a:t>Tools for the Primary Care </a:t>
            </a:r>
            <a:br>
              <a:rPr lang="en-CA" sz="3200" dirty="0" smtClean="0"/>
            </a:br>
            <a:r>
              <a:rPr lang="en-CA" sz="3200" dirty="0" smtClean="0"/>
              <a:t>of People with Developmental Disabilities</a:t>
            </a:r>
            <a:endParaRPr lang="en-CA" sz="3200" dirty="0"/>
          </a:p>
        </p:txBody>
      </p:sp>
      <p:sp>
        <p:nvSpPr>
          <p:cNvPr id="5" name="Content Placeholder 4"/>
          <p:cNvSpPr>
            <a:spLocks noGrp="1"/>
          </p:cNvSpPr>
          <p:nvPr>
            <p:ph idx="1"/>
          </p:nvPr>
        </p:nvSpPr>
        <p:spPr>
          <a:xfrm>
            <a:off x="457200" y="1143000"/>
            <a:ext cx="8229600" cy="2133600"/>
          </a:xfrm>
        </p:spPr>
        <p:txBody>
          <a:bodyPr/>
          <a:lstStyle/>
          <a:p>
            <a:r>
              <a:rPr lang="en-US" dirty="0" smtClean="0"/>
              <a:t>Developed to assist Primary Care Providers in the “how-to” of applying the guidelines</a:t>
            </a:r>
          </a:p>
          <a:p>
            <a:r>
              <a:rPr lang="en-CA" dirty="0" smtClean="0"/>
              <a:t>Tools are available on Surrey Place Centre’s website </a:t>
            </a:r>
          </a:p>
          <a:p>
            <a:pPr lvl="1"/>
            <a:r>
              <a:rPr lang="en-CA" dirty="0" err="1" smtClean="0"/>
              <a:t>http://www.surreyplace.on.ca/Primary-Care/Pages/Home.aspx</a:t>
            </a:r>
            <a:endParaRPr lang="en-US" dirty="0" smtClean="0"/>
          </a:p>
          <a:p>
            <a:endParaRPr lang="en-US" dirty="0" smtClean="0"/>
          </a:p>
        </p:txBody>
      </p:sp>
      <p:pic>
        <p:nvPicPr>
          <p:cNvPr id="6" name="Content Placeholder 5" descr="IMG_0444.jpg"/>
          <p:cNvPicPr>
            <a:picLocks noChangeAspect="1"/>
          </p:cNvPicPr>
          <p:nvPr/>
        </p:nvPicPr>
        <p:blipFill>
          <a:blip r:embed="rId2" cstate="print"/>
          <a:srcRect l="2353" t="3471" r="2353" b="6256"/>
          <a:stretch>
            <a:fillRect/>
          </a:stretch>
        </p:blipFill>
        <p:spPr bwMode="auto">
          <a:xfrm rot="275753">
            <a:off x="3249338" y="3291620"/>
            <a:ext cx="2411413"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838200" y="0"/>
            <a:ext cx="8229600" cy="1066800"/>
          </a:xfrm>
          <a:solidFill>
            <a:schemeClr val="bg1"/>
          </a:solidFill>
        </p:spPr>
        <p:txBody>
          <a:bodyPr/>
          <a:lstStyle/>
          <a:p>
            <a:pPr algn="ctr"/>
            <a:r>
              <a:rPr lang="en-US" sz="2400" b="1" dirty="0"/>
              <a:t>DD Primary Care </a:t>
            </a:r>
            <a:r>
              <a:rPr lang="en-US" sz="2400" b="1" dirty="0" smtClean="0"/>
              <a:t>Guidelines, Tools for Primary Care Providers &amp; for Caregivers</a:t>
            </a:r>
            <a:r>
              <a:rPr lang="en-US" sz="2000" dirty="0" smtClean="0"/>
              <a:t/>
            </a:r>
            <a:br>
              <a:rPr lang="en-US" sz="2000" dirty="0" smtClean="0"/>
            </a:br>
            <a:r>
              <a:rPr lang="en-US" sz="2000" i="1" dirty="0" err="1">
                <a:solidFill>
                  <a:srgbClr val="660066"/>
                </a:solidFill>
              </a:rPr>
              <a:t>http://www.surreyplace.on.ca/Primary-Care/Pages/Home.aspx</a:t>
            </a:r>
            <a:endParaRPr lang="en-US" sz="2000" dirty="0"/>
          </a:p>
        </p:txBody>
      </p:sp>
      <p:pic>
        <p:nvPicPr>
          <p:cNvPr id="21507" name="Picture 2"/>
          <p:cNvPicPr>
            <a:picLocks noChangeAspect="1" noChangeArrowheads="1"/>
          </p:cNvPicPr>
          <p:nvPr/>
        </p:nvPicPr>
        <p:blipFill>
          <a:blip r:embed="rId2"/>
          <a:srcRect/>
          <a:stretch>
            <a:fillRect/>
          </a:stretch>
        </p:blipFill>
        <p:spPr bwMode="auto">
          <a:xfrm>
            <a:off x="762000" y="1391452"/>
            <a:ext cx="7758112" cy="5390348"/>
          </a:xfrm>
          <a:prstGeom prst="rect">
            <a:avLst/>
          </a:prstGeom>
          <a:noFill/>
          <a:ln w="9525">
            <a:solidFill>
              <a:schemeClr val="tx1"/>
            </a:solid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endParaRPr lang="en-CA"/>
          </a:p>
        </p:txBody>
      </p:sp>
      <p:sp>
        <p:nvSpPr>
          <p:cNvPr id="22531" name="Content Placeholder 2"/>
          <p:cNvSpPr>
            <a:spLocks noGrp="1"/>
          </p:cNvSpPr>
          <p:nvPr>
            <p:ph idx="1"/>
          </p:nvPr>
        </p:nvSpPr>
        <p:spPr>
          <a:xfrm>
            <a:off x="485775" y="1143000"/>
            <a:ext cx="8229600" cy="4678363"/>
          </a:xfrm>
        </p:spPr>
        <p:txBody>
          <a:bodyPr/>
          <a:lstStyle/>
          <a:p>
            <a:pPr marL="0" indent="0" eaLnBrk="1" hangingPunct="1">
              <a:buFontTx/>
              <a:buNone/>
            </a:pPr>
            <a:r>
              <a:rPr lang="en-CA"/>
              <a:t> </a:t>
            </a:r>
          </a:p>
          <a:p>
            <a:pPr marL="0" indent="0" eaLnBrk="1" hangingPunct="1"/>
            <a:endParaRPr lang="en-CA"/>
          </a:p>
        </p:txBody>
      </p:sp>
      <p:pic>
        <p:nvPicPr>
          <p:cNvPr id="22532" name="Picture 4"/>
          <p:cNvPicPr>
            <a:picLocks noChangeAspect="1" noChangeArrowheads="1"/>
          </p:cNvPicPr>
          <p:nvPr/>
        </p:nvPicPr>
        <p:blipFill>
          <a:blip r:embed="rId3"/>
          <a:srcRect/>
          <a:stretch>
            <a:fillRect/>
          </a:stretch>
        </p:blipFill>
        <p:spPr bwMode="auto">
          <a:xfrm>
            <a:off x="368300" y="914400"/>
            <a:ext cx="8486775" cy="2667000"/>
          </a:xfrm>
          <a:prstGeom prst="rect">
            <a:avLst/>
          </a:prstGeom>
          <a:noFill/>
          <a:ln w="9525">
            <a:noFill/>
            <a:miter lim="800000"/>
            <a:headEnd/>
            <a:tailEnd/>
          </a:ln>
        </p:spPr>
      </p:pic>
      <p:pic>
        <p:nvPicPr>
          <p:cNvPr id="22533" name="Picture 5"/>
          <p:cNvPicPr>
            <a:picLocks noChangeAspect="1" noChangeArrowheads="1"/>
          </p:cNvPicPr>
          <p:nvPr/>
        </p:nvPicPr>
        <p:blipFill>
          <a:blip r:embed="rId4"/>
          <a:srcRect/>
          <a:stretch>
            <a:fillRect/>
          </a:stretch>
        </p:blipFill>
        <p:spPr bwMode="auto">
          <a:xfrm>
            <a:off x="2890838" y="3522663"/>
            <a:ext cx="5643562" cy="668337"/>
          </a:xfrm>
          <a:prstGeom prst="rect">
            <a:avLst/>
          </a:prstGeom>
          <a:noFill/>
          <a:ln w="9525">
            <a:noFill/>
            <a:miter lim="800000"/>
            <a:headEnd/>
            <a:tailEnd/>
          </a:ln>
        </p:spPr>
      </p:pic>
      <p:sp>
        <p:nvSpPr>
          <p:cNvPr id="22534" name="Slide Number Placeholder 2"/>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prstTxWarp prst="textNoShape">
              <a:avLst/>
            </a:prstTxWarp>
          </a:bodyPr>
          <a:lstStyle/>
          <a:p>
            <a:fld id="{BFFD626B-A33C-1240-B71A-904400EA680A}" type="slidenum">
              <a:rPr lang="en-US">
                <a:solidFill>
                  <a:srgbClr val="FFFFFF"/>
                </a:solidFill>
                <a:ea typeface="Arial" charset="0"/>
                <a:cs typeface="Arial" charset="0"/>
              </a:rPr>
              <a:pPr/>
              <a:t>18</a:t>
            </a:fld>
            <a:endParaRPr lang="en-US">
              <a:solidFill>
                <a:srgbClr val="FFFFFF"/>
              </a:solidFill>
              <a:ea typeface="Arial" charset="0"/>
              <a:cs typeface="Arial" charset="0"/>
            </a:endParaRPr>
          </a:p>
        </p:txBody>
      </p:sp>
      <p:pic>
        <p:nvPicPr>
          <p:cNvPr id="22535" name="Picture 7"/>
          <p:cNvPicPr>
            <a:picLocks noChangeAspect="1" noChangeArrowheads="1"/>
          </p:cNvPicPr>
          <p:nvPr/>
        </p:nvPicPr>
        <p:blipFill>
          <a:blip r:embed="rId5"/>
          <a:srcRect/>
          <a:stretch>
            <a:fillRect/>
          </a:stretch>
        </p:blipFill>
        <p:spPr bwMode="auto">
          <a:xfrm>
            <a:off x="685800" y="3419475"/>
            <a:ext cx="1879600" cy="2219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838200" y="0"/>
            <a:ext cx="8229600" cy="1524000"/>
          </a:xfrm>
          <a:solidFill>
            <a:schemeClr val="bg1"/>
          </a:solidFill>
        </p:spPr>
        <p:txBody>
          <a:bodyPr/>
          <a:lstStyle/>
          <a:p>
            <a:pPr algn="ctr"/>
            <a:r>
              <a:rPr lang="en-US" sz="3200" dirty="0" smtClean="0"/>
              <a:t>Canadian Consensus Guidelines </a:t>
            </a:r>
            <a:br>
              <a:rPr lang="en-US" sz="3200" dirty="0" smtClean="0"/>
            </a:br>
            <a:r>
              <a:rPr lang="en-US" sz="3200" dirty="0" smtClean="0"/>
              <a:t>for the Primary Care of Adults with DD (2011)</a:t>
            </a:r>
            <a:endParaRPr lang="en-US" sz="3200" dirty="0"/>
          </a:p>
        </p:txBody>
      </p:sp>
      <p:sp>
        <p:nvSpPr>
          <p:cNvPr id="41987" name="Rectangle 3"/>
          <p:cNvSpPr>
            <a:spLocks noGrp="1" noChangeArrowheads="1"/>
          </p:cNvSpPr>
          <p:nvPr>
            <p:ph type="body" idx="1"/>
          </p:nvPr>
        </p:nvSpPr>
        <p:spPr>
          <a:xfrm>
            <a:off x="228600" y="1828800"/>
            <a:ext cx="8534400" cy="4313238"/>
          </a:xfrm>
        </p:spPr>
        <p:txBody>
          <a:bodyPr/>
          <a:lstStyle/>
          <a:p>
            <a:r>
              <a:rPr lang="en-US" sz="2800" b="1" dirty="0" smtClean="0"/>
              <a:t>31 guidelines, 74 evidence-ranked recommendations:</a:t>
            </a:r>
          </a:p>
          <a:p>
            <a:endParaRPr lang="en-US" sz="2800" dirty="0" smtClean="0"/>
          </a:p>
          <a:p>
            <a:pPr lvl="1"/>
            <a:r>
              <a:rPr lang="en-US" sz="2800" dirty="0" smtClean="0"/>
              <a:t>General issues (9)</a:t>
            </a:r>
          </a:p>
          <a:p>
            <a:pPr lvl="1"/>
            <a:endParaRPr lang="en-US" sz="2800" dirty="0" smtClean="0"/>
          </a:p>
          <a:p>
            <a:pPr lvl="1"/>
            <a:r>
              <a:rPr lang="en-US" sz="2800" dirty="0" smtClean="0"/>
              <a:t>Physical health issues (12)</a:t>
            </a:r>
          </a:p>
          <a:p>
            <a:pPr lvl="1"/>
            <a:endParaRPr lang="en-US" sz="2800" dirty="0" smtClean="0"/>
          </a:p>
          <a:p>
            <a:pPr lvl="1"/>
            <a:r>
              <a:rPr lang="en-US" sz="2800" dirty="0" err="1" smtClean="0"/>
              <a:t>Behavioural</a:t>
            </a:r>
            <a:r>
              <a:rPr lang="en-US" sz="2800" dirty="0" smtClean="0"/>
              <a:t> &amp; mental health issues (10)</a:t>
            </a:r>
          </a:p>
          <a:p>
            <a:pPr lvl="1"/>
            <a:endParaRPr lang="en-US" dirty="0" smtClean="0"/>
          </a:p>
          <a:p>
            <a:endParaRPr lang="en-US" dirty="0"/>
          </a:p>
        </p:txBody>
      </p:sp>
      <p:pic>
        <p:nvPicPr>
          <p:cNvPr id="41988" name="Picture 4"/>
          <p:cNvPicPr>
            <a:picLocks noChangeAspect="1"/>
          </p:cNvPicPr>
          <p:nvPr/>
        </p:nvPicPr>
        <p:blipFill>
          <a:blip r:embed="rId3"/>
          <a:srcRect/>
          <a:stretch>
            <a:fillRect/>
          </a:stretch>
        </p:blipFill>
        <p:spPr bwMode="auto">
          <a:xfrm>
            <a:off x="6596062" y="2736850"/>
            <a:ext cx="2243138" cy="2292350"/>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686800" cy="1143000"/>
          </a:xfrm>
        </p:spPr>
        <p:txBody>
          <a:bodyPr/>
          <a:lstStyle/>
          <a:p>
            <a:r>
              <a:rPr lang="en-US" dirty="0"/>
              <a:t>Community Networks of Specialized Care (CNSC)</a:t>
            </a:r>
          </a:p>
        </p:txBody>
      </p:sp>
      <p:sp>
        <p:nvSpPr>
          <p:cNvPr id="3" name="Content Placeholder 2"/>
          <p:cNvSpPr>
            <a:spLocks noGrp="1"/>
          </p:cNvSpPr>
          <p:nvPr>
            <p:ph idx="1"/>
          </p:nvPr>
        </p:nvSpPr>
        <p:spPr>
          <a:xfrm>
            <a:off x="457200" y="2057400"/>
            <a:ext cx="8229600" cy="4389438"/>
          </a:xfrm>
        </p:spPr>
        <p:txBody>
          <a:bodyPr/>
          <a:lstStyle/>
          <a:p>
            <a:pPr lvl="1"/>
            <a:r>
              <a:rPr lang="en-CA" sz="2800" dirty="0" smtClean="0"/>
              <a:t>Link </a:t>
            </a:r>
            <a:r>
              <a:rPr lang="en-CA" sz="2800" dirty="0"/>
              <a:t>specialized services and professionals to pool their expertise to treat and support adults who have developmental disabilities and mental health needs and/or challenging behaviours (</a:t>
            </a:r>
            <a:r>
              <a:rPr lang="en-CA" sz="2800" dirty="0" err="1"/>
              <a:t>ie</a:t>
            </a:r>
            <a:r>
              <a:rPr lang="en-CA" sz="2800" dirty="0"/>
              <a:t>. dual diagnosis) in the communities where they live.</a:t>
            </a:r>
          </a:p>
          <a:p>
            <a:pPr lvl="1"/>
            <a:r>
              <a:rPr lang="en-CA" sz="2800" dirty="0"/>
              <a:t>Bring together people from a variety of sectors including developmental services, health, research, education and justice in a common goal of improving the coordination, access and quality of services for these individuals who have complex needs.</a:t>
            </a:r>
            <a:endParaRPr lang="en-US" sz="2800" dirty="0"/>
          </a:p>
          <a:p>
            <a:endParaRPr lang="en-CA" sz="3200" dirty="0"/>
          </a:p>
        </p:txBody>
      </p:sp>
    </p:spTree>
    <p:extLst>
      <p:ext uri="{BB962C8B-B14F-4D97-AF65-F5344CB8AC3E}">
        <p14:creationId xmlns:p14="http://schemas.microsoft.com/office/powerpoint/2010/main" val="17857633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838200" y="0"/>
            <a:ext cx="8229600" cy="762000"/>
          </a:xfrm>
          <a:solidFill>
            <a:schemeClr val="bg1"/>
          </a:solidFill>
        </p:spPr>
        <p:txBody>
          <a:bodyPr/>
          <a:lstStyle/>
          <a:p>
            <a:pPr algn="ctr"/>
            <a:r>
              <a:rPr lang="en-US" sz="3200" dirty="0" smtClean="0"/>
              <a:t>DD Primary Care Guidelines - Disparities</a:t>
            </a:r>
          </a:p>
        </p:txBody>
      </p:sp>
      <p:pic>
        <p:nvPicPr>
          <p:cNvPr id="46083" name="Picture 4"/>
          <p:cNvPicPr>
            <a:picLocks noChangeAspect="1"/>
          </p:cNvPicPr>
          <p:nvPr/>
        </p:nvPicPr>
        <p:blipFill>
          <a:blip r:embed="rId2"/>
          <a:srcRect/>
          <a:stretch>
            <a:fillRect/>
          </a:stretch>
        </p:blipFill>
        <p:spPr bwMode="auto">
          <a:xfrm>
            <a:off x="165100" y="914400"/>
            <a:ext cx="8902700" cy="3276600"/>
          </a:xfrm>
          <a:prstGeom prst="rect">
            <a:avLst/>
          </a:prstGeom>
          <a:noFill/>
          <a:ln w="9525">
            <a:noFill/>
            <a:miter lim="800000"/>
            <a:headEnd/>
            <a:tailEnd/>
          </a:ln>
        </p:spPr>
      </p:pic>
      <p:sp>
        <p:nvSpPr>
          <p:cNvPr id="6" name="TextBox 5"/>
          <p:cNvSpPr txBox="1"/>
          <p:nvPr/>
        </p:nvSpPr>
        <p:spPr>
          <a:xfrm>
            <a:off x="304800" y="4458831"/>
            <a:ext cx="8534400" cy="2246769"/>
          </a:xfrm>
          <a:prstGeom prst="rect">
            <a:avLst/>
          </a:prstGeom>
          <a:noFill/>
          <a:ln>
            <a:solidFill>
              <a:schemeClr val="accent2"/>
            </a:solidFill>
          </a:ln>
        </p:spPr>
        <p:txBody>
          <a:bodyPr wrap="square">
            <a:spAutoFit/>
          </a:bodyPr>
          <a:lstStyle/>
          <a:p>
            <a:pPr>
              <a:spcAft>
                <a:spcPts val="2400"/>
              </a:spcAft>
              <a:defRPr/>
            </a:pPr>
            <a:r>
              <a:rPr lang="en-US" sz="2000" dirty="0"/>
              <a:t>Guideline 1: “Disparities in primary care exist between adults with DD and the general population. The former often have poorer health, increased morbidity, and earlier mortality. Assessments that attend to the specific health issues of adults with DD can improve their primary care</a:t>
            </a:r>
            <a:r>
              <a:rPr lang="en-US" sz="2000" dirty="0" smtClean="0"/>
              <a:t>”</a:t>
            </a:r>
          </a:p>
          <a:p>
            <a:pPr>
              <a:defRPr/>
            </a:pPr>
            <a:r>
              <a:rPr lang="en-US" sz="2000" dirty="0" smtClean="0"/>
              <a:t>Guideline 2: “Etiology of DD is useful to establish, whenever possible, as it often informs preventative care of treatment”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Box 3"/>
          <p:cNvSpPr txBox="1">
            <a:spLocks noChangeArrowheads="1"/>
          </p:cNvSpPr>
          <p:nvPr/>
        </p:nvSpPr>
        <p:spPr bwMode="auto">
          <a:xfrm>
            <a:off x="0" y="0"/>
            <a:ext cx="9144000" cy="838200"/>
          </a:xfrm>
          <a:prstGeom prst="rect">
            <a:avLst/>
          </a:prstGeom>
          <a:solidFill>
            <a:schemeClr val="bg1"/>
          </a:solidFill>
          <a:ln w="9525">
            <a:noFill/>
            <a:miter lim="800000"/>
            <a:headEnd/>
            <a:tailEnd/>
          </a:ln>
        </p:spPr>
        <p:txBody>
          <a:bodyPr wrap="square">
            <a:prstTxWarp prst="textNoShape">
              <a:avLst/>
            </a:prstTxWarp>
            <a:spAutoFit/>
          </a:bodyPr>
          <a:lstStyle/>
          <a:p>
            <a:endParaRPr lang="en-US"/>
          </a:p>
        </p:txBody>
      </p:sp>
      <p:pic>
        <p:nvPicPr>
          <p:cNvPr id="81922" name="Picture 1"/>
          <p:cNvPicPr>
            <a:picLocks noChangeAspect="1"/>
          </p:cNvPicPr>
          <p:nvPr/>
        </p:nvPicPr>
        <p:blipFill>
          <a:blip r:embed="rId3"/>
          <a:srcRect/>
          <a:stretch>
            <a:fillRect/>
          </a:stretch>
        </p:blipFill>
        <p:spPr bwMode="auto">
          <a:xfrm>
            <a:off x="533400" y="228600"/>
            <a:ext cx="7153275" cy="6477000"/>
          </a:xfrm>
          <a:prstGeom prst="rect">
            <a:avLst/>
          </a:prstGeom>
          <a:noFill/>
          <a:ln w="9525">
            <a:solidFill>
              <a:schemeClr val="accent2">
                <a:lumMod val="60000"/>
                <a:lumOff val="40000"/>
              </a:schemeClr>
            </a:solid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304800" y="685800"/>
            <a:ext cx="3733800" cy="762000"/>
          </a:xfrm>
        </p:spPr>
        <p:txBody>
          <a:bodyPr/>
          <a:lstStyle/>
          <a:p>
            <a:r>
              <a:rPr lang="en-US" sz="3200" dirty="0" smtClean="0"/>
              <a:t>Today’s Visit Tool</a:t>
            </a:r>
          </a:p>
        </p:txBody>
      </p:sp>
      <p:sp>
        <p:nvSpPr>
          <p:cNvPr id="59395" name="Rectangle 3"/>
          <p:cNvSpPr>
            <a:spLocks noGrp="1" noChangeArrowheads="1"/>
          </p:cNvSpPr>
          <p:nvPr>
            <p:ph idx="1"/>
          </p:nvPr>
        </p:nvSpPr>
        <p:spPr>
          <a:xfrm>
            <a:off x="457200" y="1828800"/>
            <a:ext cx="3581400" cy="2209800"/>
          </a:xfrm>
        </p:spPr>
        <p:txBody>
          <a:bodyPr/>
          <a:lstStyle/>
          <a:p>
            <a:r>
              <a:rPr lang="en-CA" dirty="0" smtClean="0"/>
              <a:t>Tool to help with optimizing limited time allotted for medical appointments</a:t>
            </a:r>
            <a:endParaRPr lang="en-US" dirty="0"/>
          </a:p>
        </p:txBody>
      </p:sp>
      <p:pic>
        <p:nvPicPr>
          <p:cNvPr id="59396" name="Picture 4"/>
          <p:cNvPicPr>
            <a:picLocks noChangeAspect="1"/>
          </p:cNvPicPr>
          <p:nvPr/>
        </p:nvPicPr>
        <p:blipFill>
          <a:blip r:embed="rId3"/>
          <a:srcRect/>
          <a:stretch>
            <a:fillRect/>
          </a:stretch>
        </p:blipFill>
        <p:spPr bwMode="auto">
          <a:xfrm>
            <a:off x="4205288" y="152400"/>
            <a:ext cx="4938712" cy="662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1"/>
          <p:cNvPicPr>
            <a:picLocks noChangeAspect="1"/>
          </p:cNvPicPr>
          <p:nvPr/>
        </p:nvPicPr>
        <p:blipFill>
          <a:blip r:embed="rId2"/>
          <a:srcRect/>
          <a:stretch>
            <a:fillRect/>
          </a:stretch>
        </p:blipFill>
        <p:spPr bwMode="auto">
          <a:xfrm>
            <a:off x="2819400" y="152400"/>
            <a:ext cx="6326187" cy="6629400"/>
          </a:xfrm>
          <a:prstGeom prst="rect">
            <a:avLst/>
          </a:prstGeom>
          <a:noFill/>
          <a:ln w="9525">
            <a:noFill/>
            <a:miter lim="800000"/>
            <a:headEnd/>
            <a:tailEnd/>
          </a:ln>
        </p:spPr>
      </p:pic>
      <p:sp>
        <p:nvSpPr>
          <p:cNvPr id="61444" name="TextBox 4"/>
          <p:cNvSpPr txBox="1">
            <a:spLocks noChangeArrowheads="1"/>
          </p:cNvSpPr>
          <p:nvPr/>
        </p:nvSpPr>
        <p:spPr bwMode="auto">
          <a:xfrm>
            <a:off x="7924800" y="5562600"/>
            <a:ext cx="1219200" cy="358775"/>
          </a:xfrm>
          <a:prstGeom prst="rect">
            <a:avLst/>
          </a:prstGeom>
          <a:solidFill>
            <a:schemeClr val="bg1"/>
          </a:solidFill>
          <a:ln w="9525">
            <a:noFill/>
            <a:miter lim="800000"/>
            <a:headEnd/>
            <a:tailEnd/>
          </a:ln>
        </p:spPr>
        <p:txBody>
          <a:bodyPr>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685800"/>
            <a:ext cx="8229600" cy="609600"/>
          </a:xfrm>
        </p:spPr>
        <p:txBody>
          <a:bodyPr/>
          <a:lstStyle/>
          <a:p>
            <a:r>
              <a:rPr lang="en-US" sz="3200" dirty="0" smtClean="0"/>
              <a:t>Examples of Tools – Health Watch Tables</a:t>
            </a:r>
            <a:endParaRPr lang="en-US" sz="3200" dirty="0"/>
          </a:p>
        </p:txBody>
      </p:sp>
      <p:sp>
        <p:nvSpPr>
          <p:cNvPr id="65539" name="Rectangle 3"/>
          <p:cNvSpPr>
            <a:spLocks noGrp="1" noChangeArrowheads="1"/>
          </p:cNvSpPr>
          <p:nvPr>
            <p:ph idx="1"/>
          </p:nvPr>
        </p:nvSpPr>
        <p:spPr>
          <a:xfrm>
            <a:off x="304800" y="1600200"/>
            <a:ext cx="8229600" cy="4389438"/>
          </a:xfrm>
        </p:spPr>
        <p:txBody>
          <a:bodyPr/>
          <a:lstStyle/>
          <a:p>
            <a:endParaRPr lang="en-US" dirty="0" smtClean="0"/>
          </a:p>
          <a:p>
            <a:pPr lvl="1"/>
            <a:r>
              <a:rPr lang="en-US" sz="2800" dirty="0" smtClean="0"/>
              <a:t>Down Syndrome</a:t>
            </a:r>
          </a:p>
          <a:p>
            <a:pPr lvl="1"/>
            <a:r>
              <a:rPr lang="en-US" sz="2800" dirty="0" smtClean="0"/>
              <a:t>Fragile X Syndrome</a:t>
            </a:r>
          </a:p>
          <a:p>
            <a:pPr lvl="1"/>
            <a:r>
              <a:rPr lang="en-US" sz="2800" dirty="0" err="1" smtClean="0"/>
              <a:t>Prader-Willi</a:t>
            </a:r>
            <a:r>
              <a:rPr lang="en-US" sz="2800" dirty="0" smtClean="0"/>
              <a:t> Syndrome</a:t>
            </a:r>
          </a:p>
          <a:p>
            <a:pPr lvl="1"/>
            <a:r>
              <a:rPr lang="en-US" sz="2800" dirty="0" smtClean="0"/>
              <a:t>Smith-</a:t>
            </a:r>
            <a:r>
              <a:rPr lang="en-US" sz="2800" dirty="0" err="1" smtClean="0"/>
              <a:t>Magenis</a:t>
            </a:r>
            <a:r>
              <a:rPr lang="en-US" sz="2800" dirty="0" smtClean="0"/>
              <a:t> Syndrome</a:t>
            </a:r>
          </a:p>
          <a:p>
            <a:pPr lvl="1"/>
            <a:r>
              <a:rPr lang="en-US" sz="2800" dirty="0" smtClean="0"/>
              <a:t>22q11.2 Deletion Syndrome</a:t>
            </a:r>
            <a:endParaRPr lang="en-US" sz="2800" dirty="0"/>
          </a:p>
        </p:txBody>
      </p:sp>
      <p:pic>
        <p:nvPicPr>
          <p:cNvPr id="65540" name="Picture 5" descr="stethoscope"/>
          <p:cNvPicPr>
            <a:picLocks noChangeAspect="1" noChangeArrowheads="1"/>
          </p:cNvPicPr>
          <p:nvPr/>
        </p:nvPicPr>
        <p:blipFill>
          <a:blip r:embed="rId3"/>
          <a:srcRect/>
          <a:stretch>
            <a:fillRect/>
          </a:stretch>
        </p:blipFill>
        <p:spPr bwMode="auto">
          <a:xfrm>
            <a:off x="5410200" y="1787525"/>
            <a:ext cx="3276600" cy="4460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3"/>
          <p:cNvPicPr>
            <a:picLocks noChangeAspect="1" noChangeArrowheads="1"/>
          </p:cNvPicPr>
          <p:nvPr/>
        </p:nvPicPr>
        <p:blipFill>
          <a:blip r:embed="rId2"/>
          <a:srcRect l="7176" t="7784" r="5775" b="38245"/>
          <a:stretch>
            <a:fillRect/>
          </a:stretch>
        </p:blipFill>
        <p:spPr bwMode="auto">
          <a:xfrm>
            <a:off x="390525" y="1209675"/>
            <a:ext cx="6772275" cy="5572125"/>
          </a:xfrm>
          <a:prstGeom prst="rect">
            <a:avLst/>
          </a:prstGeom>
          <a:noFill/>
          <a:ln w="9525">
            <a:noFill/>
            <a:miter lim="800000"/>
            <a:headEnd/>
            <a:tailEnd/>
          </a:ln>
        </p:spPr>
      </p:pic>
      <p:sp>
        <p:nvSpPr>
          <p:cNvPr id="5" name="Title 4"/>
          <p:cNvSpPr>
            <a:spLocks noGrp="1"/>
          </p:cNvSpPr>
          <p:nvPr>
            <p:ph type="title"/>
          </p:nvPr>
        </p:nvSpPr>
        <p:spPr>
          <a:xfrm>
            <a:off x="838200" y="0"/>
            <a:ext cx="8229600" cy="762000"/>
          </a:xfrm>
          <a:solidFill>
            <a:schemeClr val="bg1"/>
          </a:solidFill>
        </p:spPr>
        <p:txBody>
          <a:bodyPr/>
          <a:lstStyle/>
          <a:p>
            <a:pPr algn="ctr"/>
            <a:r>
              <a:rPr lang="en-US" dirty="0" smtClean="0"/>
              <a:t>Down Syndrome HWT</a:t>
            </a:r>
            <a:endParaRPr lang="en-US" dirty="0"/>
          </a:p>
        </p:txBody>
      </p:sp>
      <p:sp>
        <p:nvSpPr>
          <p:cNvPr id="7" name="Rectangle 6"/>
          <p:cNvSpPr/>
          <p:nvPr/>
        </p:nvSpPr>
        <p:spPr>
          <a:xfrm>
            <a:off x="762000" y="685800"/>
            <a:ext cx="7924800" cy="369332"/>
          </a:xfrm>
          <a:prstGeom prst="rect">
            <a:avLst/>
          </a:prstGeom>
        </p:spPr>
        <p:txBody>
          <a:bodyPr wrap="square">
            <a:spAutoFit/>
          </a:bodyPr>
          <a:lstStyle/>
          <a:p>
            <a:pPr algn="ctr"/>
            <a:r>
              <a:rPr lang="en-US" dirty="0" smtClean="0">
                <a:latin typeface="+mn-lt"/>
              </a:rPr>
              <a:t>http://www.surreyplace.on.ca/Documents/Down%20Syndrome.pdf</a:t>
            </a:r>
            <a:endParaRPr lang="en-US" dirty="0">
              <a:latin typeface="+mn-l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Box 2"/>
          <p:cNvSpPr txBox="1">
            <a:spLocks noChangeArrowheads="1"/>
          </p:cNvSpPr>
          <p:nvPr/>
        </p:nvSpPr>
        <p:spPr bwMode="auto">
          <a:xfrm>
            <a:off x="0" y="0"/>
            <a:ext cx="9144000" cy="779463"/>
          </a:xfrm>
          <a:prstGeom prst="rect">
            <a:avLst/>
          </a:prstGeom>
          <a:solidFill>
            <a:schemeClr val="bg1"/>
          </a:solidFill>
          <a:ln w="9525">
            <a:noFill/>
            <a:miter lim="800000"/>
            <a:headEnd/>
            <a:tailEnd/>
          </a:ln>
        </p:spPr>
        <p:txBody>
          <a:bodyPr>
            <a:prstTxWarp prst="textNoShape">
              <a:avLst/>
            </a:prstTxWarp>
            <a:spAutoFit/>
          </a:bodyPr>
          <a:lstStyle/>
          <a:p>
            <a:endParaRPr lang="en-US"/>
          </a:p>
        </p:txBody>
      </p:sp>
      <p:pic>
        <p:nvPicPr>
          <p:cNvPr id="68611" name="Picture 4"/>
          <p:cNvPicPr>
            <a:picLocks noChangeAspect="1"/>
          </p:cNvPicPr>
          <p:nvPr/>
        </p:nvPicPr>
        <p:blipFill>
          <a:blip r:embed="rId3"/>
          <a:srcRect/>
          <a:stretch>
            <a:fillRect/>
          </a:stretch>
        </p:blipFill>
        <p:spPr bwMode="auto">
          <a:xfrm>
            <a:off x="838200" y="76200"/>
            <a:ext cx="7086600" cy="662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Box 2"/>
          <p:cNvSpPr txBox="1">
            <a:spLocks noChangeArrowheads="1"/>
          </p:cNvSpPr>
          <p:nvPr/>
        </p:nvSpPr>
        <p:spPr bwMode="auto">
          <a:xfrm>
            <a:off x="0" y="0"/>
            <a:ext cx="9144000" cy="685800"/>
          </a:xfrm>
          <a:prstGeom prst="rect">
            <a:avLst/>
          </a:prstGeom>
          <a:solidFill>
            <a:schemeClr val="bg1"/>
          </a:solidFill>
          <a:ln w="9525">
            <a:noFill/>
            <a:miter lim="800000"/>
            <a:headEnd/>
            <a:tailEnd/>
          </a:ln>
        </p:spPr>
        <p:txBody>
          <a:bodyPr>
            <a:prstTxWarp prst="textNoShape">
              <a:avLst/>
            </a:prstTxWarp>
            <a:spAutoFit/>
          </a:bodyPr>
          <a:lstStyle/>
          <a:p>
            <a:endParaRPr lang="en-US"/>
          </a:p>
        </p:txBody>
      </p:sp>
      <p:pic>
        <p:nvPicPr>
          <p:cNvPr id="70659" name="Picture 1"/>
          <p:cNvPicPr>
            <a:picLocks noChangeAspect="1"/>
          </p:cNvPicPr>
          <p:nvPr/>
        </p:nvPicPr>
        <p:blipFill>
          <a:blip r:embed="rId2"/>
          <a:srcRect/>
          <a:stretch>
            <a:fillRect/>
          </a:stretch>
        </p:blipFill>
        <p:spPr bwMode="auto">
          <a:xfrm>
            <a:off x="1555750" y="55563"/>
            <a:ext cx="5911850" cy="6802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838200" y="0"/>
            <a:ext cx="8229600" cy="990600"/>
          </a:xfrm>
          <a:solidFill>
            <a:schemeClr val="bg1"/>
          </a:solidFill>
        </p:spPr>
        <p:txBody>
          <a:bodyPr/>
          <a:lstStyle/>
          <a:p>
            <a:pPr algn="ctr"/>
            <a:r>
              <a:rPr lang="en-US" sz="3200" dirty="0" smtClean="0"/>
              <a:t>DD Primary Care Guidelines – </a:t>
            </a:r>
            <a:br>
              <a:rPr lang="en-US" sz="3200" dirty="0" smtClean="0"/>
            </a:br>
            <a:r>
              <a:rPr lang="en-US" sz="3200" dirty="0" smtClean="0"/>
              <a:t>Problem </a:t>
            </a:r>
            <a:r>
              <a:rPr lang="en-US" sz="3200" dirty="0" err="1" smtClean="0"/>
              <a:t>Behaviour</a:t>
            </a:r>
            <a:endParaRPr lang="en-US" sz="3200" dirty="0" smtClean="0"/>
          </a:p>
        </p:txBody>
      </p:sp>
      <p:sp>
        <p:nvSpPr>
          <p:cNvPr id="6" name="TextBox 5"/>
          <p:cNvSpPr txBox="1"/>
          <p:nvPr/>
        </p:nvSpPr>
        <p:spPr>
          <a:xfrm>
            <a:off x="304800" y="5292725"/>
            <a:ext cx="8534400" cy="1108075"/>
          </a:xfrm>
          <a:prstGeom prst="rect">
            <a:avLst/>
          </a:prstGeom>
          <a:noFill/>
        </p:spPr>
        <p:txBody>
          <a:bodyPr>
            <a:spAutoFit/>
          </a:bodyPr>
          <a:lstStyle/>
          <a:p>
            <a:pPr>
              <a:defRPr/>
            </a:pPr>
            <a:r>
              <a:rPr lang="en-US" sz="2200" dirty="0">
                <a:latin typeface="+mn-lt"/>
              </a:rPr>
              <a:t>Guideline 22: “Problem </a:t>
            </a:r>
            <a:r>
              <a:rPr lang="en-US" sz="2200" dirty="0" err="1">
                <a:latin typeface="+mn-lt"/>
              </a:rPr>
              <a:t>behaviour</a:t>
            </a:r>
            <a:r>
              <a:rPr lang="en-US" sz="2200" dirty="0">
                <a:latin typeface="+mn-lt"/>
              </a:rPr>
              <a:t>, such as aggression and self-injury, is not a psychiatric disorder but might be a symptom of a health-related disorder or other circumstance…”</a:t>
            </a:r>
          </a:p>
        </p:txBody>
      </p:sp>
      <p:pic>
        <p:nvPicPr>
          <p:cNvPr id="73732" name="Picture 6"/>
          <p:cNvPicPr>
            <a:picLocks noChangeAspect="1"/>
          </p:cNvPicPr>
          <p:nvPr/>
        </p:nvPicPr>
        <p:blipFill>
          <a:blip r:embed="rId2"/>
          <a:srcRect/>
          <a:stretch>
            <a:fillRect/>
          </a:stretch>
        </p:blipFill>
        <p:spPr bwMode="auto">
          <a:xfrm>
            <a:off x="228600" y="1219200"/>
            <a:ext cx="8686800" cy="3482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57200" y="685800"/>
            <a:ext cx="8229600" cy="609600"/>
          </a:xfrm>
        </p:spPr>
        <p:txBody>
          <a:bodyPr/>
          <a:lstStyle/>
          <a:p>
            <a:r>
              <a:rPr lang="en-US" dirty="0" smtClean="0"/>
              <a:t>Behavioral &amp; Mental Health</a:t>
            </a:r>
          </a:p>
        </p:txBody>
      </p:sp>
      <p:sp>
        <p:nvSpPr>
          <p:cNvPr id="71683" name="Rectangle 3"/>
          <p:cNvSpPr>
            <a:spLocks noGrp="1" noChangeArrowheads="1"/>
          </p:cNvSpPr>
          <p:nvPr>
            <p:ph idx="1"/>
          </p:nvPr>
        </p:nvSpPr>
        <p:spPr>
          <a:xfrm>
            <a:off x="457200" y="1752600"/>
            <a:ext cx="5029200" cy="4267200"/>
          </a:xfrm>
        </p:spPr>
        <p:txBody>
          <a:bodyPr/>
          <a:lstStyle/>
          <a:p>
            <a:r>
              <a:rPr lang="en-US" dirty="0" smtClean="0"/>
              <a:t>A Guide to Understanding Behavioral Problems &amp; Emotional Concerns</a:t>
            </a:r>
          </a:p>
          <a:p>
            <a:endParaRPr lang="en-US" dirty="0" smtClean="0"/>
          </a:p>
          <a:p>
            <a:r>
              <a:rPr lang="en-US" dirty="0" smtClean="0"/>
              <a:t>This guide aims to help identify the causes of behavioral problems, in order to plan for treatment and management, and prevent reoccurrence</a:t>
            </a:r>
            <a:endParaRPr lang="en-US" dirty="0"/>
          </a:p>
        </p:txBody>
      </p:sp>
      <p:pic>
        <p:nvPicPr>
          <p:cNvPr id="71684" name="Picture 5" descr="FB6FAA4AE622ED9FFF8E874AB2D99929.jpg"/>
          <p:cNvPicPr>
            <a:picLocks noChangeAspect="1"/>
          </p:cNvPicPr>
          <p:nvPr/>
        </p:nvPicPr>
        <p:blipFill>
          <a:blip r:embed="rId3"/>
          <a:srcRect/>
          <a:stretch>
            <a:fillRect/>
          </a:stretch>
        </p:blipFill>
        <p:spPr bwMode="auto">
          <a:xfrm>
            <a:off x="5791200" y="1600200"/>
            <a:ext cx="3200400"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Handouts and Questions</a:t>
            </a:r>
          </a:p>
        </p:txBody>
      </p:sp>
      <p:sp>
        <p:nvSpPr>
          <p:cNvPr id="3" name="Content Placeholder 2"/>
          <p:cNvSpPr>
            <a:spLocks noGrp="1"/>
          </p:cNvSpPr>
          <p:nvPr>
            <p:ph idx="1"/>
          </p:nvPr>
        </p:nvSpPr>
        <p:spPr/>
        <p:txBody>
          <a:bodyPr/>
          <a:lstStyle/>
          <a:p>
            <a:pPr marL="169862">
              <a:defRPr/>
            </a:pPr>
            <a:r>
              <a:rPr lang="en-US" sz="3200" dirty="0"/>
              <a:t>Copies of handouts and video archives for this and other videoconferencing events can be found under the “Videoconferencing” tab at </a:t>
            </a:r>
            <a:r>
              <a:rPr lang="en-CA" sz="3200" dirty="0">
                <a:hlinkClick r:id="rId2"/>
              </a:rPr>
              <a:t>http://www.communitynetworks.</a:t>
            </a:r>
            <a:r>
              <a:rPr lang="en-US" sz="3200" dirty="0" err="1" smtClean="0">
                <a:hlinkClick r:id="rId2"/>
              </a:rPr>
              <a:t>ca</a:t>
            </a:r>
            <a:r>
              <a:rPr lang="en-US" sz="3200" dirty="0" smtClean="0">
                <a:hlinkClick r:id="rId2"/>
              </a:rPr>
              <a:t>/</a:t>
            </a:r>
            <a:endParaRPr lang="en-US" sz="3200" dirty="0" smtClean="0"/>
          </a:p>
          <a:p>
            <a:pPr>
              <a:defRPr/>
            </a:pPr>
            <a:r>
              <a:rPr lang="en-CA" sz="3200" dirty="0" smtClean="0"/>
              <a:t>Those </a:t>
            </a:r>
            <a:r>
              <a:rPr lang="en-CA" sz="3200" dirty="0"/>
              <a:t>joining via webinar can e-mail questions to:  </a:t>
            </a:r>
            <a:r>
              <a:rPr lang="en-US" sz="3200" dirty="0" smtClean="0">
                <a:solidFill>
                  <a:schemeClr val="accent4">
                    <a:lumMod val="85000"/>
                    <a:lumOff val="15000"/>
                  </a:schemeClr>
                </a:solidFill>
                <a:hlinkClick r:id="rId3"/>
              </a:rPr>
              <a:t>megan.primeau@surreyplace.on.ca</a:t>
            </a:r>
            <a:endParaRPr lang="en-US" sz="3200" dirty="0" smtClean="0">
              <a:solidFill>
                <a:schemeClr val="accent4">
                  <a:lumMod val="85000"/>
                  <a:lumOff val="15000"/>
                </a:schemeClr>
              </a:solidFill>
            </a:endParaRPr>
          </a:p>
          <a:p>
            <a:pPr>
              <a:defRPr/>
            </a:pPr>
            <a:endParaRPr lang="en-US" sz="4000" dirty="0"/>
          </a:p>
          <a:p>
            <a:endParaRPr lang="en-CA" sz="4000" dirty="0"/>
          </a:p>
        </p:txBody>
      </p:sp>
    </p:spTree>
    <p:extLst>
      <p:ext uri="{BB962C8B-B14F-4D97-AF65-F5344CB8AC3E}">
        <p14:creationId xmlns:p14="http://schemas.microsoft.com/office/powerpoint/2010/main" val="22059420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6"/>
          <p:cNvPicPr>
            <a:picLocks noChangeAspect="1" noChangeArrowheads="1"/>
          </p:cNvPicPr>
          <p:nvPr/>
        </p:nvPicPr>
        <p:blipFill>
          <a:blip r:embed="rId3"/>
          <a:srcRect/>
          <a:stretch>
            <a:fillRect/>
          </a:stretch>
        </p:blipFill>
        <p:spPr bwMode="auto">
          <a:xfrm>
            <a:off x="136525" y="1244600"/>
            <a:ext cx="8931275" cy="508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838200" y="0"/>
            <a:ext cx="8229600" cy="990600"/>
          </a:xfrm>
          <a:solidFill>
            <a:schemeClr val="bg1"/>
          </a:solidFill>
        </p:spPr>
        <p:txBody>
          <a:bodyPr/>
          <a:lstStyle/>
          <a:p>
            <a:pPr algn="ctr"/>
            <a:r>
              <a:rPr lang="en-US" sz="3200" dirty="0" smtClean="0"/>
              <a:t>DD Primary Care Guidelines – </a:t>
            </a:r>
            <a:br>
              <a:rPr lang="en-US" sz="3200" dirty="0" smtClean="0"/>
            </a:br>
            <a:r>
              <a:rPr lang="en-US" sz="3200" dirty="0" smtClean="0"/>
              <a:t>Physical Health</a:t>
            </a:r>
          </a:p>
        </p:txBody>
      </p:sp>
      <p:sp>
        <p:nvSpPr>
          <p:cNvPr id="6" name="TextBox 5"/>
          <p:cNvSpPr txBox="1"/>
          <p:nvPr/>
        </p:nvSpPr>
        <p:spPr>
          <a:xfrm>
            <a:off x="381000" y="4724400"/>
            <a:ext cx="8534400" cy="1938992"/>
          </a:xfrm>
          <a:prstGeom prst="rect">
            <a:avLst/>
          </a:prstGeom>
          <a:noFill/>
        </p:spPr>
        <p:txBody>
          <a:bodyPr>
            <a:spAutoFit/>
          </a:bodyPr>
          <a:lstStyle/>
          <a:p>
            <a:pPr>
              <a:defRPr/>
            </a:pPr>
            <a:r>
              <a:rPr lang="en-US" sz="2400" dirty="0">
                <a:latin typeface="+mn-lt"/>
              </a:rPr>
              <a:t>E.g. guidelines 14 &amp; 15: “Respiratory disorders, (e.g. aspiration pneumonia) are among the most common causes of death for adults with DD…” &amp; “Gastrointestinal and feeding problems are common among adults with DD. Presenting manifestations are often different…”</a:t>
            </a:r>
          </a:p>
        </p:txBody>
      </p:sp>
      <p:pic>
        <p:nvPicPr>
          <p:cNvPr id="76804" name="Picture 4"/>
          <p:cNvPicPr>
            <a:picLocks noChangeAspect="1"/>
          </p:cNvPicPr>
          <p:nvPr/>
        </p:nvPicPr>
        <p:blipFill>
          <a:blip r:embed="rId2"/>
          <a:srcRect/>
          <a:stretch>
            <a:fillRect/>
          </a:stretch>
        </p:blipFill>
        <p:spPr bwMode="auto">
          <a:xfrm>
            <a:off x="187325" y="1066800"/>
            <a:ext cx="8804275" cy="3289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a:p>
        </p:txBody>
      </p:sp>
      <p:pic>
        <p:nvPicPr>
          <p:cNvPr id="77828" name="Picture 7"/>
          <p:cNvPicPr>
            <a:picLocks noChangeAspect="1" noChangeArrowheads="1"/>
          </p:cNvPicPr>
          <p:nvPr/>
        </p:nvPicPr>
        <p:blipFill>
          <a:blip r:embed="rId3"/>
          <a:srcRect/>
          <a:stretch>
            <a:fillRect/>
          </a:stretch>
        </p:blipFill>
        <p:spPr bwMode="auto">
          <a:xfrm>
            <a:off x="228600" y="0"/>
            <a:ext cx="8807450" cy="6837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a:p>
        </p:txBody>
      </p:sp>
      <p:pic>
        <p:nvPicPr>
          <p:cNvPr id="79876" name="Picture 6"/>
          <p:cNvPicPr>
            <a:picLocks noChangeAspect="1" noChangeArrowheads="1"/>
          </p:cNvPicPr>
          <p:nvPr/>
        </p:nvPicPr>
        <p:blipFill>
          <a:blip r:embed="rId2"/>
          <a:srcRect/>
          <a:stretch>
            <a:fillRect/>
          </a:stretch>
        </p:blipFill>
        <p:spPr bwMode="auto">
          <a:xfrm>
            <a:off x="0" y="76200"/>
            <a:ext cx="9144000" cy="6442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nvGraphicFramePr>
        <p:xfrm>
          <a:off x="660399" y="1752600"/>
          <a:ext cx="7950201" cy="4237035"/>
        </p:xfrm>
        <a:graphic>
          <a:graphicData uri="http://schemas.openxmlformats.org/drawingml/2006/table">
            <a:tbl>
              <a:tblPr firstRow="1" bandRow="1">
                <a:tableStyleId>{5C22544A-7EE6-4342-B048-85BDC9FD1C3A}</a:tableStyleId>
              </a:tblPr>
              <a:tblGrid>
                <a:gridCol w="2650067"/>
                <a:gridCol w="2650067"/>
                <a:gridCol w="2650067"/>
              </a:tblGrid>
              <a:tr h="847407">
                <a:tc>
                  <a:txBody>
                    <a:bodyPr/>
                    <a:lstStyle/>
                    <a:p>
                      <a:pPr algn="ctr"/>
                      <a:r>
                        <a:rPr lang="en-US" sz="2400" dirty="0" smtClean="0"/>
                        <a:t>Level</a:t>
                      </a:r>
                      <a:r>
                        <a:rPr lang="en-US" sz="2400" baseline="0" dirty="0" smtClean="0"/>
                        <a:t> of Severity</a:t>
                      </a:r>
                      <a:endParaRPr lang="en-US" sz="2400" dirty="0"/>
                    </a:p>
                  </a:txBody>
                  <a:tcPr marL="91424" marR="91424" marT="45710" marB="45710"/>
                </a:tc>
                <a:tc>
                  <a:txBody>
                    <a:bodyPr/>
                    <a:lstStyle/>
                    <a:p>
                      <a:pPr algn="ctr"/>
                      <a:r>
                        <a:rPr lang="en-US" sz="2400" dirty="0" smtClean="0"/>
                        <a:t>IQ</a:t>
                      </a:r>
                      <a:endParaRPr lang="en-US" sz="2400" dirty="0"/>
                    </a:p>
                  </a:txBody>
                  <a:tcPr marL="91424" marR="91424" marT="45710" marB="45710"/>
                </a:tc>
                <a:tc>
                  <a:txBody>
                    <a:bodyPr/>
                    <a:lstStyle/>
                    <a:p>
                      <a:pPr algn="ctr"/>
                      <a:r>
                        <a:rPr lang="en-US" sz="2400" dirty="0" smtClean="0"/>
                        <a:t>Mental Age Equivalence</a:t>
                      </a:r>
                      <a:endParaRPr lang="en-US" sz="2400" dirty="0"/>
                    </a:p>
                  </a:txBody>
                  <a:tcPr marL="91424" marR="91424" marT="45710" marB="45710"/>
                </a:tc>
              </a:tr>
              <a:tr h="847407">
                <a:tc>
                  <a:txBody>
                    <a:bodyPr/>
                    <a:lstStyle/>
                    <a:p>
                      <a:pPr algn="ctr"/>
                      <a:r>
                        <a:rPr lang="en-US" sz="2400" dirty="0" smtClean="0"/>
                        <a:t>Mild</a:t>
                      </a:r>
                      <a:endParaRPr lang="en-US" sz="2400" dirty="0"/>
                    </a:p>
                  </a:txBody>
                  <a:tcPr marL="91424" marR="91424" marT="45710" marB="45710"/>
                </a:tc>
                <a:tc>
                  <a:txBody>
                    <a:bodyPr/>
                    <a:lstStyle/>
                    <a:p>
                      <a:pPr algn="ctr"/>
                      <a:r>
                        <a:rPr lang="en-US" sz="2400" dirty="0" smtClean="0"/>
                        <a:t>55-70</a:t>
                      </a:r>
                      <a:endParaRPr lang="en-US" sz="2400" dirty="0"/>
                    </a:p>
                  </a:txBody>
                  <a:tcPr marL="91424" marR="91424" marT="45710" marB="45710"/>
                </a:tc>
                <a:tc>
                  <a:txBody>
                    <a:bodyPr/>
                    <a:lstStyle/>
                    <a:p>
                      <a:pPr algn="ctr"/>
                      <a:r>
                        <a:rPr lang="en-US" sz="2400" dirty="0" smtClean="0"/>
                        <a:t>9-12</a:t>
                      </a:r>
                      <a:r>
                        <a:rPr lang="en-US" sz="2400" baseline="0" dirty="0" smtClean="0"/>
                        <a:t> years old</a:t>
                      </a:r>
                      <a:endParaRPr lang="en-US" sz="2400" dirty="0"/>
                    </a:p>
                  </a:txBody>
                  <a:tcPr marL="91424" marR="91424" marT="45710" marB="45710"/>
                </a:tc>
              </a:tr>
              <a:tr h="847407">
                <a:tc>
                  <a:txBody>
                    <a:bodyPr/>
                    <a:lstStyle/>
                    <a:p>
                      <a:pPr algn="ctr"/>
                      <a:r>
                        <a:rPr lang="en-US" sz="2400" dirty="0" smtClean="0"/>
                        <a:t>Moderate</a:t>
                      </a:r>
                      <a:endParaRPr lang="en-US" sz="2400" dirty="0"/>
                    </a:p>
                  </a:txBody>
                  <a:tcPr marL="91424" marR="91424" marT="45710" marB="45710"/>
                </a:tc>
                <a:tc>
                  <a:txBody>
                    <a:bodyPr/>
                    <a:lstStyle/>
                    <a:p>
                      <a:pPr algn="ctr"/>
                      <a:r>
                        <a:rPr lang="en-US" sz="2400" dirty="0" smtClean="0"/>
                        <a:t>40-50</a:t>
                      </a:r>
                      <a:endParaRPr lang="en-US" sz="2400" dirty="0"/>
                    </a:p>
                  </a:txBody>
                  <a:tcPr marL="91424" marR="91424" marT="45710" marB="45710"/>
                </a:tc>
                <a:tc>
                  <a:txBody>
                    <a:bodyPr/>
                    <a:lstStyle/>
                    <a:p>
                      <a:pPr algn="ctr"/>
                      <a:r>
                        <a:rPr lang="en-US" sz="2400" dirty="0" smtClean="0"/>
                        <a:t>6-9 years</a:t>
                      </a:r>
                      <a:r>
                        <a:rPr lang="en-US" sz="2400" baseline="0" dirty="0" smtClean="0"/>
                        <a:t> old</a:t>
                      </a:r>
                      <a:endParaRPr lang="en-US" sz="2400" dirty="0"/>
                    </a:p>
                  </a:txBody>
                  <a:tcPr marL="91424" marR="91424" marT="45710" marB="45710"/>
                </a:tc>
              </a:tr>
              <a:tr h="847407">
                <a:tc>
                  <a:txBody>
                    <a:bodyPr/>
                    <a:lstStyle/>
                    <a:p>
                      <a:pPr algn="ctr"/>
                      <a:r>
                        <a:rPr lang="en-US" sz="2400" dirty="0" smtClean="0"/>
                        <a:t>Severe</a:t>
                      </a:r>
                      <a:endParaRPr lang="en-US" sz="2400" dirty="0"/>
                    </a:p>
                  </a:txBody>
                  <a:tcPr marL="91424" marR="91424" marT="45710" marB="45710"/>
                </a:tc>
                <a:tc>
                  <a:txBody>
                    <a:bodyPr/>
                    <a:lstStyle/>
                    <a:p>
                      <a:pPr algn="ctr"/>
                      <a:r>
                        <a:rPr lang="en-US" sz="2400" dirty="0" smtClean="0"/>
                        <a:t>25-35</a:t>
                      </a:r>
                      <a:endParaRPr lang="en-US" sz="2400" dirty="0"/>
                    </a:p>
                  </a:txBody>
                  <a:tcPr marL="91424" marR="91424" marT="45710" marB="45710"/>
                </a:tc>
                <a:tc>
                  <a:txBody>
                    <a:bodyPr/>
                    <a:lstStyle/>
                    <a:p>
                      <a:pPr algn="ctr"/>
                      <a:r>
                        <a:rPr lang="en-US" sz="2400" dirty="0" smtClean="0"/>
                        <a:t>3-6</a:t>
                      </a:r>
                      <a:r>
                        <a:rPr lang="en-US" sz="2400" baseline="0" dirty="0" smtClean="0"/>
                        <a:t> years old</a:t>
                      </a:r>
                      <a:endParaRPr lang="en-US" sz="2400" dirty="0"/>
                    </a:p>
                  </a:txBody>
                  <a:tcPr marL="91424" marR="91424" marT="45710" marB="45710"/>
                </a:tc>
              </a:tr>
              <a:tr h="847407">
                <a:tc>
                  <a:txBody>
                    <a:bodyPr/>
                    <a:lstStyle/>
                    <a:p>
                      <a:pPr algn="ctr"/>
                      <a:r>
                        <a:rPr lang="en-US" sz="2400" dirty="0" smtClean="0"/>
                        <a:t>Profound</a:t>
                      </a:r>
                      <a:endParaRPr lang="en-US" sz="2400" dirty="0"/>
                    </a:p>
                  </a:txBody>
                  <a:tcPr marL="91424" marR="91424" marT="45710" marB="45710"/>
                </a:tc>
                <a:tc>
                  <a:txBody>
                    <a:bodyPr/>
                    <a:lstStyle/>
                    <a:p>
                      <a:pPr algn="ctr"/>
                      <a:r>
                        <a:rPr lang="en-US" sz="2400" dirty="0" smtClean="0"/>
                        <a:t>&lt; 25</a:t>
                      </a:r>
                      <a:endParaRPr lang="en-US" sz="2400" dirty="0"/>
                    </a:p>
                  </a:txBody>
                  <a:tcPr marL="91424" marR="91424" marT="45710" marB="45710"/>
                </a:tc>
                <a:tc>
                  <a:txBody>
                    <a:bodyPr/>
                    <a:lstStyle/>
                    <a:p>
                      <a:pPr algn="ctr"/>
                      <a:r>
                        <a:rPr lang="en-US" sz="2400" dirty="0" smtClean="0"/>
                        <a:t>&lt; 3 years</a:t>
                      </a:r>
                      <a:r>
                        <a:rPr lang="en-US" sz="2400" baseline="0" dirty="0" smtClean="0"/>
                        <a:t> old</a:t>
                      </a:r>
                      <a:endParaRPr lang="en-US" sz="2400" dirty="0"/>
                    </a:p>
                  </a:txBody>
                  <a:tcPr marL="91424" marR="91424" marT="45710" marB="45710"/>
                </a:tc>
              </a:tr>
            </a:tbl>
          </a:graphicData>
        </a:graphic>
      </p:graphicFrame>
      <p:sp>
        <p:nvSpPr>
          <p:cNvPr id="8" name="Title 7"/>
          <p:cNvSpPr>
            <a:spLocks noGrp="1"/>
          </p:cNvSpPr>
          <p:nvPr>
            <p:ph type="title"/>
          </p:nvPr>
        </p:nvSpPr>
        <p:spPr>
          <a:xfrm>
            <a:off x="838200" y="0"/>
            <a:ext cx="8229600" cy="838200"/>
          </a:xfrm>
          <a:solidFill>
            <a:schemeClr val="bg1"/>
          </a:solidFill>
        </p:spPr>
        <p:txBody>
          <a:bodyPr/>
          <a:lstStyle/>
          <a:p>
            <a:pPr algn="ctr"/>
            <a:r>
              <a:rPr lang="en-US" sz="3200" dirty="0" smtClean="0"/>
              <a:t>Understanding Adaptive Functioning</a:t>
            </a:r>
            <a:endParaRPr lang="en-US" sz="32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838200" y="-76200"/>
            <a:ext cx="8229600" cy="762000"/>
          </a:xfrm>
          <a:solidFill>
            <a:schemeClr val="bg1"/>
          </a:solidFill>
        </p:spPr>
        <p:txBody>
          <a:bodyPr/>
          <a:lstStyle/>
          <a:p>
            <a:pPr algn="ctr"/>
            <a:r>
              <a:rPr lang="en-US" sz="2800" dirty="0" smtClean="0"/>
              <a:t>Adaptive Functioning &amp; Communication Tool</a:t>
            </a:r>
            <a:endParaRPr lang="en-US" sz="2800" dirty="0"/>
          </a:p>
        </p:txBody>
      </p:sp>
      <p:pic>
        <p:nvPicPr>
          <p:cNvPr id="81923" name="Picture 3"/>
          <p:cNvPicPr>
            <a:picLocks noChangeAspect="1"/>
          </p:cNvPicPr>
          <p:nvPr/>
        </p:nvPicPr>
        <p:blipFill>
          <a:blip r:embed="rId2"/>
          <a:srcRect/>
          <a:stretch>
            <a:fillRect/>
          </a:stretch>
        </p:blipFill>
        <p:spPr bwMode="auto">
          <a:xfrm>
            <a:off x="762000" y="711200"/>
            <a:ext cx="7529513" cy="60706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3"/>
          <p:cNvSpPr>
            <a:spLocks noGrp="1"/>
          </p:cNvSpPr>
          <p:nvPr>
            <p:ph type="title"/>
          </p:nvPr>
        </p:nvSpPr>
        <p:spPr>
          <a:xfrm>
            <a:off x="838200" y="0"/>
            <a:ext cx="8229600" cy="838200"/>
          </a:xfrm>
          <a:solidFill>
            <a:schemeClr val="bg1"/>
          </a:solidFill>
        </p:spPr>
        <p:txBody>
          <a:bodyPr/>
          <a:lstStyle/>
          <a:p>
            <a:pPr algn="ctr"/>
            <a:r>
              <a:rPr lang="en-US" sz="2800" dirty="0" smtClean="0"/>
              <a:t>Adaptive Functioning &amp; Communication Tool</a:t>
            </a:r>
            <a:endParaRPr lang="en-US" sz="2800" dirty="0"/>
          </a:p>
        </p:txBody>
      </p:sp>
      <p:pic>
        <p:nvPicPr>
          <p:cNvPr id="82947" name="Picture 5"/>
          <p:cNvPicPr>
            <a:picLocks noChangeAspect="1"/>
          </p:cNvPicPr>
          <p:nvPr/>
        </p:nvPicPr>
        <p:blipFill>
          <a:blip r:embed="rId2"/>
          <a:srcRect/>
          <a:stretch>
            <a:fillRect/>
          </a:stretch>
        </p:blipFill>
        <p:spPr bwMode="auto">
          <a:xfrm>
            <a:off x="49213" y="1371600"/>
            <a:ext cx="9094787" cy="49530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3"/>
          <p:cNvSpPr>
            <a:spLocks noGrp="1"/>
          </p:cNvSpPr>
          <p:nvPr>
            <p:ph type="title"/>
          </p:nvPr>
        </p:nvSpPr>
        <p:spPr>
          <a:xfrm>
            <a:off x="838200" y="0"/>
            <a:ext cx="8229600" cy="838200"/>
          </a:xfrm>
          <a:solidFill>
            <a:schemeClr val="bg1"/>
          </a:solidFill>
        </p:spPr>
        <p:txBody>
          <a:bodyPr/>
          <a:lstStyle/>
          <a:p>
            <a:pPr algn="ctr"/>
            <a:r>
              <a:rPr lang="en-US" sz="2800" dirty="0" smtClean="0"/>
              <a:t>Adaptive Functioning &amp; Communication Tools</a:t>
            </a:r>
            <a:endParaRPr lang="en-US" sz="2800" dirty="0"/>
          </a:p>
        </p:txBody>
      </p:sp>
      <p:pic>
        <p:nvPicPr>
          <p:cNvPr id="4" name="Picture 3"/>
          <p:cNvPicPr>
            <a:picLocks noChangeAspect="1"/>
          </p:cNvPicPr>
          <p:nvPr/>
        </p:nvPicPr>
        <p:blipFill>
          <a:blip r:embed="rId2"/>
          <a:stretch>
            <a:fillRect/>
          </a:stretch>
        </p:blipFill>
        <p:spPr>
          <a:xfrm>
            <a:off x="1435049" y="1143000"/>
            <a:ext cx="6794551" cy="5121418"/>
          </a:xfrm>
          <a:prstGeom prst="rect">
            <a:avLst/>
          </a:prstGeom>
        </p:spPr>
      </p:pic>
      <p:sp>
        <p:nvSpPr>
          <p:cNvPr id="5" name="TextBox 4"/>
          <p:cNvSpPr txBox="1"/>
          <p:nvPr/>
        </p:nvSpPr>
        <p:spPr>
          <a:xfrm>
            <a:off x="7224181" y="6400800"/>
            <a:ext cx="1919819" cy="369332"/>
          </a:xfrm>
          <a:prstGeom prst="rect">
            <a:avLst/>
          </a:prstGeom>
          <a:noFill/>
        </p:spPr>
        <p:txBody>
          <a:bodyPr wrap="none" rtlCol="0">
            <a:spAutoFit/>
          </a:bodyPr>
          <a:lstStyle/>
          <a:p>
            <a:r>
              <a:rPr lang="en-US" i="1" dirty="0" smtClean="0"/>
              <a:t>www.tdsb.on.ca </a:t>
            </a:r>
            <a:endParaRPr lang="en-US" i="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838200" y="0"/>
            <a:ext cx="8229600" cy="914400"/>
          </a:xfrm>
          <a:solidFill>
            <a:schemeClr val="bg1"/>
          </a:solidFill>
        </p:spPr>
        <p:txBody>
          <a:bodyPr/>
          <a:lstStyle/>
          <a:p>
            <a:pPr algn="ctr"/>
            <a:r>
              <a:rPr lang="en-US" dirty="0" smtClean="0"/>
              <a:t>Informed Consent Tool</a:t>
            </a:r>
            <a:endParaRPr lang="en-US" dirty="0"/>
          </a:p>
        </p:txBody>
      </p:sp>
      <p:sp>
        <p:nvSpPr>
          <p:cNvPr id="5" name="Content Placeholder 4"/>
          <p:cNvSpPr>
            <a:spLocks noGrp="1"/>
          </p:cNvSpPr>
          <p:nvPr>
            <p:ph idx="1"/>
          </p:nvPr>
        </p:nvSpPr>
        <p:spPr/>
        <p:txBody>
          <a:bodyPr/>
          <a:lstStyle/>
          <a:p>
            <a:endParaRPr lang="en-US"/>
          </a:p>
        </p:txBody>
      </p:sp>
      <p:pic>
        <p:nvPicPr>
          <p:cNvPr id="84995" name="Picture 3"/>
          <p:cNvPicPr>
            <a:picLocks noChangeAspect="1"/>
          </p:cNvPicPr>
          <p:nvPr/>
        </p:nvPicPr>
        <p:blipFill>
          <a:blip r:embed="rId2"/>
          <a:srcRect/>
          <a:stretch>
            <a:fillRect/>
          </a:stretch>
        </p:blipFill>
        <p:spPr bwMode="auto">
          <a:xfrm>
            <a:off x="419100" y="1066800"/>
            <a:ext cx="8343900"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3"/>
          <p:cNvSpPr>
            <a:spLocks noGrp="1"/>
          </p:cNvSpPr>
          <p:nvPr>
            <p:ph type="title"/>
          </p:nvPr>
        </p:nvSpPr>
        <p:spPr>
          <a:xfrm>
            <a:off x="76200" y="762000"/>
            <a:ext cx="4038600" cy="609600"/>
          </a:xfrm>
        </p:spPr>
        <p:txBody>
          <a:bodyPr/>
          <a:lstStyle/>
          <a:p>
            <a:pPr algn="ctr"/>
            <a:r>
              <a:rPr lang="en-US" sz="2600" dirty="0" smtClean="0"/>
              <a:t>Informed Consent Tool</a:t>
            </a:r>
            <a:endParaRPr lang="en-US" sz="2600" dirty="0"/>
          </a:p>
        </p:txBody>
      </p:sp>
      <p:pic>
        <p:nvPicPr>
          <p:cNvPr id="86019" name="Picture 5"/>
          <p:cNvPicPr>
            <a:picLocks noChangeAspect="1"/>
          </p:cNvPicPr>
          <p:nvPr/>
        </p:nvPicPr>
        <p:blipFill>
          <a:blip r:embed="rId2"/>
          <a:srcRect/>
          <a:stretch>
            <a:fillRect/>
          </a:stretch>
        </p:blipFill>
        <p:spPr bwMode="auto">
          <a:xfrm>
            <a:off x="4137025" y="201613"/>
            <a:ext cx="5006975" cy="6580187"/>
          </a:xfrm>
          <a:prstGeom prst="rect">
            <a:avLst/>
          </a:prstGeom>
          <a:noFill/>
          <a:ln w="9525">
            <a:noFill/>
            <a:miter lim="800000"/>
            <a:headEnd/>
            <a:tailEnd/>
          </a:ln>
        </p:spPr>
      </p:pic>
      <p:sp>
        <p:nvSpPr>
          <p:cNvPr id="86020" name="TextBox 6"/>
          <p:cNvSpPr txBox="1">
            <a:spLocks noChangeArrowheads="1"/>
          </p:cNvSpPr>
          <p:nvPr/>
        </p:nvSpPr>
        <p:spPr bwMode="auto">
          <a:xfrm>
            <a:off x="228600" y="6019800"/>
            <a:ext cx="3886200" cy="609600"/>
          </a:xfrm>
          <a:prstGeom prst="rect">
            <a:avLst/>
          </a:prstGeom>
          <a:solidFill>
            <a:schemeClr val="bg1"/>
          </a:solidFill>
          <a:ln w="9525">
            <a:noFill/>
            <a:miter lim="800000"/>
            <a:headEnd/>
            <a:tailEnd/>
          </a:ln>
        </p:spPr>
        <p:txBody>
          <a:bodyPr>
            <a:prstTxWarp prst="textNoShape">
              <a:avLst/>
            </a:prstTxWarp>
            <a:spAutoFit/>
          </a:bodyPr>
          <a:lstStyle/>
          <a:p>
            <a:endParaRPr lang="en-US"/>
          </a:p>
        </p:txBody>
      </p:sp>
      <p:pic>
        <p:nvPicPr>
          <p:cNvPr id="86021" name="Picture 7"/>
          <p:cNvPicPr>
            <a:picLocks noChangeAspect="1"/>
          </p:cNvPicPr>
          <p:nvPr/>
        </p:nvPicPr>
        <p:blipFill>
          <a:blip r:embed="rId3"/>
          <a:srcRect/>
          <a:stretch>
            <a:fillRect/>
          </a:stretch>
        </p:blipFill>
        <p:spPr bwMode="auto">
          <a:xfrm>
            <a:off x="0" y="4572000"/>
            <a:ext cx="4114800" cy="2209800"/>
          </a:xfrm>
          <a:prstGeom prst="rect">
            <a:avLst/>
          </a:prstGeom>
          <a:noFill/>
          <a:ln w="9525">
            <a:noFill/>
            <a:miter lim="800000"/>
            <a:headEnd/>
            <a:tailEnd/>
          </a:ln>
        </p:spPr>
      </p:pic>
      <p:pic>
        <p:nvPicPr>
          <p:cNvPr id="86022" name="Picture 9"/>
          <p:cNvPicPr>
            <a:picLocks noChangeAspect="1"/>
          </p:cNvPicPr>
          <p:nvPr/>
        </p:nvPicPr>
        <p:blipFill>
          <a:blip r:embed="rId4"/>
          <a:srcRect/>
          <a:stretch>
            <a:fillRect/>
          </a:stretch>
        </p:blipFill>
        <p:spPr bwMode="auto">
          <a:xfrm>
            <a:off x="990600" y="1803400"/>
            <a:ext cx="2540000" cy="2540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Learning Outcomes:</a:t>
            </a:r>
            <a:endParaRPr lang="en-US" dirty="0"/>
          </a:p>
        </p:txBody>
      </p:sp>
      <p:sp>
        <p:nvSpPr>
          <p:cNvPr id="4" name="Content Placeholder 3"/>
          <p:cNvSpPr>
            <a:spLocks noGrp="1"/>
          </p:cNvSpPr>
          <p:nvPr>
            <p:ph idx="1"/>
          </p:nvPr>
        </p:nvSpPr>
        <p:spPr/>
        <p:txBody>
          <a:bodyPr/>
          <a:lstStyle/>
          <a:p>
            <a:r>
              <a:rPr lang="en-US" smtClean="0"/>
              <a:t>Participants will be able to:</a:t>
            </a:r>
          </a:p>
          <a:p>
            <a:r>
              <a:rPr lang="en-US" smtClean="0"/>
              <a:t>Be knowledgeable about the Canadian primary care consensus guidelines</a:t>
            </a:r>
          </a:p>
          <a:p>
            <a:r>
              <a:rPr lang="en-US" smtClean="0"/>
              <a:t>Discuss disparities &amp; physical health considerations specific to persons with I/DD</a:t>
            </a:r>
          </a:p>
          <a:p>
            <a:r>
              <a:rPr lang="en-US" smtClean="0"/>
              <a:t>Be knowledgeable about developmental services resources</a:t>
            </a:r>
          </a:p>
          <a:p>
            <a:r>
              <a:rPr lang="en-US" smtClean="0"/>
              <a:t>Apply evidence from DD primary care guidelines &amp; tools to a case study</a:t>
            </a:r>
            <a:endParaRPr lang="en-US" dirty="0"/>
          </a:p>
        </p:txBody>
      </p:sp>
      <p:pic>
        <p:nvPicPr>
          <p:cNvPr id="7" name="Picture 4"/>
          <p:cNvPicPr>
            <a:picLocks noChangeAspect="1"/>
          </p:cNvPicPr>
          <p:nvPr/>
        </p:nvPicPr>
        <p:blipFill>
          <a:blip r:embed="rId2"/>
          <a:srcRect/>
          <a:stretch>
            <a:fillRect/>
          </a:stretch>
        </p:blipFill>
        <p:spPr bwMode="auto">
          <a:xfrm>
            <a:off x="7315200" y="152400"/>
            <a:ext cx="1676400"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838200" y="0"/>
            <a:ext cx="8229600" cy="838200"/>
          </a:xfrm>
          <a:solidFill>
            <a:schemeClr val="bg1"/>
          </a:solidFill>
        </p:spPr>
        <p:txBody>
          <a:bodyPr/>
          <a:lstStyle/>
          <a:p>
            <a:pPr algn="ctr"/>
            <a:r>
              <a:rPr lang="en-US" sz="3200" dirty="0" smtClean="0"/>
              <a:t>Other Tools Available Online</a:t>
            </a:r>
          </a:p>
        </p:txBody>
      </p:sp>
      <p:sp>
        <p:nvSpPr>
          <p:cNvPr id="89091" name="Content Placeholder 2"/>
          <p:cNvSpPr>
            <a:spLocks noGrp="1"/>
          </p:cNvSpPr>
          <p:nvPr>
            <p:ph idx="1"/>
          </p:nvPr>
        </p:nvSpPr>
        <p:spPr/>
        <p:txBody>
          <a:bodyPr/>
          <a:lstStyle/>
          <a:p>
            <a:r>
              <a:rPr lang="en-US" dirty="0" smtClean="0"/>
              <a:t>Psychological Assessment: </a:t>
            </a:r>
            <a:r>
              <a:rPr lang="en-US" dirty="0" err="1" smtClean="0"/>
              <a:t>FAQs</a:t>
            </a:r>
            <a:endParaRPr lang="en-US" dirty="0" smtClean="0"/>
          </a:p>
          <a:p>
            <a:r>
              <a:rPr lang="en-US" dirty="0" smtClean="0"/>
              <a:t>Preventative Care Checklists</a:t>
            </a:r>
          </a:p>
          <a:p>
            <a:r>
              <a:rPr lang="en-US" dirty="0" smtClean="0"/>
              <a:t>Crisis Prevention &amp; Management Plan</a:t>
            </a:r>
          </a:p>
          <a:p>
            <a:r>
              <a:rPr lang="en-US" dirty="0" smtClean="0"/>
              <a:t>Essential Information for Emergency Dept</a:t>
            </a:r>
          </a:p>
          <a:p>
            <a:r>
              <a:rPr lang="en-US" dirty="0" smtClean="0"/>
              <a:t>Auditing Psychotropic Medication Therapy</a:t>
            </a:r>
          </a:p>
        </p:txBody>
      </p:sp>
      <p:pic>
        <p:nvPicPr>
          <p:cNvPr id="89092" name="Picture 3"/>
          <p:cNvPicPr>
            <a:picLocks noChangeAspect="1"/>
          </p:cNvPicPr>
          <p:nvPr/>
        </p:nvPicPr>
        <p:blipFill>
          <a:blip r:embed="rId2"/>
          <a:srcRect/>
          <a:stretch>
            <a:fillRect/>
          </a:stretch>
        </p:blipFill>
        <p:spPr bwMode="auto">
          <a:xfrm>
            <a:off x="5638800" y="4324350"/>
            <a:ext cx="3505200" cy="2457450"/>
          </a:xfrm>
          <a:prstGeom prst="rect">
            <a:avLst/>
          </a:prstGeom>
          <a:noFill/>
          <a:ln w="9525">
            <a:noFill/>
            <a:miter lim="800000"/>
            <a:headEnd/>
            <a:tailEnd/>
          </a:ln>
        </p:spPr>
      </p:pic>
      <p:sp>
        <p:nvSpPr>
          <p:cNvPr id="89093" name="TextBox 4"/>
          <p:cNvSpPr txBox="1">
            <a:spLocks noChangeArrowheads="1"/>
          </p:cNvSpPr>
          <p:nvPr/>
        </p:nvSpPr>
        <p:spPr bwMode="auto">
          <a:xfrm>
            <a:off x="1600200" y="6019800"/>
            <a:ext cx="3962400" cy="609600"/>
          </a:xfrm>
          <a:prstGeom prst="rect">
            <a:avLst/>
          </a:prstGeom>
          <a:solidFill>
            <a:schemeClr val="bg1"/>
          </a:solidFill>
          <a:ln w="9525">
            <a:noFill/>
            <a:miter lim="800000"/>
            <a:headEnd/>
            <a:tailEnd/>
          </a:ln>
        </p:spPr>
        <p:txBody>
          <a:bodyPr>
            <a:prstTxWarp prst="textNoShape">
              <a:avLst/>
            </a:prstTxWarp>
            <a:spAutoFit/>
          </a:bodyPr>
          <a:lstStyle/>
          <a:p>
            <a:endParaRPr lang="en-US"/>
          </a:p>
        </p:txBody>
      </p:sp>
      <p:sp>
        <p:nvSpPr>
          <p:cNvPr id="8" name="Rectangle 7"/>
          <p:cNvSpPr/>
          <p:nvPr/>
        </p:nvSpPr>
        <p:spPr>
          <a:xfrm>
            <a:off x="838200" y="914400"/>
            <a:ext cx="7924800" cy="369332"/>
          </a:xfrm>
          <a:prstGeom prst="rect">
            <a:avLst/>
          </a:prstGeom>
        </p:spPr>
        <p:txBody>
          <a:bodyPr wrap="square">
            <a:spAutoFit/>
          </a:bodyPr>
          <a:lstStyle/>
          <a:p>
            <a:pPr algn="ctr"/>
            <a:r>
              <a:rPr lang="en-US" dirty="0" smtClean="0">
                <a:latin typeface="+mn-lt"/>
              </a:rPr>
              <a:t>http://www.surreyplace.on.ca/Documents/Down%20Syndrome.pdf</a:t>
            </a:r>
            <a:endParaRPr lang="en-US" dirty="0">
              <a:latin typeface="+mn-l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pPr algn="ctr"/>
            <a:r>
              <a:rPr lang="en-US" dirty="0" smtClean="0"/>
              <a:t>Caregiver Monitoring Tools</a:t>
            </a:r>
            <a:endParaRPr lang="en-US" dirty="0"/>
          </a:p>
        </p:txBody>
      </p:sp>
      <p:sp>
        <p:nvSpPr>
          <p:cNvPr id="90115" name="Content Placeholder 2"/>
          <p:cNvSpPr>
            <a:spLocks noGrp="1"/>
          </p:cNvSpPr>
          <p:nvPr>
            <p:ph idx="1"/>
          </p:nvPr>
        </p:nvSpPr>
        <p:spPr>
          <a:xfrm>
            <a:off x="304800" y="2286000"/>
            <a:ext cx="8229600" cy="3124200"/>
          </a:xfrm>
        </p:spPr>
        <p:txBody>
          <a:bodyPr/>
          <a:lstStyle/>
          <a:p>
            <a:r>
              <a:rPr lang="en-US" dirty="0" smtClean="0"/>
              <a:t>Weight</a:t>
            </a:r>
          </a:p>
          <a:p>
            <a:r>
              <a:rPr lang="en-US" dirty="0" smtClean="0"/>
              <a:t>Bowel Management</a:t>
            </a:r>
          </a:p>
          <a:p>
            <a:r>
              <a:rPr lang="en-US" dirty="0" smtClean="0"/>
              <a:t>Menses</a:t>
            </a:r>
          </a:p>
          <a:p>
            <a:r>
              <a:rPr lang="en-US" dirty="0" smtClean="0"/>
              <a:t>Sleep</a:t>
            </a:r>
          </a:p>
          <a:p>
            <a:r>
              <a:rPr lang="en-US" dirty="0" smtClean="0"/>
              <a:t>Seizure Package</a:t>
            </a:r>
            <a:endParaRPr lang="en-US" dirty="0"/>
          </a:p>
        </p:txBody>
      </p:sp>
      <p:pic>
        <p:nvPicPr>
          <p:cNvPr id="90116" name="Picture 4"/>
          <p:cNvPicPr>
            <a:picLocks noChangeAspect="1"/>
          </p:cNvPicPr>
          <p:nvPr/>
        </p:nvPicPr>
        <p:blipFill>
          <a:blip r:embed="rId2"/>
          <a:srcRect/>
          <a:stretch>
            <a:fillRect/>
          </a:stretch>
        </p:blipFill>
        <p:spPr bwMode="auto">
          <a:xfrm>
            <a:off x="3771900" y="2844800"/>
            <a:ext cx="5372100" cy="241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3"/>
          <p:cNvSpPr>
            <a:spLocks noGrp="1"/>
          </p:cNvSpPr>
          <p:nvPr>
            <p:ph type="title"/>
          </p:nvPr>
        </p:nvSpPr>
        <p:spPr>
          <a:xfrm>
            <a:off x="838200" y="0"/>
            <a:ext cx="8229600" cy="838200"/>
          </a:xfrm>
          <a:solidFill>
            <a:schemeClr val="bg1"/>
          </a:solidFill>
        </p:spPr>
        <p:txBody>
          <a:bodyPr/>
          <a:lstStyle/>
          <a:p>
            <a:pPr algn="ctr"/>
            <a:r>
              <a:rPr lang="en-US" dirty="0" smtClean="0"/>
              <a:t>Caregiver Tools: Weight Chart</a:t>
            </a:r>
            <a:endParaRPr lang="en-US" dirty="0"/>
          </a:p>
        </p:txBody>
      </p:sp>
      <p:pic>
        <p:nvPicPr>
          <p:cNvPr id="6" name="Picture 5"/>
          <p:cNvPicPr>
            <a:picLocks noChangeAspect="1"/>
          </p:cNvPicPr>
          <p:nvPr/>
        </p:nvPicPr>
        <p:blipFill>
          <a:blip r:embed="rId2"/>
          <a:stretch>
            <a:fillRect/>
          </a:stretch>
        </p:blipFill>
        <p:spPr>
          <a:xfrm>
            <a:off x="241034" y="990600"/>
            <a:ext cx="8598166" cy="5740116"/>
          </a:xfrm>
          <a:prstGeom prst="rect">
            <a:avLst/>
          </a:prstGeom>
          <a:ln>
            <a:solidFill>
              <a:schemeClr val="accent1"/>
            </a:solidFill>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3"/>
          <p:cNvSpPr>
            <a:spLocks noGrp="1"/>
          </p:cNvSpPr>
          <p:nvPr>
            <p:ph type="title"/>
          </p:nvPr>
        </p:nvSpPr>
        <p:spPr>
          <a:xfrm>
            <a:off x="838200" y="0"/>
            <a:ext cx="8229600" cy="838200"/>
          </a:xfrm>
          <a:solidFill>
            <a:schemeClr val="bg1"/>
          </a:solidFill>
        </p:spPr>
        <p:txBody>
          <a:bodyPr/>
          <a:lstStyle/>
          <a:p>
            <a:pPr algn="ctr"/>
            <a:r>
              <a:rPr lang="en-US" sz="3200" dirty="0" smtClean="0"/>
              <a:t>Caregiver Tools - Bowel Management</a:t>
            </a:r>
            <a:endParaRPr lang="en-US" sz="3200" dirty="0"/>
          </a:p>
        </p:txBody>
      </p:sp>
      <p:pic>
        <p:nvPicPr>
          <p:cNvPr id="6" name="Picture 5"/>
          <p:cNvPicPr>
            <a:picLocks noChangeAspect="1"/>
          </p:cNvPicPr>
          <p:nvPr/>
        </p:nvPicPr>
        <p:blipFill>
          <a:blip r:embed="rId2"/>
          <a:stretch>
            <a:fillRect/>
          </a:stretch>
        </p:blipFill>
        <p:spPr>
          <a:xfrm>
            <a:off x="152400" y="1403117"/>
            <a:ext cx="8813800" cy="4845283"/>
          </a:xfrm>
          <a:prstGeom prst="rect">
            <a:avLst/>
          </a:prstGeom>
          <a:ln>
            <a:solidFill>
              <a:schemeClr val="accent1"/>
            </a:solidFill>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Title 3"/>
          <p:cNvSpPr>
            <a:spLocks noGrp="1"/>
          </p:cNvSpPr>
          <p:nvPr>
            <p:ph type="title"/>
          </p:nvPr>
        </p:nvSpPr>
        <p:spPr>
          <a:xfrm>
            <a:off x="381000" y="914400"/>
            <a:ext cx="3352800" cy="1676400"/>
          </a:xfrm>
        </p:spPr>
        <p:txBody>
          <a:bodyPr/>
          <a:lstStyle/>
          <a:p>
            <a:r>
              <a:rPr lang="en-US" sz="3200" dirty="0" smtClean="0"/>
              <a:t>Caregiver Tools - Bowel Management</a:t>
            </a:r>
            <a:endParaRPr lang="en-US" sz="3200" dirty="0"/>
          </a:p>
        </p:txBody>
      </p:sp>
      <p:pic>
        <p:nvPicPr>
          <p:cNvPr id="93188" name="Picture 3"/>
          <p:cNvPicPr>
            <a:picLocks noChangeAspect="1"/>
          </p:cNvPicPr>
          <p:nvPr/>
        </p:nvPicPr>
        <p:blipFill>
          <a:blip r:embed="rId2"/>
          <a:srcRect/>
          <a:stretch>
            <a:fillRect/>
          </a:stretch>
        </p:blipFill>
        <p:spPr bwMode="auto">
          <a:xfrm>
            <a:off x="3810000" y="0"/>
            <a:ext cx="5207840" cy="6664325"/>
          </a:xfrm>
          <a:prstGeom prst="rect">
            <a:avLst/>
          </a:prstGeom>
          <a:noFill/>
          <a:ln w="9525">
            <a:noFill/>
            <a:miter lim="800000"/>
            <a:headEnd/>
            <a:tailEnd/>
          </a:ln>
        </p:spPr>
      </p:pic>
      <p:sp>
        <p:nvSpPr>
          <p:cNvPr id="93189" name="TextBox 5"/>
          <p:cNvSpPr txBox="1">
            <a:spLocks noChangeArrowheads="1"/>
          </p:cNvSpPr>
          <p:nvPr/>
        </p:nvSpPr>
        <p:spPr bwMode="auto">
          <a:xfrm>
            <a:off x="1524000" y="5867400"/>
            <a:ext cx="2286000" cy="762000"/>
          </a:xfrm>
          <a:prstGeom prst="rect">
            <a:avLst/>
          </a:prstGeom>
          <a:solidFill>
            <a:schemeClr val="bg1"/>
          </a:solidFill>
          <a:ln w="9525">
            <a:noFill/>
            <a:miter lim="800000"/>
            <a:headEnd/>
            <a:tailEnd/>
          </a:ln>
        </p:spPr>
        <p:txBody>
          <a:bodyPr>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3"/>
          <p:cNvSpPr>
            <a:spLocks noGrp="1"/>
          </p:cNvSpPr>
          <p:nvPr>
            <p:ph type="title"/>
          </p:nvPr>
        </p:nvSpPr>
        <p:spPr>
          <a:xfrm>
            <a:off x="838200" y="0"/>
            <a:ext cx="8229600" cy="762000"/>
          </a:xfrm>
          <a:solidFill>
            <a:schemeClr val="bg1"/>
          </a:solidFill>
        </p:spPr>
        <p:txBody>
          <a:bodyPr/>
          <a:lstStyle/>
          <a:p>
            <a:pPr algn="ctr"/>
            <a:r>
              <a:rPr lang="en-US" dirty="0" smtClean="0"/>
              <a:t>Caregiver Tools – Sleep Chart</a:t>
            </a:r>
            <a:endParaRPr lang="en-US" dirty="0"/>
          </a:p>
        </p:txBody>
      </p:sp>
      <p:pic>
        <p:nvPicPr>
          <p:cNvPr id="6" name="Picture 5"/>
          <p:cNvPicPr>
            <a:picLocks noChangeAspect="1"/>
          </p:cNvPicPr>
          <p:nvPr/>
        </p:nvPicPr>
        <p:blipFill>
          <a:blip r:embed="rId2"/>
          <a:stretch>
            <a:fillRect/>
          </a:stretch>
        </p:blipFill>
        <p:spPr>
          <a:xfrm>
            <a:off x="228600" y="990600"/>
            <a:ext cx="8642350" cy="5769259"/>
          </a:xfrm>
          <a:prstGeom prst="rect">
            <a:avLst/>
          </a:prstGeom>
          <a:ln>
            <a:solidFill>
              <a:schemeClr val="accent2"/>
            </a:solidFill>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762000" y="0"/>
            <a:ext cx="3200400" cy="990600"/>
          </a:xfrm>
          <a:solidFill>
            <a:schemeClr val="bg1"/>
          </a:solidFill>
        </p:spPr>
        <p:txBody>
          <a:bodyPr/>
          <a:lstStyle/>
          <a:p>
            <a:pPr algn="ctr"/>
            <a:r>
              <a:rPr lang="en-US" sz="2800" dirty="0" smtClean="0"/>
              <a:t>Caregiver Tools</a:t>
            </a:r>
            <a:br>
              <a:rPr lang="en-US" sz="2800" dirty="0" smtClean="0"/>
            </a:br>
            <a:r>
              <a:rPr lang="en-US" sz="2800" dirty="0" smtClean="0"/>
              <a:t>Seizure Package</a:t>
            </a:r>
            <a:endParaRPr lang="en-US" sz="2800" dirty="0"/>
          </a:p>
        </p:txBody>
      </p:sp>
      <p:sp>
        <p:nvSpPr>
          <p:cNvPr id="95235" name="Content Placeholder 5"/>
          <p:cNvSpPr>
            <a:spLocks noGrp="1"/>
          </p:cNvSpPr>
          <p:nvPr>
            <p:ph idx="1"/>
          </p:nvPr>
        </p:nvSpPr>
        <p:spPr>
          <a:xfrm>
            <a:off x="76200" y="1295400"/>
            <a:ext cx="3581400" cy="5334000"/>
          </a:xfrm>
        </p:spPr>
        <p:txBody>
          <a:bodyPr/>
          <a:lstStyle/>
          <a:p>
            <a:pPr>
              <a:spcAft>
                <a:spcPts val="0"/>
              </a:spcAft>
            </a:pPr>
            <a:r>
              <a:rPr lang="en-US" sz="2400" dirty="0" smtClean="0"/>
              <a:t>Seizure General Information</a:t>
            </a:r>
          </a:p>
          <a:p>
            <a:pPr>
              <a:spcAft>
                <a:spcPts val="0"/>
              </a:spcAft>
            </a:pPr>
            <a:r>
              <a:rPr lang="en-US" sz="2400" dirty="0" smtClean="0"/>
              <a:t>Seizure First Aid Guide</a:t>
            </a:r>
          </a:p>
          <a:p>
            <a:pPr>
              <a:spcAft>
                <a:spcPts val="0"/>
              </a:spcAft>
            </a:pPr>
            <a:r>
              <a:rPr lang="en-US" sz="2400" dirty="0" smtClean="0"/>
              <a:t>Seizure Action Plan</a:t>
            </a:r>
          </a:p>
          <a:p>
            <a:pPr>
              <a:spcAft>
                <a:spcPts val="0"/>
              </a:spcAft>
            </a:pPr>
            <a:r>
              <a:rPr lang="en-US" sz="2400" dirty="0" smtClean="0"/>
              <a:t>Seizure Resources</a:t>
            </a:r>
          </a:p>
          <a:p>
            <a:pPr>
              <a:spcAft>
                <a:spcPts val="0"/>
              </a:spcAft>
            </a:pPr>
            <a:r>
              <a:rPr lang="en-US" sz="2400" dirty="0" smtClean="0"/>
              <a:t>Seizure Tool </a:t>
            </a:r>
          </a:p>
          <a:p>
            <a:pPr>
              <a:spcAft>
                <a:spcPts val="0"/>
              </a:spcAft>
            </a:pPr>
            <a:r>
              <a:rPr lang="en-US" sz="2400" dirty="0" smtClean="0"/>
              <a:t>Tips for Caregivers</a:t>
            </a:r>
          </a:p>
          <a:p>
            <a:pPr>
              <a:spcAft>
                <a:spcPts val="0"/>
              </a:spcAft>
            </a:pPr>
            <a:r>
              <a:rPr lang="en-US" sz="2400" dirty="0" smtClean="0"/>
              <a:t>Seizure Baseline Chart</a:t>
            </a:r>
          </a:p>
          <a:p>
            <a:pPr>
              <a:spcAft>
                <a:spcPts val="0"/>
              </a:spcAft>
            </a:pPr>
            <a:r>
              <a:rPr lang="en-US" sz="2400" dirty="0" smtClean="0"/>
              <a:t>Daily Seizure Monitoring Chart</a:t>
            </a:r>
          </a:p>
          <a:p>
            <a:pPr>
              <a:spcAft>
                <a:spcPts val="0"/>
              </a:spcAft>
            </a:pPr>
            <a:r>
              <a:rPr lang="en-US" sz="2400" dirty="0" smtClean="0"/>
              <a:t>Seizure Frequency Yearly Summary Sheet</a:t>
            </a:r>
            <a:endParaRPr lang="en-US" sz="2400" dirty="0"/>
          </a:p>
        </p:txBody>
      </p:sp>
      <p:pic>
        <p:nvPicPr>
          <p:cNvPr id="7" name="Picture 6"/>
          <p:cNvPicPr>
            <a:picLocks noChangeAspect="1"/>
          </p:cNvPicPr>
          <p:nvPr/>
        </p:nvPicPr>
        <p:blipFill>
          <a:blip r:embed="rId2"/>
          <a:stretch>
            <a:fillRect/>
          </a:stretch>
        </p:blipFill>
        <p:spPr>
          <a:xfrm>
            <a:off x="3963886" y="0"/>
            <a:ext cx="5034365" cy="6756400"/>
          </a:xfrm>
          <a:prstGeom prst="rect">
            <a:avLst/>
          </a:prstGeom>
          <a:ln>
            <a:solidFill>
              <a:schemeClr val="accent2"/>
            </a:solidFill>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838200" y="0"/>
            <a:ext cx="8229600" cy="838200"/>
          </a:xfrm>
          <a:solidFill>
            <a:schemeClr val="bg1"/>
          </a:solidFill>
        </p:spPr>
        <p:txBody>
          <a:bodyPr/>
          <a:lstStyle/>
          <a:p>
            <a:pPr algn="ctr"/>
            <a:r>
              <a:rPr lang="en-US" sz="3200" dirty="0" smtClean="0"/>
              <a:t>Autism Speaks Toolkits</a:t>
            </a:r>
            <a:br>
              <a:rPr lang="en-US" sz="3200" dirty="0" smtClean="0"/>
            </a:br>
            <a:r>
              <a:rPr lang="en-US" sz="2000" dirty="0" smtClean="0">
                <a:solidFill>
                  <a:srgbClr val="0000FF"/>
                </a:solidFill>
              </a:rPr>
              <a:t>http://</a:t>
            </a:r>
            <a:r>
              <a:rPr lang="en-US" sz="2000" dirty="0" err="1" smtClean="0">
                <a:solidFill>
                  <a:srgbClr val="0000FF"/>
                </a:solidFill>
              </a:rPr>
              <a:t>www.autismspeaks.ca</a:t>
            </a:r>
            <a:r>
              <a:rPr lang="en-US" sz="2000" dirty="0" smtClean="0">
                <a:solidFill>
                  <a:srgbClr val="0000FF"/>
                </a:solidFill>
              </a:rPr>
              <a:t>/family-services/toolkits</a:t>
            </a:r>
            <a:endParaRPr lang="en-US" sz="2000" dirty="0">
              <a:solidFill>
                <a:srgbClr val="0000FF"/>
              </a:solidFill>
            </a:endParaRPr>
          </a:p>
        </p:txBody>
      </p:sp>
      <p:pic>
        <p:nvPicPr>
          <p:cNvPr id="39939" name="Picture 2"/>
          <p:cNvPicPr>
            <a:picLocks noChangeAspect="1"/>
          </p:cNvPicPr>
          <p:nvPr/>
        </p:nvPicPr>
        <p:blipFill>
          <a:blip r:embed="rId2"/>
          <a:srcRect/>
          <a:stretch>
            <a:fillRect/>
          </a:stretch>
        </p:blipFill>
        <p:spPr bwMode="auto">
          <a:xfrm>
            <a:off x="1600200" y="1124033"/>
            <a:ext cx="6454775" cy="5581567"/>
          </a:xfrm>
          <a:prstGeom prst="rect">
            <a:avLst/>
          </a:prstGeom>
          <a:noFill/>
          <a:ln w="9525">
            <a:solidFill>
              <a:schemeClr val="accent2">
                <a:lumMod val="60000"/>
                <a:lumOff val="40000"/>
              </a:schemeClr>
            </a:solid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838200" y="0"/>
            <a:ext cx="8229600" cy="1219200"/>
          </a:xfrm>
          <a:solidFill>
            <a:schemeClr val="bg1"/>
          </a:solidFill>
        </p:spPr>
        <p:txBody>
          <a:bodyPr/>
          <a:lstStyle/>
          <a:p>
            <a:pPr algn="ctr"/>
            <a:r>
              <a:rPr lang="en-CA" dirty="0" smtClean="0">
                <a:ea typeface="ＭＳ Ｐゴシック" charset="-128"/>
              </a:rPr>
              <a:t>Services &amp; Resources:</a:t>
            </a:r>
            <a:br>
              <a:rPr lang="en-CA" dirty="0" smtClean="0">
                <a:ea typeface="ＭＳ Ｐゴシック" charset="-128"/>
              </a:rPr>
            </a:br>
            <a:r>
              <a:rPr lang="en-CA" dirty="0" smtClean="0">
                <a:ea typeface="ＭＳ Ｐゴシック" charset="-128"/>
              </a:rPr>
              <a:t>DSO </a:t>
            </a:r>
            <a:r>
              <a:rPr lang="en-CA" dirty="0">
                <a:ea typeface="ＭＳ Ｐゴシック" charset="-128"/>
              </a:rPr>
              <a:t>Toronto Region</a:t>
            </a:r>
            <a:endParaRPr lang="en-US" dirty="0">
              <a:ea typeface="ＭＳ Ｐゴシック" charset="-128"/>
            </a:endParaRPr>
          </a:p>
        </p:txBody>
      </p:sp>
      <p:sp>
        <p:nvSpPr>
          <p:cNvPr id="46083" name="Rectangle 3"/>
          <p:cNvSpPr>
            <a:spLocks noGrp="1" noChangeArrowheads="1"/>
          </p:cNvSpPr>
          <p:nvPr>
            <p:ph type="body" idx="1"/>
          </p:nvPr>
        </p:nvSpPr>
        <p:spPr>
          <a:xfrm>
            <a:off x="533400" y="1600200"/>
            <a:ext cx="8229600" cy="1447800"/>
          </a:xfrm>
        </p:spPr>
        <p:txBody>
          <a:bodyPr/>
          <a:lstStyle/>
          <a:p>
            <a:r>
              <a:rPr lang="en-CA" sz="2400" dirty="0" smtClean="0">
                <a:ea typeface="ＭＳ Ｐゴシック" charset="-128"/>
              </a:rPr>
              <a:t>The </a:t>
            </a:r>
            <a:r>
              <a:rPr lang="en-CA" sz="2400" dirty="0">
                <a:ea typeface="ＭＳ Ｐゴシック" charset="-128"/>
              </a:rPr>
              <a:t>single point of access for all</a:t>
            </a:r>
            <a:r>
              <a:rPr lang="en-CA" sz="2400" dirty="0" smtClean="0">
                <a:ea typeface="ＭＳ Ｐゴシック" charset="-128"/>
              </a:rPr>
              <a:t> ‘new’ </a:t>
            </a:r>
            <a:r>
              <a:rPr lang="en-CA" sz="2400" dirty="0">
                <a:ea typeface="ＭＳ Ｐゴシック" charset="-128"/>
              </a:rPr>
              <a:t>adults with a developmental disability to access Ministry funded adult services</a:t>
            </a:r>
            <a:r>
              <a:rPr lang="en-CA" sz="2400" dirty="0" smtClean="0">
                <a:ea typeface="ＭＳ Ｐゴシック" charset="-128"/>
              </a:rPr>
              <a:t> &amp; </a:t>
            </a:r>
            <a:r>
              <a:rPr lang="en-CA" sz="2400" dirty="0">
                <a:ea typeface="ＭＳ Ｐゴシック" charset="-128"/>
              </a:rPr>
              <a:t>supports</a:t>
            </a:r>
            <a:endParaRPr lang="en-US" sz="2400" dirty="0">
              <a:ea typeface="ＭＳ Ｐゴシック" charset="-128"/>
            </a:endParaRPr>
          </a:p>
        </p:txBody>
      </p:sp>
      <p:pic>
        <p:nvPicPr>
          <p:cNvPr id="46084" name="Picture 2"/>
          <p:cNvPicPr>
            <a:picLocks noChangeAspect="1"/>
          </p:cNvPicPr>
          <p:nvPr/>
        </p:nvPicPr>
        <p:blipFill>
          <a:blip r:embed="rId2"/>
          <a:srcRect/>
          <a:stretch>
            <a:fillRect/>
          </a:stretch>
        </p:blipFill>
        <p:spPr bwMode="auto">
          <a:xfrm>
            <a:off x="1828800" y="3810000"/>
            <a:ext cx="5453063" cy="2286000"/>
          </a:xfrm>
          <a:prstGeom prst="rect">
            <a:avLst/>
          </a:prstGeom>
          <a:noFill/>
          <a:ln w="9525">
            <a:solidFill>
              <a:schemeClr val="accent2"/>
            </a:solid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a:xfrm>
            <a:off x="838200" y="0"/>
            <a:ext cx="8229600" cy="838200"/>
          </a:xfrm>
          <a:solidFill>
            <a:schemeClr val="bg1"/>
          </a:solidFill>
        </p:spPr>
        <p:txBody>
          <a:bodyPr/>
          <a:lstStyle/>
          <a:p>
            <a:pPr algn="ctr"/>
            <a:r>
              <a:rPr lang="en-CA" sz="3200" dirty="0" smtClean="0"/>
              <a:t>Community Networks of Specialized Care</a:t>
            </a:r>
            <a:endParaRPr lang="en-US" sz="3200" dirty="0" smtClean="0"/>
          </a:p>
        </p:txBody>
      </p:sp>
      <p:sp>
        <p:nvSpPr>
          <p:cNvPr id="26627" name="Rectangle 3"/>
          <p:cNvSpPr>
            <a:spLocks noGrp="1"/>
          </p:cNvSpPr>
          <p:nvPr>
            <p:ph idx="1"/>
          </p:nvPr>
        </p:nvSpPr>
        <p:spPr>
          <a:xfrm>
            <a:off x="457200" y="1219200"/>
            <a:ext cx="8229600" cy="3124200"/>
          </a:xfrm>
        </p:spPr>
        <p:txBody>
          <a:bodyPr/>
          <a:lstStyle/>
          <a:p>
            <a:pPr>
              <a:spcAft>
                <a:spcPts val="1200"/>
              </a:spcAft>
            </a:pPr>
            <a:r>
              <a:rPr lang="en-US" dirty="0" smtClean="0"/>
              <a:t>In 2005,  MCSS established 4 regions to form a provincial network of specialized care to support individuals with developmental disabilities, mental health (dual diagnosis) &amp;/or challenging </a:t>
            </a:r>
            <a:r>
              <a:rPr lang="en-US" dirty="0" err="1" smtClean="0"/>
              <a:t>behaviours</a:t>
            </a:r>
            <a:endParaRPr lang="en-US" dirty="0" smtClean="0"/>
          </a:p>
          <a:p>
            <a:r>
              <a:rPr lang="en-US" dirty="0" smtClean="0"/>
              <a:t>In 2010, Health Care Facilitators (</a:t>
            </a:r>
            <a:r>
              <a:rPr lang="en-US" dirty="0" err="1" smtClean="0"/>
              <a:t>HCFs</a:t>
            </a:r>
            <a:r>
              <a:rPr lang="en-US" dirty="0" smtClean="0"/>
              <a:t>) provincially hired – 10 across Ontario</a:t>
            </a:r>
            <a:endParaRPr lang="en-US" dirty="0"/>
          </a:p>
        </p:txBody>
      </p:sp>
      <p:pic>
        <p:nvPicPr>
          <p:cNvPr id="26628" name="Picture 4" descr="en_map"/>
          <p:cNvPicPr>
            <a:picLocks noChangeAspect="1" noChangeArrowheads="1"/>
          </p:cNvPicPr>
          <p:nvPr/>
        </p:nvPicPr>
        <p:blipFill>
          <a:blip r:embed="rId3"/>
          <a:srcRect/>
          <a:stretch>
            <a:fillRect/>
          </a:stretch>
        </p:blipFill>
        <p:spPr bwMode="auto">
          <a:xfrm>
            <a:off x="5562600" y="3781200"/>
            <a:ext cx="2819400" cy="2924399"/>
          </a:xfrm>
          <a:prstGeom prst="rect">
            <a:avLst/>
          </a:prstGeom>
          <a:noFill/>
          <a:ln w="9525">
            <a:noFill/>
            <a:miter lim="800000"/>
            <a:headEnd/>
            <a:tailEnd/>
          </a:ln>
        </p:spPr>
      </p:pic>
      <p:pic>
        <p:nvPicPr>
          <p:cNvPr id="26629" name="Picture 3"/>
          <p:cNvPicPr>
            <a:picLocks noChangeAspect="1"/>
          </p:cNvPicPr>
          <p:nvPr/>
        </p:nvPicPr>
        <p:blipFill>
          <a:blip r:embed="rId4"/>
          <a:srcRect/>
          <a:stretch>
            <a:fillRect/>
          </a:stretch>
        </p:blipFill>
        <p:spPr bwMode="auto">
          <a:xfrm>
            <a:off x="304800" y="5410200"/>
            <a:ext cx="4343400" cy="1312863"/>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ChangeAspect="1"/>
          </p:cNvPicPr>
          <p:nvPr/>
        </p:nvPicPr>
        <p:blipFill>
          <a:blip r:embed="rId3"/>
          <a:srcRect/>
          <a:stretch>
            <a:fillRect/>
          </a:stretch>
        </p:blipFill>
        <p:spPr bwMode="auto">
          <a:xfrm>
            <a:off x="7167563" y="0"/>
            <a:ext cx="1976437" cy="1970548"/>
          </a:xfrm>
          <a:prstGeom prst="rect">
            <a:avLst/>
          </a:prstGeom>
          <a:noFill/>
          <a:ln w="9525">
            <a:noFill/>
            <a:miter lim="800000"/>
            <a:headEnd/>
            <a:tailEnd/>
          </a:ln>
        </p:spPr>
      </p:pic>
      <p:sp>
        <p:nvSpPr>
          <p:cNvPr id="20483" name="Title 1"/>
          <p:cNvSpPr>
            <a:spLocks noGrp="1"/>
          </p:cNvSpPr>
          <p:nvPr>
            <p:ph type="title"/>
          </p:nvPr>
        </p:nvSpPr>
        <p:spPr>
          <a:xfrm>
            <a:off x="457200" y="1219200"/>
            <a:ext cx="8229600" cy="609600"/>
          </a:xfrm>
        </p:spPr>
        <p:txBody>
          <a:bodyPr/>
          <a:lstStyle/>
          <a:p>
            <a:r>
              <a:rPr lang="en-US" sz="3200" dirty="0" smtClean="0"/>
              <a:t>Definition of ‘Primary Care’</a:t>
            </a:r>
          </a:p>
        </p:txBody>
      </p:sp>
      <p:sp>
        <p:nvSpPr>
          <p:cNvPr id="20484" name="Content Placeholder 2"/>
          <p:cNvSpPr>
            <a:spLocks noGrp="1"/>
          </p:cNvSpPr>
          <p:nvPr>
            <p:ph idx="1"/>
          </p:nvPr>
        </p:nvSpPr>
        <p:spPr>
          <a:xfrm>
            <a:off x="304800" y="2087562"/>
            <a:ext cx="8229600" cy="4389438"/>
          </a:xfrm>
        </p:spPr>
        <p:txBody>
          <a:bodyPr/>
          <a:lstStyle/>
          <a:p>
            <a:r>
              <a:rPr lang="en-US" dirty="0" smtClean="0"/>
              <a:t>The 1st level of contact with the medical care system provided primary care providers (e.g. office visits, emergency room visits and house calls) operating inside the larger context of primary health care</a:t>
            </a:r>
          </a:p>
          <a:p>
            <a:r>
              <a:rPr lang="en-US" dirty="0" smtClean="0"/>
              <a:t>In our current system, primary care is provided by family physicians, nurse practitioners, nurses, pharmacists, physiotherapists and dentists, among others</a:t>
            </a:r>
          </a:p>
          <a:p>
            <a:endParaRPr lang="en-US" dirty="0" smtClean="0"/>
          </a:p>
          <a:p>
            <a:pPr>
              <a:buNone/>
            </a:pPr>
            <a:endParaRPr lang="en-US" dirty="0" smtClean="0"/>
          </a:p>
          <a:p>
            <a:pPr>
              <a:buNone/>
            </a:pPr>
            <a:r>
              <a:rPr lang="en-US" dirty="0" smtClean="0"/>
              <a:t>Reference: http://</a:t>
            </a:r>
            <a:r>
              <a:rPr lang="en-US" dirty="0" err="1" smtClean="0"/>
              <a:t>www.toolkit.cfpc.ca/en/glossary.php</a:t>
            </a:r>
            <a:endParaRPr lang="en-US"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685800"/>
            <a:ext cx="8229600" cy="609600"/>
          </a:xfrm>
        </p:spPr>
        <p:txBody>
          <a:bodyPr/>
          <a:lstStyle/>
          <a:p>
            <a:pPr algn="ctr"/>
            <a:r>
              <a:rPr lang="en-US" sz="3200" dirty="0" smtClean="0"/>
              <a:t>Toronto Network of Specialized Care</a:t>
            </a:r>
            <a:endParaRPr lang="en-US" sz="3200" dirty="0"/>
          </a:p>
        </p:txBody>
      </p:sp>
      <p:sp>
        <p:nvSpPr>
          <p:cNvPr id="27651" name="Rectangle 3"/>
          <p:cNvSpPr>
            <a:spLocks noGrp="1" noChangeArrowheads="1"/>
          </p:cNvSpPr>
          <p:nvPr>
            <p:ph idx="1"/>
          </p:nvPr>
        </p:nvSpPr>
        <p:spPr>
          <a:xfrm>
            <a:off x="457200" y="1676400"/>
            <a:ext cx="8229600" cy="4389438"/>
          </a:xfrm>
        </p:spPr>
        <p:txBody>
          <a:bodyPr/>
          <a:lstStyle/>
          <a:p>
            <a:r>
              <a:rPr lang="en-US" dirty="0" smtClean="0"/>
              <a:t>Specialized </a:t>
            </a:r>
          </a:p>
          <a:p>
            <a:r>
              <a:rPr lang="en-US" dirty="0" smtClean="0"/>
              <a:t>Clinical services/supports</a:t>
            </a:r>
          </a:p>
          <a:p>
            <a:r>
              <a:rPr lang="en-US" dirty="0" smtClean="0"/>
              <a:t>Case management </a:t>
            </a:r>
          </a:p>
          <a:p>
            <a:r>
              <a:rPr lang="en-US" dirty="0" smtClean="0"/>
              <a:t>Crisis response &amp; transition supports</a:t>
            </a:r>
          </a:p>
          <a:p>
            <a:r>
              <a:rPr lang="en-US" dirty="0" smtClean="0"/>
              <a:t>Respite services </a:t>
            </a:r>
          </a:p>
          <a:p>
            <a:r>
              <a:rPr lang="en-US" dirty="0" smtClean="0"/>
              <a:t>Residential &amp; day treatment programs</a:t>
            </a:r>
          </a:p>
          <a:p>
            <a:r>
              <a:rPr lang="en-US" dirty="0" smtClean="0"/>
              <a:t>Inpatient &amp; outpatient hospital treatment programs</a:t>
            </a:r>
            <a:endParaRPr lang="en-US" dirty="0"/>
          </a:p>
        </p:txBody>
      </p:sp>
      <p:pic>
        <p:nvPicPr>
          <p:cNvPr id="27652" name="Picture 3"/>
          <p:cNvPicPr>
            <a:picLocks noChangeAspect="1"/>
          </p:cNvPicPr>
          <p:nvPr/>
        </p:nvPicPr>
        <p:blipFill>
          <a:blip r:embed="rId3"/>
          <a:srcRect/>
          <a:stretch>
            <a:fillRect/>
          </a:stretch>
        </p:blipFill>
        <p:spPr bwMode="auto">
          <a:xfrm>
            <a:off x="1676400" y="5562600"/>
            <a:ext cx="4038600" cy="1060450"/>
          </a:xfrm>
          <a:prstGeom prst="rect">
            <a:avLst/>
          </a:prstGeom>
          <a:noFill/>
          <a:ln w="9525">
            <a:noFill/>
            <a:miter lim="800000"/>
            <a:headEnd/>
            <a:tailEnd/>
          </a:ln>
        </p:spPr>
      </p:pic>
      <p:pic>
        <p:nvPicPr>
          <p:cNvPr id="27653" name="Picture 4"/>
          <p:cNvPicPr>
            <a:picLocks noChangeAspect="1"/>
          </p:cNvPicPr>
          <p:nvPr/>
        </p:nvPicPr>
        <p:blipFill>
          <a:blip r:embed="rId4"/>
          <a:srcRect/>
          <a:stretch>
            <a:fillRect/>
          </a:stretch>
        </p:blipFill>
        <p:spPr bwMode="auto">
          <a:xfrm>
            <a:off x="5986463" y="1520825"/>
            <a:ext cx="3081337" cy="23653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28600" y="685800"/>
            <a:ext cx="8229600" cy="609600"/>
          </a:xfrm>
        </p:spPr>
        <p:txBody>
          <a:bodyPr/>
          <a:lstStyle/>
          <a:p>
            <a:r>
              <a:rPr lang="en-US" sz="3200" dirty="0" smtClean="0"/>
              <a:t>Role of the Health Care Facilitator</a:t>
            </a:r>
            <a:endParaRPr lang="en-US" sz="3200" dirty="0"/>
          </a:p>
        </p:txBody>
      </p:sp>
      <p:sp>
        <p:nvSpPr>
          <p:cNvPr id="29699" name="Content Placeholder 2"/>
          <p:cNvSpPr>
            <a:spLocks noGrp="1"/>
          </p:cNvSpPr>
          <p:nvPr>
            <p:ph idx="1"/>
          </p:nvPr>
        </p:nvSpPr>
        <p:spPr>
          <a:xfrm>
            <a:off x="457200" y="1676400"/>
            <a:ext cx="8229600" cy="4876800"/>
          </a:xfrm>
        </p:spPr>
        <p:txBody>
          <a:bodyPr/>
          <a:lstStyle/>
          <a:p>
            <a:pPr>
              <a:spcAft>
                <a:spcPts val="1200"/>
              </a:spcAft>
            </a:pPr>
            <a:r>
              <a:rPr lang="en-US" sz="2400" dirty="0" smtClean="0"/>
              <a:t>Facilitate referrals &amp; linkages with</a:t>
            </a:r>
            <a:r>
              <a:rPr lang="en-CA" sz="2400" dirty="0" smtClean="0"/>
              <a:t> Family Health Teams, Community Health Centres, CCAC &amp; Long Term Care system</a:t>
            </a:r>
          </a:p>
          <a:p>
            <a:pPr>
              <a:spcAft>
                <a:spcPts val="1200"/>
              </a:spcAft>
            </a:pPr>
            <a:r>
              <a:rPr lang="en-CA" sz="2400" dirty="0" smtClean="0"/>
              <a:t>Toronto region – Clinical Conferencing</a:t>
            </a:r>
          </a:p>
          <a:p>
            <a:pPr>
              <a:spcAft>
                <a:spcPts val="1200"/>
              </a:spcAft>
            </a:pPr>
            <a:r>
              <a:rPr lang="en-CA" sz="2400" dirty="0" smtClean="0"/>
              <a:t>Promote linkages between health care professionals</a:t>
            </a:r>
            <a:endParaRPr lang="en-US" sz="2400" dirty="0" smtClean="0"/>
          </a:p>
          <a:p>
            <a:pPr>
              <a:spcAft>
                <a:spcPts val="1200"/>
              </a:spcAft>
            </a:pPr>
            <a:r>
              <a:rPr lang="en-US" sz="2400" dirty="0" smtClean="0"/>
              <a:t>Support care providers with implementing health care planning</a:t>
            </a:r>
          </a:p>
          <a:p>
            <a:pPr>
              <a:spcAft>
                <a:spcPts val="1800"/>
              </a:spcAft>
            </a:pPr>
            <a:r>
              <a:rPr lang="en-US" sz="2400" dirty="0" smtClean="0"/>
              <a:t>Identify &amp; develop strategies for navigating existing generic health services</a:t>
            </a:r>
          </a:p>
          <a:p>
            <a:r>
              <a:rPr lang="en-US" sz="2400" dirty="0" smtClean="0"/>
              <a:t>Support agencies &amp; Community Network of Specialize Care partners in developing health care networks</a:t>
            </a:r>
            <a:endParaRPr lang="en-US" sz="2400" dirty="0"/>
          </a:p>
        </p:txBody>
      </p:sp>
      <p:pic>
        <p:nvPicPr>
          <p:cNvPr id="29700" name="Picture 3"/>
          <p:cNvPicPr>
            <a:picLocks noChangeAspect="1"/>
          </p:cNvPicPr>
          <p:nvPr/>
        </p:nvPicPr>
        <p:blipFill>
          <a:blip r:embed="rId4"/>
          <a:srcRect/>
          <a:stretch>
            <a:fillRect/>
          </a:stretch>
        </p:blipFill>
        <p:spPr bwMode="auto">
          <a:xfrm>
            <a:off x="7070725" y="0"/>
            <a:ext cx="1812925" cy="15240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762000" y="0"/>
            <a:ext cx="8382000" cy="838200"/>
          </a:xfrm>
          <a:solidFill>
            <a:schemeClr val="bg1"/>
          </a:solidFill>
        </p:spPr>
        <p:txBody>
          <a:bodyPr/>
          <a:lstStyle/>
          <a:p>
            <a:pPr algn="ctr"/>
            <a:r>
              <a:rPr lang="en-US" sz="3200" b="1"/>
              <a:t>Case Example: Frequent ER Visitors</a:t>
            </a:r>
          </a:p>
        </p:txBody>
      </p:sp>
      <p:sp>
        <p:nvSpPr>
          <p:cNvPr id="37891" name="Content Placeholder 2"/>
          <p:cNvSpPr>
            <a:spLocks noGrp="1"/>
          </p:cNvSpPr>
          <p:nvPr>
            <p:ph idx="1"/>
          </p:nvPr>
        </p:nvSpPr>
        <p:spPr>
          <a:xfrm>
            <a:off x="457200" y="1066800"/>
            <a:ext cx="8229600" cy="5410200"/>
          </a:xfrm>
          <a:solidFill>
            <a:schemeClr val="bg1"/>
          </a:solidFill>
          <a:ln>
            <a:solidFill>
              <a:schemeClr val="tx1"/>
            </a:solidFill>
          </a:ln>
        </p:spPr>
        <p:txBody>
          <a:bodyPr/>
          <a:lstStyle/>
          <a:p>
            <a:pPr>
              <a:spcAft>
                <a:spcPts val="600"/>
              </a:spcAft>
            </a:pPr>
            <a:r>
              <a:rPr lang="en-US" sz="2400" dirty="0">
                <a:solidFill>
                  <a:schemeClr val="tx1"/>
                </a:solidFill>
              </a:rPr>
              <a:t>Paul is an 18-year-old adult with autism, severe/profound DD, seizure disorder &amp; pica</a:t>
            </a:r>
          </a:p>
          <a:p>
            <a:pPr>
              <a:spcAft>
                <a:spcPts val="600"/>
              </a:spcAft>
            </a:pPr>
            <a:r>
              <a:rPr lang="en-US" sz="2400" dirty="0">
                <a:solidFill>
                  <a:schemeClr val="tx1"/>
                </a:solidFill>
              </a:rPr>
              <a:t>Prescribed medications: </a:t>
            </a:r>
            <a:r>
              <a:rPr lang="en-US" sz="2400" dirty="0" err="1">
                <a:solidFill>
                  <a:schemeClr val="tx1"/>
                </a:solidFill>
              </a:rPr>
              <a:t>olanzapine</a:t>
            </a:r>
            <a:r>
              <a:rPr lang="en-US" sz="2400" dirty="0">
                <a:solidFill>
                  <a:schemeClr val="tx1"/>
                </a:solidFill>
              </a:rPr>
              <a:t>, </a:t>
            </a:r>
            <a:r>
              <a:rPr lang="en-US" sz="2400" dirty="0" err="1">
                <a:solidFill>
                  <a:schemeClr val="tx1"/>
                </a:solidFill>
              </a:rPr>
              <a:t>valproic</a:t>
            </a:r>
            <a:r>
              <a:rPr lang="en-US" sz="2400" dirty="0">
                <a:solidFill>
                  <a:schemeClr val="tx1"/>
                </a:solidFill>
              </a:rPr>
              <a:t> acid &amp; </a:t>
            </a:r>
            <a:r>
              <a:rPr lang="en-US" sz="2400" dirty="0" err="1">
                <a:solidFill>
                  <a:schemeClr val="tx1"/>
                </a:solidFill>
              </a:rPr>
              <a:t>dilantin</a:t>
            </a:r>
            <a:endParaRPr lang="en-US" sz="2400" dirty="0">
              <a:solidFill>
                <a:schemeClr val="tx1"/>
              </a:solidFill>
            </a:endParaRPr>
          </a:p>
          <a:p>
            <a:pPr>
              <a:spcAft>
                <a:spcPts val="600"/>
              </a:spcAft>
            </a:pPr>
            <a:r>
              <a:rPr lang="en-US" sz="2400" dirty="0">
                <a:solidFill>
                  <a:schemeClr val="tx1"/>
                </a:solidFill>
              </a:rPr>
              <a:t>History of pica since childhood but has escalated in the past 6 months along with episodes of severe aggression</a:t>
            </a:r>
          </a:p>
          <a:p>
            <a:pPr>
              <a:spcAft>
                <a:spcPts val="600"/>
              </a:spcAft>
            </a:pPr>
            <a:r>
              <a:rPr lang="en-US" sz="2400" dirty="0">
                <a:solidFill>
                  <a:schemeClr val="tx1"/>
                </a:solidFill>
              </a:rPr>
              <a:t>Paul was taken to local emergency department 6 times over the past 2 months with distress </a:t>
            </a:r>
            <a:r>
              <a:rPr lang="en-US" sz="2400" dirty="0" err="1">
                <a:solidFill>
                  <a:schemeClr val="tx1"/>
                </a:solidFill>
              </a:rPr>
              <a:t>behaviours</a:t>
            </a:r>
            <a:r>
              <a:rPr lang="en-US" sz="2400" dirty="0">
                <a:solidFill>
                  <a:schemeClr val="tx1"/>
                </a:solidFill>
              </a:rPr>
              <a:t> and the last 2 visits were related to ingesting vinyl gloves</a:t>
            </a:r>
          </a:p>
          <a:p>
            <a:pPr>
              <a:spcAft>
                <a:spcPts val="600"/>
              </a:spcAft>
            </a:pPr>
            <a:r>
              <a:rPr lang="en-US" sz="2400" dirty="0">
                <a:solidFill>
                  <a:schemeClr val="tx1"/>
                </a:solidFill>
              </a:rPr>
              <a:t>For each emergency visit, he was admitted overnight or for a few days, restrained in a crisis bed and sedated with IM injections of </a:t>
            </a:r>
            <a:r>
              <a:rPr lang="en-US" sz="2400" dirty="0" err="1">
                <a:solidFill>
                  <a:schemeClr val="tx1"/>
                </a:solidFill>
              </a:rPr>
              <a:t>olanzapine</a:t>
            </a:r>
            <a:r>
              <a:rPr lang="en-US" sz="2400" dirty="0">
                <a:solidFill>
                  <a:schemeClr val="tx1"/>
                </a:solidFill>
              </a:rPr>
              <a:t> and </a:t>
            </a:r>
            <a:r>
              <a:rPr lang="en-US" sz="2400" dirty="0" err="1">
                <a:solidFill>
                  <a:schemeClr val="tx1"/>
                </a:solidFill>
              </a:rPr>
              <a:t>haldol</a:t>
            </a:r>
            <a:r>
              <a:rPr lang="en-US" sz="2400" dirty="0">
                <a:solidFill>
                  <a:schemeClr val="tx1"/>
                </a:solidFill>
              </a:rPr>
              <a:t>, then discharged when aggression subsides</a:t>
            </a:r>
          </a:p>
          <a:p>
            <a:pPr>
              <a:spcAft>
                <a:spcPts val="600"/>
              </a:spcAft>
            </a:pPr>
            <a:r>
              <a:rPr lang="en-US" sz="2400" dirty="0">
                <a:solidFill>
                  <a:srgbClr val="0000FF"/>
                </a:solidFill>
              </a:rPr>
              <a:t>What could </a:t>
            </a:r>
            <a:r>
              <a:rPr lang="en-US" sz="2400" dirty="0" smtClean="0">
                <a:solidFill>
                  <a:srgbClr val="0000FF"/>
                </a:solidFill>
              </a:rPr>
              <a:t>care/service </a:t>
            </a:r>
            <a:r>
              <a:rPr lang="en-US" sz="2400" dirty="0">
                <a:solidFill>
                  <a:srgbClr val="0000FF"/>
                </a:solidFill>
              </a:rPr>
              <a:t>providers advocate for?</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838200" y="-76200"/>
            <a:ext cx="8229600" cy="792162"/>
          </a:xfrm>
          <a:solidFill>
            <a:schemeClr val="bg1"/>
          </a:solidFill>
        </p:spPr>
        <p:txBody>
          <a:bodyPr/>
          <a:lstStyle/>
          <a:p>
            <a:pPr algn="ctr" eaLnBrk="1" hangingPunct="1"/>
            <a:r>
              <a:rPr lang="en-CA" sz="3200" b="1" dirty="0"/>
              <a:t>Case Example – Access Barriers</a:t>
            </a:r>
            <a:endParaRPr lang="en-CA" sz="3200" b="1" i="1" dirty="0"/>
          </a:p>
        </p:txBody>
      </p:sp>
      <p:sp>
        <p:nvSpPr>
          <p:cNvPr id="38915" name="Rectangle 3"/>
          <p:cNvSpPr>
            <a:spLocks noGrp="1" noChangeArrowheads="1"/>
          </p:cNvSpPr>
          <p:nvPr>
            <p:ph type="body" idx="1"/>
          </p:nvPr>
        </p:nvSpPr>
        <p:spPr>
          <a:xfrm>
            <a:off x="381000" y="990600"/>
            <a:ext cx="8229600" cy="5410200"/>
          </a:xfrm>
          <a:solidFill>
            <a:schemeClr val="bg1"/>
          </a:solidFill>
          <a:ln>
            <a:solidFill>
              <a:schemeClr val="tx1"/>
            </a:solidFill>
          </a:ln>
        </p:spPr>
        <p:txBody>
          <a:bodyPr/>
          <a:lstStyle/>
          <a:p>
            <a:pPr eaLnBrk="1" hangingPunct="1">
              <a:lnSpc>
                <a:spcPct val="90000"/>
              </a:lnSpc>
            </a:pPr>
            <a:r>
              <a:rPr lang="en-US" sz="2400" dirty="0">
                <a:solidFill>
                  <a:schemeClr val="tx1"/>
                </a:solidFill>
              </a:rPr>
              <a:t>Laura is a 52-year-old woman with mild/moderate DD of unknown etiology, anorexia nervosa &amp; query dementia</a:t>
            </a:r>
          </a:p>
          <a:p>
            <a:pPr eaLnBrk="1" hangingPunct="1">
              <a:lnSpc>
                <a:spcPct val="90000"/>
              </a:lnSpc>
            </a:pPr>
            <a:r>
              <a:rPr lang="en-US" sz="2400" dirty="0">
                <a:solidFill>
                  <a:schemeClr val="tx1"/>
                </a:solidFill>
              </a:rPr>
              <a:t>Her BMI is 13.8 kg/m</a:t>
            </a:r>
            <a:r>
              <a:rPr lang="en-US" sz="2400" baseline="30000" dirty="0">
                <a:solidFill>
                  <a:schemeClr val="tx1"/>
                </a:solidFill>
              </a:rPr>
              <a:t>2</a:t>
            </a:r>
          </a:p>
          <a:p>
            <a:pPr eaLnBrk="1" hangingPunct="1">
              <a:lnSpc>
                <a:spcPct val="90000"/>
              </a:lnSpc>
            </a:pPr>
            <a:r>
              <a:rPr lang="en-US" sz="2400" dirty="0">
                <a:solidFill>
                  <a:schemeClr val="tx1"/>
                </a:solidFill>
              </a:rPr>
              <a:t>She lived in semi-independent living residential program for the past 5 years but caregivers notices a more severe decline in weight and mental health in the past 2 years</a:t>
            </a:r>
          </a:p>
          <a:p>
            <a:pPr eaLnBrk="1" hangingPunct="1">
              <a:lnSpc>
                <a:spcPct val="90000"/>
              </a:lnSpc>
            </a:pPr>
            <a:r>
              <a:rPr lang="en-US" sz="2400" dirty="0">
                <a:solidFill>
                  <a:schemeClr val="tx1"/>
                </a:solidFill>
              </a:rPr>
              <a:t>Caregivers take her to Emergency department but she is admitted only for re-hydration then discharged next day</a:t>
            </a:r>
          </a:p>
          <a:p>
            <a:pPr eaLnBrk="1" hangingPunct="1">
              <a:lnSpc>
                <a:spcPct val="90000"/>
              </a:lnSpc>
            </a:pPr>
            <a:r>
              <a:rPr lang="en-US" sz="2400" dirty="0">
                <a:solidFill>
                  <a:schemeClr val="tx1"/>
                </a:solidFill>
              </a:rPr>
              <a:t>Her family physician referred her to hospital eating disorders programs but the referral is declined due to DD</a:t>
            </a:r>
          </a:p>
          <a:p>
            <a:pPr eaLnBrk="1" hangingPunct="1">
              <a:lnSpc>
                <a:spcPct val="90000"/>
              </a:lnSpc>
              <a:spcAft>
                <a:spcPts val="1800"/>
              </a:spcAft>
            </a:pPr>
            <a:r>
              <a:rPr lang="en-US" sz="2400" dirty="0">
                <a:solidFill>
                  <a:schemeClr val="tx1"/>
                </a:solidFill>
              </a:rPr>
              <a:t>CCAC referral for dietician is also declined with response being that she should be referred to an eating disorders program</a:t>
            </a:r>
          </a:p>
          <a:p>
            <a:pPr eaLnBrk="1" hangingPunct="1">
              <a:lnSpc>
                <a:spcPct val="90000"/>
              </a:lnSpc>
            </a:pPr>
            <a:r>
              <a:rPr lang="en-US" sz="2400" dirty="0">
                <a:solidFill>
                  <a:srgbClr val="0000FF"/>
                </a:solidFill>
              </a:rPr>
              <a:t>What could </a:t>
            </a:r>
            <a:r>
              <a:rPr lang="en-US" sz="2400" dirty="0" smtClean="0">
                <a:solidFill>
                  <a:srgbClr val="0000FF"/>
                </a:solidFill>
              </a:rPr>
              <a:t>care/service </a:t>
            </a:r>
            <a:r>
              <a:rPr lang="en-US" sz="2400" dirty="0">
                <a:solidFill>
                  <a:srgbClr val="0000FF"/>
                </a:solidFill>
              </a:rPr>
              <a:t>providers advocate for?</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Your Examples?</a:t>
            </a:r>
            <a:endParaRPr lang="en-US" dirty="0"/>
          </a:p>
        </p:txBody>
      </p:sp>
      <p:pic>
        <p:nvPicPr>
          <p:cNvPr id="4" name="Picture 3"/>
          <p:cNvPicPr>
            <a:picLocks noChangeAspect="1"/>
          </p:cNvPicPr>
          <p:nvPr/>
        </p:nvPicPr>
        <p:blipFill>
          <a:blip r:embed="rId2"/>
          <a:stretch>
            <a:fillRect/>
          </a:stretch>
        </p:blipFill>
        <p:spPr>
          <a:xfrm>
            <a:off x="1771650" y="1848708"/>
            <a:ext cx="5391150" cy="4856892"/>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6019800" y="2590800"/>
            <a:ext cx="2743200" cy="1447800"/>
          </a:xfrm>
        </p:spPr>
        <p:txBody>
          <a:bodyPr/>
          <a:lstStyle/>
          <a:p>
            <a:pPr algn="ctr"/>
            <a:r>
              <a:rPr lang="en-US" sz="3200" dirty="0" smtClean="0"/>
              <a:t>“Death </a:t>
            </a:r>
            <a:r>
              <a:rPr lang="en-US" sz="3200" dirty="0"/>
              <a:t>By </a:t>
            </a:r>
            <a:r>
              <a:rPr lang="en-US" sz="3200" dirty="0" smtClean="0"/>
              <a:t>Indifference”</a:t>
            </a:r>
            <a:endParaRPr lang="en-US" sz="3200" dirty="0"/>
          </a:p>
        </p:txBody>
      </p:sp>
      <p:pic>
        <p:nvPicPr>
          <p:cNvPr id="40963" name="Picture 3"/>
          <p:cNvPicPr>
            <a:picLocks noChangeAspect="1"/>
          </p:cNvPicPr>
          <p:nvPr/>
        </p:nvPicPr>
        <p:blipFill>
          <a:blip r:embed="rId2"/>
          <a:srcRect/>
          <a:stretch>
            <a:fillRect/>
          </a:stretch>
        </p:blipFill>
        <p:spPr bwMode="auto">
          <a:xfrm>
            <a:off x="838200" y="-1"/>
            <a:ext cx="5098473" cy="6400801"/>
          </a:xfrm>
          <a:prstGeom prst="rect">
            <a:avLst/>
          </a:prstGeom>
          <a:noFill/>
          <a:ln w="9525">
            <a:solidFill>
              <a:schemeClr val="tx1"/>
            </a:solidFill>
            <a:miter lim="800000"/>
            <a:headEnd/>
            <a:tailEnd/>
          </a:ln>
        </p:spPr>
      </p:pic>
      <p:sp>
        <p:nvSpPr>
          <p:cNvPr id="5" name="TextBox 4"/>
          <p:cNvSpPr txBox="1"/>
          <p:nvPr/>
        </p:nvSpPr>
        <p:spPr>
          <a:xfrm>
            <a:off x="228600" y="6400800"/>
            <a:ext cx="8715375" cy="400050"/>
          </a:xfrm>
          <a:prstGeom prst="rect">
            <a:avLst/>
          </a:prstGeom>
          <a:noFill/>
        </p:spPr>
        <p:txBody>
          <a:bodyPr wrap="none">
            <a:spAutoFit/>
          </a:bodyPr>
          <a:lstStyle/>
          <a:p>
            <a:pPr algn="ctr">
              <a:defRPr/>
            </a:pPr>
            <a:r>
              <a:rPr lang="en-US" sz="2000" dirty="0" err="1">
                <a:latin typeface="+mj-lt"/>
              </a:rPr>
              <a:t>http://www.mencap.org.uk/campaigns/take-action/death-indifference</a:t>
            </a:r>
            <a:endParaRPr lang="en-US" sz="2000" dirty="0">
              <a:latin typeface="+mj-lt"/>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5"/>
          <p:cNvSpPr>
            <a:spLocks noGrp="1"/>
          </p:cNvSpPr>
          <p:nvPr>
            <p:ph type="title"/>
          </p:nvPr>
        </p:nvSpPr>
        <p:spPr/>
        <p:txBody>
          <a:bodyPr/>
          <a:lstStyle/>
          <a:p>
            <a:r>
              <a:rPr lang="en-US" dirty="0" smtClean="0"/>
              <a:t>Questions or Comments?</a:t>
            </a:r>
            <a:endParaRPr lang="en-US" dirty="0"/>
          </a:p>
        </p:txBody>
      </p:sp>
      <p:pic>
        <p:nvPicPr>
          <p:cNvPr id="101379" name="Picture 3"/>
          <p:cNvPicPr>
            <a:picLocks noChangeAspect="1"/>
          </p:cNvPicPr>
          <p:nvPr/>
        </p:nvPicPr>
        <p:blipFill>
          <a:blip r:embed="rId3"/>
          <a:srcRect/>
          <a:stretch>
            <a:fillRect/>
          </a:stretch>
        </p:blipFill>
        <p:spPr bwMode="auto">
          <a:xfrm>
            <a:off x="4654550" y="2303462"/>
            <a:ext cx="4032250" cy="4021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smtClean="0"/>
              <a:t>Resources</a:t>
            </a:r>
            <a:endParaRPr lang="en-US"/>
          </a:p>
        </p:txBody>
      </p:sp>
      <p:sp>
        <p:nvSpPr>
          <p:cNvPr id="105475" name="Rectangle 3"/>
          <p:cNvSpPr>
            <a:spLocks noGrp="1" noChangeArrowheads="1"/>
          </p:cNvSpPr>
          <p:nvPr>
            <p:ph idx="1"/>
          </p:nvPr>
        </p:nvSpPr>
        <p:spPr/>
        <p:txBody>
          <a:bodyPr/>
          <a:lstStyle/>
          <a:p>
            <a:r>
              <a:rPr lang="en-US" dirty="0" smtClean="0"/>
              <a:t>Surrey Place Centre website</a:t>
            </a:r>
          </a:p>
          <a:p>
            <a:pPr lvl="1"/>
            <a:r>
              <a:rPr lang="en-US" dirty="0" err="1" smtClean="0"/>
              <a:t>www.surreyplace.on.ca</a:t>
            </a:r>
            <a:endParaRPr lang="en-US" dirty="0" smtClean="0"/>
          </a:p>
          <a:p>
            <a:pPr lvl="1"/>
            <a:endParaRPr lang="en-US" dirty="0" smtClean="0"/>
          </a:p>
          <a:p>
            <a:r>
              <a:rPr lang="en-US" dirty="0" smtClean="0"/>
              <a:t>DSO Toronto Region Website</a:t>
            </a:r>
          </a:p>
          <a:p>
            <a:r>
              <a:rPr lang="en-US" dirty="0" smtClean="0"/>
              <a:t>	-  http://</a:t>
            </a:r>
            <a:r>
              <a:rPr lang="en-US" dirty="0" err="1" smtClean="0"/>
              <a:t>www.surreyplace.on.ca/dso/index.html</a:t>
            </a:r>
            <a:endParaRPr lang="en-US" dirty="0" smtClean="0"/>
          </a:p>
          <a:p>
            <a:endParaRPr lang="en-US" dirty="0" smtClean="0"/>
          </a:p>
          <a:p>
            <a:r>
              <a:rPr lang="en-US" dirty="0" smtClean="0"/>
              <a:t>Community Networks of Specialized Care</a:t>
            </a:r>
          </a:p>
          <a:p>
            <a:pPr lvl="1"/>
            <a:r>
              <a:rPr lang="en-US" dirty="0" err="1" smtClean="0"/>
              <a:t>http://www.community-networks.ca</a:t>
            </a:r>
            <a:endParaRPr lang="en-US" dirty="0"/>
          </a:p>
        </p:txBody>
      </p:sp>
      <p:pic>
        <p:nvPicPr>
          <p:cNvPr id="105476" name="Picture 7" descr="Surrey Place Center - Enhancing Quality of Life for People With Developmental Disabilities">
            <a:hlinkClick r:id="rId3"/>
          </p:cNvPr>
          <p:cNvPicPr>
            <a:picLocks noChangeAspect="1" noChangeArrowheads="1"/>
          </p:cNvPicPr>
          <p:nvPr/>
        </p:nvPicPr>
        <p:blipFill>
          <a:blip r:embed="rId4"/>
          <a:srcRect/>
          <a:stretch>
            <a:fillRect/>
          </a:stretch>
        </p:blipFill>
        <p:spPr bwMode="auto">
          <a:xfrm>
            <a:off x="6781800" y="457200"/>
            <a:ext cx="1152525" cy="1181100"/>
          </a:xfrm>
          <a:prstGeom prst="rect">
            <a:avLst/>
          </a:prstGeom>
          <a:noFill/>
          <a:ln w="9525">
            <a:noFill/>
            <a:miter lim="800000"/>
            <a:headEnd/>
            <a:tailEnd/>
          </a:ln>
        </p:spPr>
      </p:pic>
      <p:pic>
        <p:nvPicPr>
          <p:cNvPr id="105477" name="Picture 3"/>
          <p:cNvPicPr>
            <a:picLocks noChangeAspect="1"/>
          </p:cNvPicPr>
          <p:nvPr/>
        </p:nvPicPr>
        <p:blipFill>
          <a:blip r:embed="rId5"/>
          <a:srcRect/>
          <a:stretch>
            <a:fillRect/>
          </a:stretch>
        </p:blipFill>
        <p:spPr bwMode="auto">
          <a:xfrm>
            <a:off x="6019800" y="5319712"/>
            <a:ext cx="2819400" cy="852488"/>
          </a:xfrm>
          <a:prstGeom prst="rect">
            <a:avLst/>
          </a:prstGeom>
          <a:noFill/>
          <a:ln w="9525">
            <a:noFill/>
            <a:miter lim="800000"/>
            <a:headEnd/>
            <a:tailEnd/>
          </a:ln>
        </p:spPr>
      </p:pic>
      <p:pic>
        <p:nvPicPr>
          <p:cNvPr id="105478" name="Picture 2"/>
          <p:cNvPicPr>
            <a:picLocks noChangeAspect="1"/>
          </p:cNvPicPr>
          <p:nvPr/>
        </p:nvPicPr>
        <p:blipFill>
          <a:blip r:embed="rId6"/>
          <a:srcRect/>
          <a:stretch>
            <a:fillRect/>
          </a:stretch>
        </p:blipFill>
        <p:spPr bwMode="auto">
          <a:xfrm>
            <a:off x="6477000" y="2501900"/>
            <a:ext cx="2209800" cy="9271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Evaluation</a:t>
            </a:r>
          </a:p>
        </p:txBody>
      </p:sp>
      <p:sp>
        <p:nvSpPr>
          <p:cNvPr id="3" name="Content Placeholder 2"/>
          <p:cNvSpPr>
            <a:spLocks noGrp="1"/>
          </p:cNvSpPr>
          <p:nvPr>
            <p:ph idx="1"/>
          </p:nvPr>
        </p:nvSpPr>
        <p:spPr/>
        <p:txBody>
          <a:bodyPr/>
          <a:lstStyle/>
          <a:p>
            <a:r>
              <a:rPr lang="en-US" sz="2800" dirty="0"/>
              <a:t>Please complete the survey here </a:t>
            </a:r>
            <a:r>
              <a:rPr lang="en-US" sz="2800" u="sng" dirty="0">
                <a:solidFill>
                  <a:srgbClr val="242424"/>
                </a:solidFill>
                <a:hlinkClick r:id="rId2"/>
              </a:rPr>
              <a:t>https://</a:t>
            </a:r>
            <a:r>
              <a:rPr lang="en-US" sz="2800" u="sng" dirty="0" smtClean="0">
                <a:solidFill>
                  <a:srgbClr val="242424"/>
                </a:solidFill>
                <a:hlinkClick r:id="rId2"/>
              </a:rPr>
              <a:t>www.surveymonkey.com/s/6DBDJ2S</a:t>
            </a:r>
            <a:r>
              <a:rPr lang="en-US" sz="2800" dirty="0" smtClean="0">
                <a:solidFill>
                  <a:srgbClr val="242424"/>
                </a:solidFill>
              </a:rPr>
              <a:t> </a:t>
            </a:r>
            <a:r>
              <a:rPr lang="en-US" sz="2800" dirty="0"/>
              <a:t>to provide additional feedback.</a:t>
            </a:r>
          </a:p>
          <a:p>
            <a:r>
              <a:rPr lang="en-US" sz="2800" dirty="0"/>
              <a:t>If you have an app for a QR reader on your smartphone, use the following code to complete the evaluation right now</a:t>
            </a:r>
          </a:p>
          <a:p>
            <a:endParaRPr lang="en-CA" sz="24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313237"/>
            <a:ext cx="2676525" cy="216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412339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Educational Opportunity</a:t>
            </a:r>
            <a:endParaRPr lang="en-CA" dirty="0"/>
          </a:p>
        </p:txBody>
      </p:sp>
      <p:sp>
        <p:nvSpPr>
          <p:cNvPr id="3" name="Content Placeholder 2"/>
          <p:cNvSpPr>
            <a:spLocks noGrp="1"/>
          </p:cNvSpPr>
          <p:nvPr>
            <p:ph idx="1"/>
          </p:nvPr>
        </p:nvSpPr>
        <p:spPr/>
        <p:txBody>
          <a:bodyPr/>
          <a:lstStyle/>
          <a:p>
            <a:r>
              <a:rPr lang="en-US" sz="2800" dirty="0"/>
              <a:t>Please also check out information about the upcoming Heath and Wellbeing in Developmental Disabilities conference at </a:t>
            </a:r>
            <a:r>
              <a:rPr lang="en-US" sz="2800" dirty="0">
                <a:hlinkClick r:id="rId2"/>
              </a:rPr>
              <a:t>http://www.healthandwellbeingindd.ca/</a:t>
            </a:r>
            <a:r>
              <a:rPr lang="en-US" sz="2800" dirty="0"/>
              <a:t>; the conference welcomes abstract/poster submissions from students (due by Mar 31, 2013) and offers a reduced registration fee for students.</a:t>
            </a:r>
            <a:endParaRPr lang="en-CA" sz="2800" dirty="0"/>
          </a:p>
          <a:p>
            <a:endParaRPr lang="en-CA" sz="2800" dirty="0"/>
          </a:p>
        </p:txBody>
      </p:sp>
    </p:spTree>
    <p:extLst>
      <p:ext uri="{BB962C8B-B14F-4D97-AF65-F5344CB8AC3E}">
        <p14:creationId xmlns:p14="http://schemas.microsoft.com/office/powerpoint/2010/main" val="33395018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8229600" cy="838200"/>
          </a:xfrm>
          <a:solidFill>
            <a:schemeClr val="bg1"/>
          </a:solidFill>
        </p:spPr>
        <p:txBody>
          <a:bodyPr/>
          <a:lstStyle/>
          <a:p>
            <a:pPr algn="ctr"/>
            <a:r>
              <a:rPr lang="en-US" sz="3200" dirty="0" smtClean="0"/>
              <a:t>Definition of Intellectual Disability</a:t>
            </a:r>
            <a:endParaRPr lang="en-US" sz="3200" dirty="0"/>
          </a:p>
        </p:txBody>
      </p:sp>
      <p:sp>
        <p:nvSpPr>
          <p:cNvPr id="3" name="Content Placeholder 2"/>
          <p:cNvSpPr>
            <a:spLocks noGrp="1"/>
          </p:cNvSpPr>
          <p:nvPr>
            <p:ph idx="1"/>
          </p:nvPr>
        </p:nvSpPr>
        <p:spPr>
          <a:xfrm>
            <a:off x="457200" y="914400"/>
            <a:ext cx="8229600" cy="5638800"/>
          </a:xfrm>
        </p:spPr>
        <p:txBody>
          <a:bodyPr/>
          <a:lstStyle/>
          <a:p>
            <a:pPr>
              <a:spcAft>
                <a:spcPts val="1200"/>
              </a:spcAft>
            </a:pPr>
            <a:r>
              <a:rPr lang="en-US" sz="2400" dirty="0" smtClean="0"/>
              <a:t>The American Psychiatric Association defined intellectual disabilities as significantly below average intellectual &amp; adaptive functioning with onset before age 18 years (DSM-IV-TR, 2000) </a:t>
            </a:r>
          </a:p>
          <a:p>
            <a:pPr>
              <a:spcAft>
                <a:spcPts val="1200"/>
              </a:spcAft>
            </a:pPr>
            <a:r>
              <a:rPr lang="en-US" sz="2400" dirty="0" smtClean="0"/>
              <a:t>General intellectual functioning is measured by an individually administered standardized test of intelligence that results in an overall intelligence quotient (IQ) for the individual </a:t>
            </a:r>
          </a:p>
          <a:p>
            <a:pPr>
              <a:spcAft>
                <a:spcPts val="1200"/>
              </a:spcAft>
            </a:pPr>
            <a:r>
              <a:rPr lang="en-US" sz="2400" dirty="0" smtClean="0"/>
              <a:t>Criteria is an IQ score of 70 or below</a:t>
            </a:r>
          </a:p>
          <a:p>
            <a:r>
              <a:rPr lang="en-US" sz="2400" dirty="0" smtClean="0"/>
              <a:t>Adaptive behavior refers to the effectiveness with which an individual meets demands of daily living for individuals of his/her age &amp; cultural group, e.g. skills for eating &amp; dressing, communication, socialization &amp; responsibility</a:t>
            </a:r>
          </a:p>
          <a:p>
            <a:endParaRPr lang="en-US" sz="2400" dirty="0" smtClean="0"/>
          </a:p>
          <a:p>
            <a:pPr>
              <a:buNone/>
            </a:pPr>
            <a:r>
              <a:rPr lang="en-US" sz="2200" dirty="0" smtClean="0"/>
              <a:t>Reference: http://</a:t>
            </a:r>
            <a:r>
              <a:rPr lang="en-US" sz="2200" dirty="0" err="1" smtClean="0"/>
              <a:t>thenadd.org</a:t>
            </a:r>
            <a:r>
              <a:rPr lang="en-US" sz="2200" dirty="0" smtClean="0"/>
              <a:t>/resources/information-on-dual-diagnosis</a:t>
            </a:r>
            <a:endParaRPr lang="en-US" sz="22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3"/>
          <p:cNvSpPr>
            <a:spLocks noGrp="1"/>
          </p:cNvSpPr>
          <p:nvPr>
            <p:ph type="title"/>
          </p:nvPr>
        </p:nvSpPr>
        <p:spPr>
          <a:xfrm>
            <a:off x="457200" y="990600"/>
            <a:ext cx="8229600" cy="533400"/>
          </a:xfrm>
        </p:spPr>
        <p:txBody>
          <a:bodyPr/>
          <a:lstStyle/>
          <a:p>
            <a:r>
              <a:rPr lang="en-US" sz="3200"/>
              <a:t>Concluding Remarks</a:t>
            </a:r>
          </a:p>
        </p:txBody>
      </p:sp>
      <p:pic>
        <p:nvPicPr>
          <p:cNvPr id="44035" name="Picture 6"/>
          <p:cNvPicPr>
            <a:picLocks noChangeAspect="1"/>
          </p:cNvPicPr>
          <p:nvPr/>
        </p:nvPicPr>
        <p:blipFill>
          <a:blip r:embed="rId3"/>
          <a:srcRect/>
          <a:stretch>
            <a:fillRect/>
          </a:stretch>
        </p:blipFill>
        <p:spPr bwMode="auto">
          <a:xfrm>
            <a:off x="2667000" y="2286000"/>
            <a:ext cx="3810000" cy="3810000"/>
          </a:xfrm>
          <a:prstGeom prst="rect">
            <a:avLst/>
          </a:prstGeom>
          <a:solidFill>
            <a:schemeClr val="accent1"/>
          </a:solid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3"/>
          <p:cNvSpPr>
            <a:spLocks noGrp="1" noChangeArrowheads="1"/>
          </p:cNvSpPr>
          <p:nvPr>
            <p:ph idx="1"/>
          </p:nvPr>
        </p:nvSpPr>
        <p:spPr>
          <a:xfrm>
            <a:off x="533400" y="1676400"/>
            <a:ext cx="8229600" cy="2286000"/>
          </a:xfrm>
        </p:spPr>
        <p:txBody>
          <a:bodyPr/>
          <a:lstStyle/>
          <a:p>
            <a:pPr algn="ctr" eaLnBrk="1" hangingPunct="1">
              <a:lnSpc>
                <a:spcPct val="90000"/>
              </a:lnSpc>
              <a:buFontTx/>
              <a:buNone/>
            </a:pPr>
            <a:r>
              <a:rPr lang="en-US" b="1" dirty="0" smtClean="0">
                <a:solidFill>
                  <a:srgbClr val="0000FF"/>
                </a:solidFill>
                <a:ea typeface="ＭＳ Ｐゴシック" charset="-128"/>
              </a:rPr>
              <a:t>Contact:</a:t>
            </a:r>
          </a:p>
          <a:p>
            <a:pPr algn="ctr" eaLnBrk="1" hangingPunct="1">
              <a:lnSpc>
                <a:spcPct val="90000"/>
              </a:lnSpc>
              <a:buFontTx/>
              <a:buNone/>
            </a:pPr>
            <a:endParaRPr lang="en-CA" dirty="0" smtClean="0">
              <a:ea typeface="ＭＳ Ｐゴシック" charset="-128"/>
            </a:endParaRPr>
          </a:p>
          <a:p>
            <a:pPr algn="ctr" eaLnBrk="1" hangingPunct="1">
              <a:lnSpc>
                <a:spcPct val="90000"/>
              </a:lnSpc>
              <a:buFontTx/>
              <a:buNone/>
            </a:pPr>
            <a:r>
              <a:rPr lang="en-CA" sz="2400" dirty="0" smtClean="0">
                <a:ea typeface="ＭＳ Ｐゴシック" charset="-128"/>
              </a:rPr>
              <a:t>Angie Gonzales</a:t>
            </a:r>
          </a:p>
          <a:p>
            <a:pPr algn="ctr" eaLnBrk="1" hangingPunct="1">
              <a:lnSpc>
                <a:spcPct val="90000"/>
              </a:lnSpc>
              <a:buFontTx/>
              <a:buNone/>
            </a:pPr>
            <a:r>
              <a:rPr lang="en-CA" sz="2400" dirty="0" err="1" smtClean="0">
                <a:ea typeface="ＭＳ Ｐゴシック" charset="-128"/>
              </a:rPr>
              <a:t>angela.gonzales@surreyplace.on.ca</a:t>
            </a:r>
            <a:endParaRPr lang="en-CA" sz="2400" dirty="0" smtClean="0">
              <a:ea typeface="ＭＳ Ｐゴシック" charset="-128"/>
            </a:endParaRPr>
          </a:p>
          <a:p>
            <a:pPr algn="ctr" eaLnBrk="1" hangingPunct="1">
              <a:lnSpc>
                <a:spcPct val="90000"/>
              </a:lnSpc>
              <a:buFontTx/>
              <a:buNone/>
            </a:pPr>
            <a:r>
              <a:rPr lang="en-CA" sz="2400" dirty="0" smtClean="0">
                <a:ea typeface="ＭＳ Ｐゴシック" charset="-128"/>
              </a:rPr>
              <a:t>Phone 416.925.5141 ext. 3114</a:t>
            </a:r>
          </a:p>
        </p:txBody>
      </p:sp>
      <p:sp>
        <p:nvSpPr>
          <p:cNvPr id="3" name="Rectangle 2"/>
          <p:cNvSpPr/>
          <p:nvPr/>
        </p:nvSpPr>
        <p:spPr>
          <a:xfrm>
            <a:off x="2286000" y="762000"/>
            <a:ext cx="4518694" cy="923330"/>
          </a:xfrm>
          <a:prstGeom prst="rect">
            <a:avLst/>
          </a:prstGeom>
        </p:spPr>
        <p:txBody>
          <a:bodyPr>
            <a:spAutoFit/>
          </a:bodyPr>
          <a:lstStyle/>
          <a:p>
            <a:pPr algn="ctr">
              <a:defRPr/>
            </a:pPr>
            <a:r>
              <a:rPr lang="en-US" sz="5400" kern="10" dirty="0">
                <a:ln w="25400">
                  <a:solidFill>
                    <a:srgbClr val="FDB714"/>
                  </a:solidFill>
                  <a:round/>
                  <a:headEnd/>
                  <a:tailEnd/>
                </a:ln>
                <a:solidFill>
                  <a:srgbClr val="00B0DE"/>
                </a:solidFill>
                <a:effectLst>
                  <a:outerShdw dist="125724" dir="18900000" algn="ctr" rotWithShape="0">
                    <a:srgbClr val="000099"/>
                  </a:outerShdw>
                </a:effectLst>
                <a:latin typeface="Arial Rounded MT Bold"/>
                <a:ea typeface="+mn-ea"/>
                <a:cs typeface="Arial" charset="0"/>
              </a:rPr>
              <a:t>Thank You!</a:t>
            </a:r>
          </a:p>
        </p:txBody>
      </p:sp>
      <p:pic>
        <p:nvPicPr>
          <p:cNvPr id="103429" name="Picture 5"/>
          <p:cNvPicPr>
            <a:picLocks noChangeAspect="1"/>
          </p:cNvPicPr>
          <p:nvPr/>
        </p:nvPicPr>
        <p:blipFill>
          <a:blip r:embed="rId3"/>
          <a:srcRect/>
          <a:stretch>
            <a:fillRect/>
          </a:stretch>
        </p:blipFill>
        <p:spPr bwMode="auto">
          <a:xfrm>
            <a:off x="0" y="3962400"/>
            <a:ext cx="9144000"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p:nvPr>
        </p:nvSpPr>
        <p:spPr>
          <a:xfrm>
            <a:off x="457200" y="609600"/>
            <a:ext cx="8229600" cy="609600"/>
          </a:xfrm>
        </p:spPr>
        <p:txBody>
          <a:bodyPr/>
          <a:lstStyle/>
          <a:p>
            <a:r>
              <a:rPr lang="en-CA" sz="2600" dirty="0" smtClean="0"/>
              <a:t>Selected Primary Care References</a:t>
            </a:r>
            <a:endParaRPr lang="en-US" sz="2600" dirty="0" smtClean="0"/>
          </a:p>
        </p:txBody>
      </p:sp>
      <p:sp>
        <p:nvSpPr>
          <p:cNvPr id="46083" name="Rectangle 3"/>
          <p:cNvSpPr>
            <a:spLocks noGrp="1"/>
          </p:cNvSpPr>
          <p:nvPr>
            <p:ph idx="1"/>
          </p:nvPr>
        </p:nvSpPr>
        <p:spPr>
          <a:xfrm>
            <a:off x="457200" y="1371600"/>
            <a:ext cx="8229600" cy="5029200"/>
          </a:xfrm>
        </p:spPr>
        <p:txBody>
          <a:bodyPr/>
          <a:lstStyle/>
          <a:p>
            <a:r>
              <a:rPr lang="en-CA" sz="2400" dirty="0" smtClean="0"/>
              <a:t>Bradley, E. and </a:t>
            </a:r>
            <a:r>
              <a:rPr lang="en-CA" sz="2400" dirty="0" err="1" smtClean="0"/>
              <a:t>Hollins</a:t>
            </a:r>
            <a:r>
              <a:rPr lang="en-CA" sz="2400" dirty="0" smtClean="0"/>
              <a:t>, S. (2010).  Assessment of patients with intellectual disabilities.  Psychiatric Clinical Skills.  Toronto: Centre for Addiction and Mental Health.</a:t>
            </a:r>
          </a:p>
          <a:p>
            <a:r>
              <a:rPr lang="en-US" sz="2400" dirty="0" err="1" smtClean="0"/>
              <a:t>Balogh</a:t>
            </a:r>
            <a:r>
              <a:rPr lang="en-US" sz="2400" dirty="0" smtClean="0"/>
              <a:t>, R., Brownell, M., Ouellette-Kuntz, H., &amp; </a:t>
            </a:r>
            <a:r>
              <a:rPr lang="en-US" sz="2400" dirty="0" err="1" smtClean="0"/>
              <a:t>Colantonio</a:t>
            </a:r>
            <a:r>
              <a:rPr lang="en-US" sz="2400" dirty="0" smtClean="0"/>
              <a:t>, A. (2010).  </a:t>
            </a:r>
            <a:r>
              <a:rPr lang="en-US" sz="2400" dirty="0" err="1" smtClean="0"/>
              <a:t>Hospitalisation</a:t>
            </a:r>
            <a:r>
              <a:rPr lang="en-US" sz="2400" dirty="0" smtClean="0"/>
              <a:t> rates for ambulatory care sensitive conditions for persons with and without an intellectual disability-a population perspective. Journal of Intellectual Disability Research, 54, (9), pp. 820–832.</a:t>
            </a:r>
          </a:p>
          <a:p>
            <a:r>
              <a:rPr lang="en-US" sz="2400" dirty="0" err="1" smtClean="0"/>
              <a:t>Lunsky</a:t>
            </a:r>
            <a:r>
              <a:rPr lang="en-US" sz="2400" dirty="0" smtClean="0"/>
              <a:t>, Y., Lin, E., </a:t>
            </a:r>
            <a:r>
              <a:rPr lang="en-US" sz="2400" dirty="0" err="1" smtClean="0"/>
              <a:t>Balogh</a:t>
            </a:r>
            <a:r>
              <a:rPr lang="en-US" sz="2400" dirty="0" smtClean="0"/>
              <a:t>, R., Klein-</a:t>
            </a:r>
            <a:r>
              <a:rPr lang="en-US" sz="2400" dirty="0" err="1" smtClean="0"/>
              <a:t>Geltink</a:t>
            </a:r>
            <a:r>
              <a:rPr lang="en-US" sz="2400" dirty="0" smtClean="0"/>
              <a:t>, J., Wilton, A.S., &amp; </a:t>
            </a:r>
            <a:r>
              <a:rPr lang="en-US" sz="2400" dirty="0" err="1" smtClean="0"/>
              <a:t>Kurdyak</a:t>
            </a:r>
            <a:r>
              <a:rPr lang="en-US" sz="2400" dirty="0" smtClean="0"/>
              <a:t>, P. (2012.) Emergency department visits and use of outpatient physician services by adults with developmental disability and psychiatric disorder. Can J Psychiatry, 57, (10), pp. 601-607.</a:t>
            </a:r>
            <a:endParaRPr lang="en-CA" sz="2400" dirty="0" smtClean="0"/>
          </a:p>
        </p:txBody>
      </p:sp>
      <p:pic>
        <p:nvPicPr>
          <p:cNvPr id="46084" name="Picture 4" descr="MC900352620[1]"/>
          <p:cNvPicPr>
            <a:picLocks noChangeAspect="1" noChangeArrowheads="1"/>
          </p:cNvPicPr>
          <p:nvPr/>
        </p:nvPicPr>
        <p:blipFill>
          <a:blip r:embed="rId2" cstate="print"/>
          <a:srcRect/>
          <a:stretch>
            <a:fillRect/>
          </a:stretch>
        </p:blipFill>
        <p:spPr bwMode="auto">
          <a:xfrm>
            <a:off x="6881813" y="152400"/>
            <a:ext cx="1446212"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p:nvPr>
        </p:nvSpPr>
        <p:spPr>
          <a:xfrm>
            <a:off x="457200" y="533400"/>
            <a:ext cx="8229600" cy="609600"/>
          </a:xfrm>
        </p:spPr>
        <p:txBody>
          <a:bodyPr/>
          <a:lstStyle/>
          <a:p>
            <a:r>
              <a:rPr lang="en-CA" sz="2600" dirty="0" smtClean="0"/>
              <a:t>Selected Primary Care References</a:t>
            </a:r>
            <a:endParaRPr lang="en-US" sz="2600" dirty="0" smtClean="0"/>
          </a:p>
        </p:txBody>
      </p:sp>
      <p:sp>
        <p:nvSpPr>
          <p:cNvPr id="47107" name="Rectangle 3"/>
          <p:cNvSpPr>
            <a:spLocks noGrp="1"/>
          </p:cNvSpPr>
          <p:nvPr>
            <p:ph idx="1"/>
          </p:nvPr>
        </p:nvSpPr>
        <p:spPr>
          <a:xfrm>
            <a:off x="457200" y="1295400"/>
            <a:ext cx="8229600" cy="4922838"/>
          </a:xfrm>
        </p:spPr>
        <p:txBody>
          <a:bodyPr/>
          <a:lstStyle/>
          <a:p>
            <a:r>
              <a:rPr lang="en-US" sz="2300" dirty="0" err="1" smtClean="0"/>
              <a:t>Lunsky</a:t>
            </a:r>
            <a:r>
              <a:rPr lang="en-US" sz="2300" dirty="0" smtClean="0"/>
              <a:t>, Y., </a:t>
            </a:r>
            <a:r>
              <a:rPr lang="en-US" sz="2300" dirty="0" err="1" smtClean="0"/>
              <a:t>Balogh</a:t>
            </a:r>
            <a:r>
              <a:rPr lang="en-US" sz="2300" dirty="0" smtClean="0"/>
              <a:t>, R., &amp; </a:t>
            </a:r>
            <a:r>
              <a:rPr lang="en-US" sz="2300" dirty="0" err="1" smtClean="0"/>
              <a:t>Cairney</a:t>
            </a:r>
            <a:r>
              <a:rPr lang="en-US" sz="2300" dirty="0" smtClean="0"/>
              <a:t>, J. Predictors of emergency department visits by persons with intellectual disability experiencing a psychiatric crisis. (2012). </a:t>
            </a:r>
            <a:r>
              <a:rPr lang="en-US" sz="2300" dirty="0" err="1" smtClean="0"/>
              <a:t>Psychiatr</a:t>
            </a:r>
            <a:r>
              <a:rPr lang="en-US" sz="2300" dirty="0" smtClean="0"/>
              <a:t> Serv., 63, (3), pp. 287-290</a:t>
            </a:r>
            <a:endParaRPr lang="en-CA" sz="2300" dirty="0" smtClean="0"/>
          </a:p>
          <a:p>
            <a:r>
              <a:rPr lang="en-CA" sz="2300" dirty="0" smtClean="0"/>
              <a:t>Ouellette-Kuntz, H. (2005). Understanding health disparities and inequities faced by individuals with intellectual disabilities. Journal of Applied Research in Intellectual Disabilities, 18, (2), pp. 113-121.</a:t>
            </a:r>
          </a:p>
          <a:p>
            <a:r>
              <a:rPr lang="en-CA" sz="2300" dirty="0" smtClean="0"/>
              <a:t>Primary Care of Adults with Developmental Disabilities Canadian Consensus Guidelines (and tools): </a:t>
            </a:r>
            <a:r>
              <a:rPr lang="en-US" sz="2300" dirty="0" err="1" smtClean="0"/>
              <a:t>http://www.surreyplace.on.ca/Primary-Care/Pages/Home.aspx</a:t>
            </a:r>
            <a:endParaRPr lang="en-CA" sz="2300" dirty="0" smtClean="0"/>
          </a:p>
          <a:p>
            <a:r>
              <a:rPr lang="en-CA" sz="2300" dirty="0" smtClean="0"/>
              <a:t>Van, S.L. (2009). Health persons with intellectual disabilities in an inclusive society. Journal of Police &amp; Practice in Intellectual Disabilities, 6, (2), pp. 77-80.</a:t>
            </a:r>
            <a:endParaRPr lang="en-US" sz="2300" dirty="0" smtClean="0"/>
          </a:p>
        </p:txBody>
      </p:sp>
      <p:pic>
        <p:nvPicPr>
          <p:cNvPr id="47108" name="Picture 4" descr="MC900352620[1]"/>
          <p:cNvPicPr>
            <a:picLocks noChangeAspect="1" noChangeArrowheads="1"/>
          </p:cNvPicPr>
          <p:nvPr/>
        </p:nvPicPr>
        <p:blipFill>
          <a:blip r:embed="rId2" cstate="print"/>
          <a:srcRect/>
          <a:stretch>
            <a:fillRect/>
          </a:stretch>
        </p:blipFill>
        <p:spPr bwMode="auto">
          <a:xfrm>
            <a:off x="7170738" y="152400"/>
            <a:ext cx="1157287"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838200" y="0"/>
            <a:ext cx="8229600" cy="838200"/>
          </a:xfrm>
          <a:solidFill>
            <a:schemeClr val="bg1"/>
          </a:solidFill>
        </p:spPr>
        <p:txBody>
          <a:bodyPr/>
          <a:lstStyle/>
          <a:p>
            <a:pPr algn="ctr"/>
            <a:r>
              <a:rPr lang="en-US" sz="3000" dirty="0" smtClean="0"/>
              <a:t>‘Special Needs’ &amp; Access to Primary Care</a:t>
            </a:r>
          </a:p>
        </p:txBody>
      </p:sp>
      <p:pic>
        <p:nvPicPr>
          <p:cNvPr id="22531" name="Picture 3"/>
          <p:cNvPicPr>
            <a:picLocks noChangeAspect="1"/>
          </p:cNvPicPr>
          <p:nvPr/>
        </p:nvPicPr>
        <p:blipFill>
          <a:blip r:embed="rId3"/>
          <a:srcRect/>
          <a:stretch>
            <a:fillRect/>
          </a:stretch>
        </p:blipFill>
        <p:spPr bwMode="auto">
          <a:xfrm>
            <a:off x="3175000" y="1247775"/>
            <a:ext cx="5969000" cy="5610225"/>
          </a:xfrm>
          <a:prstGeom prst="rect">
            <a:avLst/>
          </a:prstGeom>
          <a:noFill/>
          <a:ln w="9525">
            <a:noFill/>
            <a:miter lim="800000"/>
            <a:headEnd/>
            <a:tailEnd/>
          </a:ln>
        </p:spPr>
      </p:pic>
      <p:sp>
        <p:nvSpPr>
          <p:cNvPr id="7" name="TextBox 6"/>
          <p:cNvSpPr txBox="1"/>
          <p:nvPr/>
        </p:nvSpPr>
        <p:spPr>
          <a:xfrm>
            <a:off x="152400" y="1295400"/>
            <a:ext cx="2895600" cy="3754874"/>
          </a:xfrm>
          <a:prstGeom prst="rect">
            <a:avLst/>
          </a:prstGeom>
          <a:noFill/>
          <a:ln>
            <a:solidFill>
              <a:schemeClr val="accent2"/>
            </a:solidFill>
          </a:ln>
        </p:spPr>
        <p:txBody>
          <a:bodyPr wrap="square" rtlCol="0">
            <a:spAutoFit/>
          </a:bodyPr>
          <a:lstStyle/>
          <a:p>
            <a:r>
              <a:rPr lang="en-US" sz="2000" dirty="0" smtClean="0">
                <a:latin typeface="+mn-lt"/>
                <a:ea typeface="ＭＳ Ｐゴシック" charset="-128"/>
              </a:rPr>
              <a:t>Sometimes we face barriers in access to mainstream primary care services due to ‘special needs.’ Mainstream programs, approaches, environments, etc. may not be deemed appropriate for individuals with I/DD.</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838200" y="0"/>
            <a:ext cx="8229600" cy="990600"/>
          </a:xfrm>
          <a:solidFill>
            <a:schemeClr val="bg1"/>
          </a:solidFill>
        </p:spPr>
        <p:txBody>
          <a:bodyPr/>
          <a:lstStyle/>
          <a:p>
            <a:pPr algn="ctr"/>
            <a:r>
              <a:rPr lang="en-US" sz="3200" dirty="0" smtClean="0"/>
              <a:t>What health care challenges &amp; barriers do adults with DD often have?</a:t>
            </a:r>
            <a:endParaRPr lang="en-US" sz="3200" dirty="0"/>
          </a:p>
        </p:txBody>
      </p:sp>
      <p:sp>
        <p:nvSpPr>
          <p:cNvPr id="47107" name="Content Placeholder 2"/>
          <p:cNvSpPr>
            <a:spLocks noGrp="1"/>
          </p:cNvSpPr>
          <p:nvPr>
            <p:ph idx="1"/>
          </p:nvPr>
        </p:nvSpPr>
        <p:spPr>
          <a:xfrm>
            <a:off x="457200" y="1219200"/>
            <a:ext cx="8229600" cy="4724400"/>
          </a:xfrm>
        </p:spPr>
        <p:txBody>
          <a:bodyPr/>
          <a:lstStyle/>
          <a:p>
            <a:pPr>
              <a:spcAft>
                <a:spcPts val="1200"/>
              </a:spcAft>
            </a:pPr>
            <a:r>
              <a:rPr lang="en-US" dirty="0" smtClean="0"/>
              <a:t>Limited reading &amp; writing ability, limited knowledge of health, self-care &amp; health resources</a:t>
            </a:r>
          </a:p>
          <a:p>
            <a:pPr>
              <a:spcAft>
                <a:spcPts val="1200"/>
              </a:spcAft>
            </a:pPr>
            <a:r>
              <a:rPr lang="en-US" dirty="0" smtClean="0"/>
              <a:t>Problems understanding complex information e.g., a doctor’s explanation about tests or illnesses, unless given in everyday language</a:t>
            </a:r>
          </a:p>
          <a:p>
            <a:r>
              <a:rPr lang="en-US" dirty="0" smtClean="0"/>
              <a:t>Problems with tests &amp; procedures: </a:t>
            </a:r>
          </a:p>
          <a:p>
            <a:pPr lvl="1">
              <a:spcAft>
                <a:spcPts val="1800"/>
              </a:spcAft>
            </a:pPr>
            <a:r>
              <a:rPr lang="en-US" dirty="0" smtClean="0"/>
              <a:t>Fear and anxiety about needles, tests &amp; medical exams</a:t>
            </a:r>
          </a:p>
          <a:p>
            <a:r>
              <a:rPr lang="en-US" dirty="0" smtClean="0"/>
              <a:t>Difficulty communicating</a:t>
            </a:r>
          </a:p>
          <a:p>
            <a:endParaRPr lang="en-US" dirty="0"/>
          </a:p>
        </p:txBody>
      </p:sp>
      <p:pic>
        <p:nvPicPr>
          <p:cNvPr id="6" name="Content Placeholder 12" descr="33.jpg"/>
          <p:cNvPicPr>
            <a:picLocks noChangeAspect="1"/>
          </p:cNvPicPr>
          <p:nvPr/>
        </p:nvPicPr>
        <p:blipFill>
          <a:blip r:embed="rId3"/>
          <a:srcRect t="-12804" b="-12804"/>
          <a:stretch>
            <a:fillRect/>
          </a:stretch>
        </p:blipFill>
        <p:spPr bwMode="auto">
          <a:xfrm>
            <a:off x="7010400" y="4552950"/>
            <a:ext cx="1981200" cy="2152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457200" y="838200"/>
            <a:ext cx="5029200" cy="1066800"/>
          </a:xfrm>
        </p:spPr>
        <p:txBody>
          <a:bodyPr/>
          <a:lstStyle/>
          <a:p>
            <a:r>
              <a:rPr lang="en-US" sz="3200" dirty="0"/>
              <a:t>Challenging issues :</a:t>
            </a:r>
            <a:r>
              <a:rPr lang="en-US" sz="3200" dirty="0" smtClean="0"/>
              <a:t> </a:t>
            </a:r>
            <a:br>
              <a:rPr lang="en-US" sz="3200" dirty="0" smtClean="0"/>
            </a:br>
            <a:r>
              <a:rPr lang="en-US" sz="3200" dirty="0" smtClean="0"/>
              <a:t>From </a:t>
            </a:r>
            <a:r>
              <a:rPr lang="en-US" sz="3200" dirty="0"/>
              <a:t>Survey of FP’s</a:t>
            </a:r>
          </a:p>
        </p:txBody>
      </p:sp>
      <p:sp>
        <p:nvSpPr>
          <p:cNvPr id="7171" name="Rectangle 3"/>
          <p:cNvSpPr>
            <a:spLocks noGrp="1" noChangeArrowheads="1"/>
          </p:cNvSpPr>
          <p:nvPr>
            <p:ph type="body" idx="4294967295"/>
          </p:nvPr>
        </p:nvSpPr>
        <p:spPr>
          <a:xfrm>
            <a:off x="468313" y="1981200"/>
            <a:ext cx="8229600" cy="4495800"/>
          </a:xfrm>
        </p:spPr>
        <p:txBody>
          <a:bodyPr/>
          <a:lstStyle/>
          <a:p>
            <a:pPr>
              <a:spcAft>
                <a:spcPts val="600"/>
              </a:spcAft>
            </a:pPr>
            <a:r>
              <a:rPr lang="en-US" dirty="0" smtClean="0"/>
              <a:t>Problems communicating, including consent</a:t>
            </a:r>
          </a:p>
          <a:p>
            <a:pPr>
              <a:spcAft>
                <a:spcPts val="600"/>
              </a:spcAft>
            </a:pPr>
            <a:r>
              <a:rPr lang="en-US" dirty="0" smtClean="0"/>
              <a:t>Complicated medical issues</a:t>
            </a:r>
          </a:p>
          <a:p>
            <a:pPr>
              <a:spcAft>
                <a:spcPts val="600"/>
              </a:spcAft>
            </a:pPr>
            <a:r>
              <a:rPr lang="en-US" dirty="0" smtClean="0"/>
              <a:t>Aggression &amp; other “</a:t>
            </a:r>
            <a:r>
              <a:rPr lang="en-US" dirty="0" err="1" smtClean="0"/>
              <a:t>behavioural</a:t>
            </a:r>
            <a:r>
              <a:rPr lang="en-US" dirty="0" smtClean="0"/>
              <a:t> problems”</a:t>
            </a:r>
          </a:p>
          <a:p>
            <a:pPr>
              <a:spcAft>
                <a:spcPts val="600"/>
              </a:spcAft>
            </a:pPr>
            <a:r>
              <a:rPr lang="en-US" dirty="0" smtClean="0"/>
              <a:t>Finding enough time</a:t>
            </a:r>
          </a:p>
          <a:p>
            <a:r>
              <a:rPr lang="en-US" dirty="0" smtClean="0"/>
              <a:t>Lack of educational materials to help patients understand what the clinician is doing</a:t>
            </a:r>
          </a:p>
          <a:p>
            <a:pPr lvl="1">
              <a:spcAft>
                <a:spcPts val="1200"/>
              </a:spcAft>
            </a:pPr>
            <a:r>
              <a:rPr lang="en-US" sz="2600" dirty="0" smtClean="0"/>
              <a:t>Why &amp; how they can contribute to their health</a:t>
            </a:r>
          </a:p>
          <a:p>
            <a:r>
              <a:rPr lang="en-US" dirty="0" smtClean="0"/>
              <a:t>Lack of community resources for psychosocial rehabilitation</a:t>
            </a:r>
          </a:p>
        </p:txBody>
      </p:sp>
      <p:pic>
        <p:nvPicPr>
          <p:cNvPr id="4" name="Picture 3"/>
          <p:cNvPicPr>
            <a:picLocks noChangeAspect="1"/>
          </p:cNvPicPr>
          <p:nvPr/>
        </p:nvPicPr>
        <p:blipFill>
          <a:blip r:embed="rId2"/>
          <a:stretch>
            <a:fillRect/>
          </a:stretch>
        </p:blipFill>
        <p:spPr>
          <a:xfrm>
            <a:off x="5791200" y="0"/>
            <a:ext cx="3352800" cy="1877568"/>
          </a:xfrm>
          <a:prstGeom prst="rect">
            <a:avLst/>
          </a:prstGeom>
          <a:ln>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171">
                                            <p:txEl>
                                              <p:pRg st="1" end="1"/>
                                            </p:txEl>
                                          </p:spTgt>
                                        </p:tgtEl>
                                        <p:attrNameLst>
                                          <p:attrName>style.visibility</p:attrName>
                                        </p:attrNameLst>
                                      </p:cBhvr>
                                      <p:to>
                                        <p:strVal val="visible"/>
                                      </p:to>
                                    </p:set>
                                    <p:animEffect transition="in" filter="fade">
                                      <p:cBhvr>
                                        <p:cTn id="14" dur="1000"/>
                                        <p:tgtEl>
                                          <p:spTgt spid="7171">
                                            <p:txEl>
                                              <p:pRg st="1" end="1"/>
                                            </p:txEl>
                                          </p:spTgt>
                                        </p:tgtEl>
                                      </p:cBhvr>
                                    </p:animEffect>
                                    <p:anim calcmode="lin" valueType="num">
                                      <p:cBhvr>
                                        <p:cTn id="15"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171">
                                            <p:txEl>
                                              <p:pRg st="2" end="2"/>
                                            </p:txEl>
                                          </p:spTgt>
                                        </p:tgtEl>
                                        <p:attrNameLst>
                                          <p:attrName>style.visibility</p:attrName>
                                        </p:attrNameLst>
                                      </p:cBhvr>
                                      <p:to>
                                        <p:strVal val="visible"/>
                                      </p:to>
                                    </p:set>
                                    <p:animEffect transition="in" filter="fade">
                                      <p:cBhvr>
                                        <p:cTn id="21" dur="1000"/>
                                        <p:tgtEl>
                                          <p:spTgt spid="7171">
                                            <p:txEl>
                                              <p:pRg st="2" end="2"/>
                                            </p:txEl>
                                          </p:spTgt>
                                        </p:tgtEl>
                                      </p:cBhvr>
                                    </p:animEffect>
                                    <p:anim calcmode="lin" valueType="num">
                                      <p:cBhvr>
                                        <p:cTn id="22"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171">
                                            <p:txEl>
                                              <p:pRg st="3" end="3"/>
                                            </p:txEl>
                                          </p:spTgt>
                                        </p:tgtEl>
                                        <p:attrNameLst>
                                          <p:attrName>style.visibility</p:attrName>
                                        </p:attrNameLst>
                                      </p:cBhvr>
                                      <p:to>
                                        <p:strVal val="visible"/>
                                      </p:to>
                                    </p:set>
                                    <p:animEffect transition="in" filter="fade">
                                      <p:cBhvr>
                                        <p:cTn id="28" dur="1000"/>
                                        <p:tgtEl>
                                          <p:spTgt spid="7171">
                                            <p:txEl>
                                              <p:pRg st="3" end="3"/>
                                            </p:txEl>
                                          </p:spTgt>
                                        </p:tgtEl>
                                      </p:cBhvr>
                                    </p:animEffect>
                                    <p:anim calcmode="lin" valueType="num">
                                      <p:cBhvr>
                                        <p:cTn id="29"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171">
                                            <p:txEl>
                                              <p:pRg st="4" end="4"/>
                                            </p:txEl>
                                          </p:spTgt>
                                        </p:tgtEl>
                                        <p:attrNameLst>
                                          <p:attrName>style.visibility</p:attrName>
                                        </p:attrNameLst>
                                      </p:cBhvr>
                                      <p:to>
                                        <p:strVal val="visible"/>
                                      </p:to>
                                    </p:set>
                                    <p:animEffect transition="in" filter="fade">
                                      <p:cBhvr>
                                        <p:cTn id="35" dur="1000"/>
                                        <p:tgtEl>
                                          <p:spTgt spid="7171">
                                            <p:txEl>
                                              <p:pRg st="4" end="4"/>
                                            </p:txEl>
                                          </p:spTgt>
                                        </p:tgtEl>
                                      </p:cBhvr>
                                    </p:animEffect>
                                    <p:anim calcmode="lin" valueType="num">
                                      <p:cBhvr>
                                        <p:cTn id="36"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171">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7171">
                                            <p:txEl>
                                              <p:pRg st="5" end="5"/>
                                            </p:txEl>
                                          </p:spTgt>
                                        </p:tgtEl>
                                        <p:attrNameLst>
                                          <p:attrName>style.visibility</p:attrName>
                                        </p:attrNameLst>
                                      </p:cBhvr>
                                      <p:to>
                                        <p:strVal val="visible"/>
                                      </p:to>
                                    </p:set>
                                    <p:animEffect transition="in" filter="fade">
                                      <p:cBhvr>
                                        <p:cTn id="40" dur="1000"/>
                                        <p:tgtEl>
                                          <p:spTgt spid="7171">
                                            <p:txEl>
                                              <p:pRg st="5" end="5"/>
                                            </p:txEl>
                                          </p:spTgt>
                                        </p:tgtEl>
                                      </p:cBhvr>
                                    </p:animEffect>
                                    <p:anim calcmode="lin" valueType="num">
                                      <p:cBhvr>
                                        <p:cTn id="41"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717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7171">
                                            <p:txEl>
                                              <p:pRg st="6" end="6"/>
                                            </p:txEl>
                                          </p:spTgt>
                                        </p:tgtEl>
                                        <p:attrNameLst>
                                          <p:attrName>style.visibility</p:attrName>
                                        </p:attrNameLst>
                                      </p:cBhvr>
                                      <p:to>
                                        <p:strVal val="visible"/>
                                      </p:to>
                                    </p:set>
                                    <p:animEffect transition="in" filter="fade">
                                      <p:cBhvr>
                                        <p:cTn id="47" dur="1000"/>
                                        <p:tgtEl>
                                          <p:spTgt spid="7171">
                                            <p:txEl>
                                              <p:pRg st="6" end="6"/>
                                            </p:txEl>
                                          </p:spTgt>
                                        </p:tgtEl>
                                      </p:cBhvr>
                                    </p:animEffect>
                                    <p:anim calcmode="lin" valueType="num">
                                      <p:cBhvr>
                                        <p:cTn id="48"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ANSWERNOWTEXT" val="Answer Now"/>
  <p:tag name="RESPTABLESTYLE" val="-1"/>
  <p:tag name="ALLOWDUPLICATES" val="False"/>
  <p:tag name="AUTOADVANCE" val="False"/>
  <p:tag name="STDCHART" val="1"/>
  <p:tag name="BUBBLENAMEVISIBLE" val="True"/>
  <p:tag name="DEFAULTNUMTEAMS" val="5"/>
  <p:tag name="CUSTOMCELLBACKCOLOR2" val="-13395457"/>
  <p:tag name="DISPLAYNAME" val="True"/>
  <p:tag name="GRIDROTATIONINTERVAL" val="2"/>
  <p:tag name="POLLINGCYCLE" val="2"/>
  <p:tag name="INCLUDENONRESPONDERS" val="False"/>
  <p:tag name="ALLOWUSERFEEDBACK" val="True"/>
  <p:tag name="REALTIMEBACKUPPATH" val="(None)"/>
  <p:tag name="ADVANCEDSETTINGSVIEW" val="False"/>
  <p:tag name="USESECONDARYMONITOR" val="True"/>
  <p:tag name="RESPCOUNTERSTYLE" val="-1"/>
  <p:tag name="NUMRESPONSES" val="1"/>
  <p:tag name="REVIEWONLY" val="False"/>
  <p:tag name="TEAMSINLEADERBOARD" val="5"/>
  <p:tag name="BUBBLEGROUPING" val="3"/>
  <p:tag name="CUSTOMCELLBACKCOLOR3" val="-268652"/>
  <p:tag name="DISPLAYDEVICEID" val="True"/>
  <p:tag name="GRIDPOSITION" val="1"/>
  <p:tag name="MULTIRESPDIVISOR" val="1"/>
  <p:tag name="INCORRECTPOINTVALUE" val="0"/>
  <p:tag name="CHARTSCALE" val="True"/>
  <p:tag name="BULLETTYPE" val="3"/>
  <p:tag name="COUNTDOWNSECONDS" val="10"/>
  <p:tag name="CHARTVALUEFORMAT" val="0%"/>
  <p:tag name="MAXRESPONDERS" val="5"/>
  <p:tag name="CUSTOMCELLFORECOLOR" val="-16777216"/>
  <p:tag name="DISPLAYDEVICENUMBER" val="True"/>
  <p:tag name="CHARTCOLORS" val="0"/>
  <p:tag name="INCLUDEPPT" val="True"/>
  <p:tag name="AUTOADJUSTPARTRANGE" val="True"/>
  <p:tag name="ANSWERNOWSTYLE" val="-1"/>
  <p:tag name="BACKUPSESSIONS" val="True"/>
  <p:tag name="PARTICIPANTSINLEADERBOARD" val="5"/>
  <p:tag name="CUSTOMCELLBACKCOLOR1" val="-657956"/>
  <p:tag name="AUTOSIZEGRID" val="True"/>
  <p:tag name="PARTLISTDEFAULT" val="0"/>
  <p:tag name="TPVERSION" val="2006"/>
  <p:tag name="RESPCOUNTERFORMAT" val="0"/>
  <p:tag name="AUTOUPDATEALIASES" val="True"/>
  <p:tag name="CUSTOMCELLBACKCOLOR4" val="-8355712"/>
  <p:tag name="CHARTLABELS" val="0"/>
  <p:tag name="ZEROBASED" val="False"/>
  <p:tag name="INPUTSOURCE" val="1"/>
  <p:tag name="BUBBLEVALUEFORMAT" val="0.0"/>
  <p:tag name="GRIDSIZE" val="{Width=800, Height=600}"/>
  <p:tag name="POWERPOINTVERSION" val="12.0"/>
  <p:tag name="ROTATIONINTERVAL" val="2"/>
  <p:tag name="GRIDOPACITY" val="90"/>
  <p:tag name="SHOWBARVISIBLE" val="True"/>
  <p:tag name="CUSTOMGRIDBACKCOLOR" val="-2830136"/>
  <p:tag name="REALTIMEBACKUP" val="False"/>
  <p:tag name="USESCHEMECOLORS" val="True"/>
  <p:tag name="BACKUPMAINTENANCE" val="7"/>
  <p:tag name="COUNTDOWNSTYLE" val="-1"/>
  <p:tag name="BUBBLESIZEVISIBLE" val="True"/>
  <p:tag name="CORRECTPOINTVALUE" val="100"/>
  <p:tag name="RESETCHARTS" val="Tru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1_Flow">
  <a:themeElements>
    <a:clrScheme name="Custom 2">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04617B"/>
      </a:hlink>
      <a:folHlink>
        <a:srgbClr val="85DFD0"/>
      </a:folHlink>
    </a:clrScheme>
    <a:fontScheme name="1_Flow">
      <a:majorFont>
        <a:latin typeface="Calibri"/>
        <a:ea typeface=""/>
        <a:cs typeface=""/>
      </a:majorFont>
      <a:minorFont>
        <a:latin typeface="Constant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Flow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2392</TotalTime>
  <Words>2301</Words>
  <Application>Microsoft Office PowerPoint</Application>
  <PresentationFormat>On-screen Show (4:3)</PresentationFormat>
  <Paragraphs>263</Paragraphs>
  <Slides>63</Slides>
  <Notes>23</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1_Flow</vt:lpstr>
      <vt:lpstr>Primary Care Guidelines &amp; Tools for Adults with Intellectual / Developmental Disabilities (I/DD) – An Introduction for Post-Secondary Students</vt:lpstr>
      <vt:lpstr>Community Networks of Specialized Care (CNSC)</vt:lpstr>
      <vt:lpstr>Handouts and Questions</vt:lpstr>
      <vt:lpstr>Learning Outcomes:</vt:lpstr>
      <vt:lpstr>Definition of ‘Primary Care’</vt:lpstr>
      <vt:lpstr>Definition of Intellectual Disability</vt:lpstr>
      <vt:lpstr>‘Special Needs’ &amp; Access to Primary Care</vt:lpstr>
      <vt:lpstr>What health care challenges &amp; barriers do adults with DD often have?</vt:lpstr>
      <vt:lpstr>Challenging issues :  From Survey of FP’s</vt:lpstr>
      <vt:lpstr>Health Inequities &amp; Health Care for People with DD: Canadian Context </vt:lpstr>
      <vt:lpstr>Important Statistics</vt:lpstr>
      <vt:lpstr>Co-morbidities</vt:lpstr>
      <vt:lpstr>Leading Causes of Death due to Illness</vt:lpstr>
      <vt:lpstr>Context</vt:lpstr>
      <vt:lpstr>Primary Care of Adults with DD:  Canadian Consensus Guidelines 2011</vt:lpstr>
      <vt:lpstr>Tools for the Primary Care  of People with Developmental Disabilities</vt:lpstr>
      <vt:lpstr>DD Primary Care Guidelines, Tools for Primary Care Providers &amp; for Caregivers http://www.surreyplace.on.ca/Primary-Care/Pages/Home.aspx</vt:lpstr>
      <vt:lpstr>PowerPoint Presentation</vt:lpstr>
      <vt:lpstr>Canadian Consensus Guidelines  for the Primary Care of Adults with DD (2011)</vt:lpstr>
      <vt:lpstr>DD Primary Care Guidelines - Disparities</vt:lpstr>
      <vt:lpstr>PowerPoint Presentation</vt:lpstr>
      <vt:lpstr>Today’s Visit Tool</vt:lpstr>
      <vt:lpstr>PowerPoint Presentation</vt:lpstr>
      <vt:lpstr>Examples of Tools – Health Watch Tables</vt:lpstr>
      <vt:lpstr>Down Syndrome HWT</vt:lpstr>
      <vt:lpstr>PowerPoint Presentation</vt:lpstr>
      <vt:lpstr>PowerPoint Presentation</vt:lpstr>
      <vt:lpstr>DD Primary Care Guidelines –  Problem Behaviour</vt:lpstr>
      <vt:lpstr>Behavioral &amp; Mental Health</vt:lpstr>
      <vt:lpstr>PowerPoint Presentation</vt:lpstr>
      <vt:lpstr>DD Primary Care Guidelines –  Physical Health</vt:lpstr>
      <vt:lpstr>PowerPoint Presentation</vt:lpstr>
      <vt:lpstr>PowerPoint Presentation</vt:lpstr>
      <vt:lpstr>Understanding Adaptive Functioning</vt:lpstr>
      <vt:lpstr>Adaptive Functioning &amp; Communication Tool</vt:lpstr>
      <vt:lpstr>Adaptive Functioning &amp; Communication Tool</vt:lpstr>
      <vt:lpstr>Adaptive Functioning &amp; Communication Tools</vt:lpstr>
      <vt:lpstr>Informed Consent Tool</vt:lpstr>
      <vt:lpstr>Informed Consent Tool</vt:lpstr>
      <vt:lpstr>Other Tools Available Online</vt:lpstr>
      <vt:lpstr>Caregiver Monitoring Tools</vt:lpstr>
      <vt:lpstr>Caregiver Tools: Weight Chart</vt:lpstr>
      <vt:lpstr>Caregiver Tools - Bowel Management</vt:lpstr>
      <vt:lpstr>Caregiver Tools - Bowel Management</vt:lpstr>
      <vt:lpstr>Caregiver Tools – Sleep Chart</vt:lpstr>
      <vt:lpstr>Caregiver Tools Seizure Package</vt:lpstr>
      <vt:lpstr>Autism Speaks Toolkits http://www.autismspeaks.ca/family-services/toolkits</vt:lpstr>
      <vt:lpstr>Services &amp; Resources: DSO Toronto Region</vt:lpstr>
      <vt:lpstr>Community Networks of Specialized Care</vt:lpstr>
      <vt:lpstr>Toronto Network of Specialized Care</vt:lpstr>
      <vt:lpstr>Role of the Health Care Facilitator</vt:lpstr>
      <vt:lpstr>Case Example: Frequent ER Visitors</vt:lpstr>
      <vt:lpstr>Case Example – Access Barriers</vt:lpstr>
      <vt:lpstr>Your Examples?</vt:lpstr>
      <vt:lpstr>“Death By Indifference”</vt:lpstr>
      <vt:lpstr>Questions or Comments?</vt:lpstr>
      <vt:lpstr>Resources</vt:lpstr>
      <vt:lpstr>Evaluation</vt:lpstr>
      <vt:lpstr>Educational Opportunity</vt:lpstr>
      <vt:lpstr>Concluding Remarks</vt:lpstr>
      <vt:lpstr>PowerPoint Presentation</vt:lpstr>
      <vt:lpstr>Selected Primary Care References</vt:lpstr>
      <vt:lpstr>Selected Primary Care 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Networks of Specialized Care</dc:title>
  <dc:creator>Justin Churchill</dc:creator>
  <cp:lastModifiedBy>mprimeau</cp:lastModifiedBy>
  <cp:revision>234</cp:revision>
  <dcterms:created xsi:type="dcterms:W3CDTF">2013-03-15T01:05:36Z</dcterms:created>
  <dcterms:modified xsi:type="dcterms:W3CDTF">2013-03-15T05:20:11Z</dcterms:modified>
</cp:coreProperties>
</file>